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2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tags/tag3.xml" ContentType="application/vnd.openxmlformats-officedocument.presentationml.tags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88"/>
  </p:notesMasterIdLst>
  <p:handoutMasterIdLst>
    <p:handoutMasterId r:id="rId89"/>
  </p:handoutMasterIdLst>
  <p:sldIdLst>
    <p:sldId id="285" r:id="rId2"/>
    <p:sldId id="2689" r:id="rId3"/>
    <p:sldId id="1365" r:id="rId4"/>
    <p:sldId id="2677" r:id="rId5"/>
    <p:sldId id="2396" r:id="rId6"/>
    <p:sldId id="2665" r:id="rId7"/>
    <p:sldId id="1479" r:id="rId8"/>
    <p:sldId id="1903" r:id="rId9"/>
    <p:sldId id="1909" r:id="rId10"/>
    <p:sldId id="1904" r:id="rId11"/>
    <p:sldId id="1910" r:id="rId12"/>
    <p:sldId id="2200" r:id="rId13"/>
    <p:sldId id="1911" r:id="rId14"/>
    <p:sldId id="2686" r:id="rId15"/>
    <p:sldId id="2704" r:id="rId16"/>
    <p:sldId id="2685" r:id="rId17"/>
    <p:sldId id="2684" r:id="rId18"/>
    <p:sldId id="2705" r:id="rId19"/>
    <p:sldId id="2357" r:id="rId20"/>
    <p:sldId id="2364" r:id="rId21"/>
    <p:sldId id="2365" r:id="rId22"/>
    <p:sldId id="1934" r:id="rId23"/>
    <p:sldId id="2636" r:id="rId24"/>
    <p:sldId id="2642" r:id="rId25"/>
    <p:sldId id="2650" r:id="rId26"/>
    <p:sldId id="2643" r:id="rId27"/>
    <p:sldId id="2644" r:id="rId28"/>
    <p:sldId id="2645" r:id="rId29"/>
    <p:sldId id="2637" r:id="rId30"/>
    <p:sldId id="2707" r:id="rId31"/>
    <p:sldId id="2204" r:id="rId32"/>
    <p:sldId id="2250" r:id="rId33"/>
    <p:sldId id="2261" r:id="rId34"/>
    <p:sldId id="2252" r:id="rId35"/>
    <p:sldId id="2251" r:id="rId36"/>
    <p:sldId id="2253" r:id="rId37"/>
    <p:sldId id="2693" r:id="rId38"/>
    <p:sldId id="2270" r:id="rId39"/>
    <p:sldId id="2691" r:id="rId40"/>
    <p:sldId id="2394" r:id="rId41"/>
    <p:sldId id="2694" r:id="rId42"/>
    <p:sldId id="2332" r:id="rId43"/>
    <p:sldId id="2203" r:id="rId44"/>
    <p:sldId id="2202" r:id="rId45"/>
    <p:sldId id="1915" r:id="rId46"/>
    <p:sldId id="1914" r:id="rId47"/>
    <p:sldId id="1918" r:id="rId48"/>
    <p:sldId id="1919" r:id="rId49"/>
    <p:sldId id="1920" r:id="rId50"/>
    <p:sldId id="1949" r:id="rId51"/>
    <p:sldId id="1921" r:id="rId52"/>
    <p:sldId id="2392" r:id="rId53"/>
    <p:sldId id="2699" r:id="rId54"/>
    <p:sldId id="2629" r:id="rId55"/>
    <p:sldId id="768" r:id="rId56"/>
    <p:sldId id="2242" r:id="rId57"/>
    <p:sldId id="2243" r:id="rId58"/>
    <p:sldId id="2244" r:id="rId59"/>
    <p:sldId id="2245" r:id="rId60"/>
    <p:sldId id="2247" r:id="rId61"/>
    <p:sldId id="2697" r:id="rId62"/>
    <p:sldId id="2706" r:id="rId63"/>
    <p:sldId id="2695" r:id="rId64"/>
    <p:sldId id="2698" r:id="rId65"/>
    <p:sldId id="2681" r:id="rId66"/>
    <p:sldId id="2682" r:id="rId67"/>
    <p:sldId id="2683" r:id="rId68"/>
    <p:sldId id="2696" r:id="rId69"/>
    <p:sldId id="2646" r:id="rId70"/>
    <p:sldId id="2647" r:id="rId71"/>
    <p:sldId id="2701" r:id="rId72"/>
    <p:sldId id="2702" r:id="rId73"/>
    <p:sldId id="2661" r:id="rId74"/>
    <p:sldId id="2612" r:id="rId75"/>
    <p:sldId id="2660" r:id="rId76"/>
    <p:sldId id="2703" r:id="rId77"/>
    <p:sldId id="2662" r:id="rId78"/>
    <p:sldId id="2358" r:id="rId79"/>
    <p:sldId id="2095" r:id="rId80"/>
    <p:sldId id="2193" r:id="rId81"/>
    <p:sldId id="2355" r:id="rId82"/>
    <p:sldId id="2700" r:id="rId83"/>
    <p:sldId id="2257" r:id="rId84"/>
    <p:sldId id="1566" r:id="rId85"/>
    <p:sldId id="2206" r:id="rId86"/>
    <p:sldId id="2246" r:id="rId87"/>
  </p:sldIdLst>
  <p:sldSz cx="12192000" cy="6858000"/>
  <p:notesSz cx="6858000" cy="9144000"/>
  <p:custDataLst>
    <p:tags r:id="rId90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4" orient="horz" pos="3840">
          <p15:clr>
            <a:srgbClr val="A4A3A4"/>
          </p15:clr>
        </p15:guide>
        <p15:guide id="5" pos="3840">
          <p15:clr>
            <a:srgbClr val="A4A3A4"/>
          </p15:clr>
        </p15:guide>
        <p15:guide id="6" pos="384">
          <p15:clr>
            <a:srgbClr val="A4A3A4"/>
          </p15:clr>
        </p15:guide>
        <p15:guide id="7" pos="7296">
          <p15:clr>
            <a:srgbClr val="A4A3A4"/>
          </p15:clr>
        </p15:guide>
        <p15:guide id="8" orient="horz" pos="9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na Seo" initials="" lastIdx="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2D5ABB26-0587-4C30-8999-92F81FD0307C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dk1"/>
            </a:lnRef>
          </a:top>
          <a:bottom>
            <a:lnRef idx="1">
              <a:schemeClr val="dk1"/>
            </a:lnRef>
          </a:bottom>
        </a:tcBdr>
      </a:tcStyle>
    </a:band1H>
    <a:band1V>
      <a:tcStyle>
        <a:tcBdr>
          <a:left>
            <a:lnRef idx="1">
              <a:schemeClr val="dk1"/>
            </a:lnRef>
          </a:left>
          <a:right>
            <a:lnRef idx="1">
              <a:schemeClr val="dk1"/>
            </a:lnRef>
          </a:right>
        </a:tcBdr>
      </a:tcStyle>
    </a:band1V>
    <a:band2V>
      <a:tcStyle>
        <a:tcBdr>
          <a:left>
            <a:lnRef idx="1">
              <a:schemeClr val="dk1"/>
            </a:lnRef>
          </a:left>
          <a:right>
            <a:lnRef idx="1">
              <a:schemeClr val="dk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Ref idx="1">
          <a:schemeClr val="dk1">
            <a:tint val="80000"/>
          </a:schemeClr>
        </a:fillRef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463" autoAdjust="0"/>
    <p:restoredTop sz="67651" autoAdjust="0"/>
  </p:normalViewPr>
  <p:slideViewPr>
    <p:cSldViewPr>
      <p:cViewPr varScale="1">
        <p:scale>
          <a:sx n="90" d="100"/>
          <a:sy n="90" d="100"/>
        </p:scale>
        <p:origin x="552" y="184"/>
      </p:cViewPr>
      <p:guideLst>
        <p:guide orient="horz" pos="2160"/>
        <p:guide orient="horz" pos="3840"/>
        <p:guide pos="3840"/>
        <p:guide pos="384"/>
        <p:guide pos="7296"/>
        <p:guide orient="horz" pos="9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notesViewPr>
    <p:cSldViewPr>
      <p:cViewPr varScale="1">
        <p:scale>
          <a:sx n="120" d="100"/>
          <a:sy n="120" d="100"/>
        </p:scale>
        <p:origin x="7602" y="12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handoutMaster" Target="handoutMasters/handoutMaster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tags" Target="tags/tag1.xml"/><Relationship Id="rId95" Type="http://schemas.openxmlformats.org/officeDocument/2006/relationships/tableStyles" Target="tableStyle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notesMaster" Target="notesMasters/notesMaster1.xml"/><Relationship Id="rId91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presProps" Target="pres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>
              <a:latin typeface="MetricHPE" panose="020B0503030202060203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A61830-C416-483F-955E-54203C65B711}" type="datetimeFigureOut">
              <a:rPr lang="en-US">
                <a:latin typeface="MetricHPE" panose="020B0503030202060203" pitchFamily="34" charset="0"/>
              </a:rPr>
              <a:t>7/21/23</a:t>
            </a:fld>
            <a:endParaRPr dirty="0">
              <a:latin typeface="MetricHPE" panose="020B0503030202060203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dirty="0">
              <a:latin typeface="MetricHPE" panose="020B0503030202060203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F31B20-3646-4475-8BC4-560CAF715D08}" type="slidenum">
              <a:rPr>
                <a:latin typeface="MetricHPE" panose="020B0503030202060203" pitchFamily="34" charset="0"/>
              </a:rPr>
              <a:t>‹#›</a:t>
            </a:fld>
            <a:endParaRPr dirty="0">
              <a:latin typeface="MetricHPE" panose="020B050303020206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924460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381000"/>
            <a:ext cx="4572001" cy="25733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3124200"/>
            <a:ext cx="6096000" cy="53340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381000" y="8686800"/>
            <a:ext cx="4876800" cy="22701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latin typeface="MetricHPE" panose="020B050303020206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867400" y="8686800"/>
            <a:ext cx="609600" cy="22701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latin typeface="MetricHPE" panose="020B0503030202060203" pitchFamily="34" charset="0"/>
              </a:defRPr>
            </a:lvl1pPr>
          </a:lstStyle>
          <a:p>
            <a:fld id="{5BFEAE42-E3FE-4405-B7FC-4425D05B92A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6363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45720" indent="-36576" algn="l" defTabSz="914400" rtl="0" eaLnBrk="1" latinLnBrk="0" hangingPunct="1">
      <a:spcBef>
        <a:spcPts val="600"/>
      </a:spcBef>
      <a:buSzPct val="25000"/>
      <a:buFont typeface="" panose="020B0303030202060203" pitchFamily="34" charset="0"/>
      <a:buChar char=" "/>
      <a:defRPr sz="1100" kern="1200">
        <a:solidFill>
          <a:schemeClr val="tx1"/>
        </a:solidFill>
        <a:latin typeface="MetricHPE" panose="020B0503030202060203" pitchFamily="34" charset="0"/>
        <a:ea typeface="+mn-ea"/>
        <a:cs typeface="+mn-cs"/>
      </a:defRPr>
    </a:lvl1pPr>
    <a:lvl2pPr marL="228600" indent="-137160" algn="l" defTabSz="914400" rtl="0" eaLnBrk="1" latinLnBrk="0" hangingPunct="1">
      <a:spcBef>
        <a:spcPts val="600"/>
      </a:spcBef>
      <a:buFont typeface="" panose="020B0303030202060203" pitchFamily="34" charset="0"/>
      <a:buChar char="–"/>
      <a:defRPr sz="1050" kern="1200">
        <a:solidFill>
          <a:schemeClr val="tx1"/>
        </a:solidFill>
        <a:latin typeface="MetricHPE" panose="020B0503030202060203" pitchFamily="34" charset="0"/>
        <a:ea typeface="+mn-ea"/>
        <a:cs typeface="+mn-cs"/>
      </a:defRPr>
    </a:lvl2pPr>
    <a:lvl3pPr marL="365760" indent="-109728" algn="l" defTabSz="914400" rtl="0" eaLnBrk="1" latinLnBrk="0" hangingPunct="1">
      <a:spcBef>
        <a:spcPts val="600"/>
      </a:spcBef>
      <a:buFont typeface="" panose="020B0303030202060203" pitchFamily="34" charset="0"/>
      <a:buChar char="–"/>
      <a:defRPr sz="1000" kern="1200">
        <a:solidFill>
          <a:schemeClr val="tx1"/>
        </a:solidFill>
        <a:latin typeface="MetricHPE" panose="020B0503030202060203" pitchFamily="34" charset="0"/>
        <a:ea typeface="+mn-ea"/>
        <a:cs typeface="+mn-cs"/>
      </a:defRPr>
    </a:lvl3pPr>
    <a:lvl4pPr marL="548640" indent="-109728" algn="l" defTabSz="914400" rtl="0" eaLnBrk="1" latinLnBrk="0" hangingPunct="1">
      <a:spcBef>
        <a:spcPts val="600"/>
      </a:spcBef>
      <a:buFont typeface="" panose="020B0303030202060203" pitchFamily="34" charset="0"/>
      <a:buChar char="–"/>
      <a:defRPr sz="900" kern="1200">
        <a:solidFill>
          <a:schemeClr val="tx1"/>
        </a:solidFill>
        <a:latin typeface="MetricHPE" panose="020B0503030202060203" pitchFamily="34" charset="0"/>
        <a:ea typeface="+mn-ea"/>
        <a:cs typeface="+mn-cs"/>
      </a:defRPr>
    </a:lvl4pPr>
    <a:lvl5pPr marL="731520" indent="-109728" algn="l" defTabSz="914400" rtl="0" eaLnBrk="1" latinLnBrk="0" hangingPunct="1">
      <a:spcBef>
        <a:spcPts val="600"/>
      </a:spcBef>
      <a:buFont typeface="" panose="020B0303030202060203" pitchFamily="34" charset="0"/>
      <a:buChar char="–"/>
      <a:defRPr sz="800" kern="1200">
        <a:solidFill>
          <a:schemeClr val="tx1"/>
        </a:solidFill>
        <a:latin typeface="MetricHPE" panose="020B0503030202060203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hapel-lang/chapel/blob/main/test/users/bachman/Beta_Diversity" TargetMode="External"/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github.com/chapel-lang/chapel/blob/main/test/users/bachman/Beta_Diversity/main.chpl#L195-L196" TargetMode="External"/><Relationship Id="rId5" Type="http://schemas.openxmlformats.org/officeDocument/2006/relationships/hyperlink" Target="http://file.it/" TargetMode="External"/><Relationship Id="rId4" Type="http://schemas.openxmlformats.org/officeDocument/2006/relationships/hyperlink" Target="https://github.com/chapel-lang/chapel/blob/main/test/users/bachman/Beta_Diversity/main.chpl#L168-L189" TargetMode="External"/></Relationships>
</file>

<file path=ppt/notesSlides/_rels/notes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hapel-lang/chapel/blob/main/test/users/bachman/Beta_Diversity" TargetMode="External"/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github.com/chapel-lang/chapel/blob/main/test/users/bachman/Beta_Diversity/main.chpl#L195-L196" TargetMode="External"/><Relationship Id="rId5" Type="http://schemas.openxmlformats.org/officeDocument/2006/relationships/hyperlink" Target="http://file.it/" TargetMode="External"/><Relationship Id="rId4" Type="http://schemas.openxmlformats.org/officeDocument/2006/relationships/hyperlink" Target="https://github.com/chapel-lang/chapel/blob/main/test/users/bachman/Beta_Diversity/main.chpl#L168-L189" TargetMode="Externa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FEAE42-E3FE-4405-B7FC-4425D05B92A0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71205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" marR="0" lvl="0" indent="-36576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25000"/>
              <a:buFont typeface="" panose="020B0303030202060203" pitchFamily="34" charset="0"/>
              <a:buChar char=" "/>
              <a:tabLst/>
              <a:defRPr/>
            </a:pPr>
            <a:r>
              <a:rPr lang="en-US" dirty="0"/>
              <a:t>FIXME: change to </a:t>
            </a:r>
            <a:r>
              <a:rPr lang="en-US" dirty="0" err="1"/>
              <a:t>writeln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FEAE42-E3FE-4405-B7FC-4425D05B92A0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76968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" marR="0" lvl="0" indent="-36576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25000"/>
              <a:buFont typeface="" panose="020B0303030202060203" pitchFamily="34" charset="0"/>
              <a:buChar char=" "/>
              <a:tabLst/>
              <a:defRPr/>
            </a:pPr>
            <a:r>
              <a:rPr lang="en-US" dirty="0"/>
              <a:t>FIXME: change to </a:t>
            </a:r>
            <a:r>
              <a:rPr lang="en-US" dirty="0" err="1"/>
              <a:t>writeln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FEAE42-E3FE-4405-B7FC-4425D05B92A0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17207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" marR="0" lvl="0" indent="-36576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25000"/>
              <a:buFont typeface="" panose="020B0303030202060203" pitchFamily="34" charset="0"/>
              <a:buChar char=" "/>
              <a:tabLst/>
              <a:defRPr/>
            </a:pPr>
            <a:r>
              <a:rPr lang="en-US" dirty="0"/>
              <a:t>FIXME: change to </a:t>
            </a:r>
            <a:r>
              <a:rPr lang="en-US" dirty="0" err="1"/>
              <a:t>writeln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FEAE42-E3FE-4405-B7FC-4425D05B92A0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94391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/>
              <a:t>FIXME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/>
              <a:t>* need to check these options all work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/>
              <a:t>* probably are going to need more slides about this example </a:t>
            </a:r>
            <a:r>
              <a:rPr lang="en-US" sz="1200" b="0" dirty="0" err="1"/>
              <a:t>preferrrably</a:t>
            </a:r>
            <a:r>
              <a:rPr lang="en-US" sz="1200" b="0" dirty="0"/>
              <a:t> some with diagrams in the programming in Chapel section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/>
              <a:t>* want at least one diagram slide here as well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FD49F2-8435-0B48-8DBD-B1F878E04C2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591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400" dirty="0"/>
              <a:t>Multi-GPU stream example on crusher, https://</a:t>
            </a:r>
            <a:r>
              <a:rPr lang="en-US" sz="1400" dirty="0" err="1"/>
              <a:t>github.com</a:t>
            </a:r>
            <a:r>
              <a:rPr lang="en-US" sz="1400" dirty="0"/>
              <a:t>/Cray/chapel-private/issues/4615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FEAE42-E3FE-4405-B7FC-4425D05B92A0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2121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FEAE42-E3FE-4405-B7FC-4425D05B92A0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92127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400" dirty="0"/>
              <a:t>Multi-GPU stream example on crusher, https://</a:t>
            </a:r>
            <a:r>
              <a:rPr lang="en-US" sz="1400" dirty="0" err="1"/>
              <a:t>github.com</a:t>
            </a:r>
            <a:r>
              <a:rPr lang="en-US" sz="1400" dirty="0"/>
              <a:t>/Cray/chapel-private/issues/4615</a:t>
            </a:r>
          </a:p>
          <a:p>
            <a:endParaRPr lang="en-US" sz="1400" dirty="0"/>
          </a:p>
          <a:p>
            <a:r>
              <a:rPr lang="en-US" sz="1400" dirty="0">
                <a:highlight>
                  <a:srgbClr val="FFFF00"/>
                </a:highlight>
              </a:rPr>
              <a:t>FIXME: try to align with CUF outline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FEAE42-E3FE-4405-B7FC-4425D05B92A0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60981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highlight>
                  <a:srgbClr val="FFFF00"/>
                </a:highlight>
              </a:rPr>
              <a:t>FIXME</a:t>
            </a:r>
            <a:r>
              <a:rPr lang="en-US" sz="1200" b="0" dirty="0"/>
              <a:t>: double check the docker instructions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FD49F2-8435-0B48-8DBD-B1F878E04C2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80181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 about the code and have them run it.</a:t>
            </a:r>
          </a:p>
          <a:p>
            <a:endParaRPr lang="en-US" dirty="0"/>
          </a:p>
          <a:p>
            <a:r>
              <a:rPr lang="en-US" dirty="0"/>
              <a:t>Concepts</a:t>
            </a:r>
          </a:p>
          <a:p>
            <a:r>
              <a:rPr lang="en-US" dirty="0"/>
              <a:t>* config </a:t>
            </a:r>
            <a:r>
              <a:rPr lang="en-US" dirty="0" err="1"/>
              <a:t>consts</a:t>
            </a:r>
            <a:endParaRPr lang="en-US" dirty="0"/>
          </a:p>
          <a:p>
            <a:r>
              <a:rPr lang="en-US" dirty="0"/>
              <a:t>* reading lines from a file</a:t>
            </a:r>
          </a:p>
          <a:p>
            <a:r>
              <a:rPr lang="en-US" dirty="0"/>
              <a:t>* using a Map to do </a:t>
            </a:r>
            <a:r>
              <a:rPr lang="en-US" dirty="0" err="1"/>
              <a:t>histogramming</a:t>
            </a:r>
            <a:endParaRPr lang="en-US" dirty="0"/>
          </a:p>
          <a:p>
            <a:r>
              <a:rPr lang="en-US" dirty="0"/>
              <a:t>* no parallelism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FEAE42-E3FE-4405-B7FC-4425D05B92A0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02462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FD49F2-8435-0B48-8DBD-B1F878E04C2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6520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FEAE42-E3FE-4405-B7FC-4425D05B92A0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9927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FEAE42-E3FE-4405-B7FC-4425D05B92A0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918743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sequence of slides is from </a:t>
            </a:r>
            <a:r>
              <a:rPr lang="en-US" dirty="0" err="1"/>
              <a:t>ChapelForCTOTechSeries</a:t>
            </a:r>
            <a:r>
              <a:rPr lang="en-US" dirty="0"/>
              <a:t> in 2023 from Brad.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FEAE42-E3FE-4405-B7FC-4425D05B92A0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0937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FEAE42-E3FE-4405-B7FC-4425D05B92A0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02781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FEAE42-E3FE-4405-B7FC-4425D05B92A0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867904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From </a:t>
            </a:r>
            <a:r>
              <a:rPr lang="en-US" dirty="0" err="1"/>
              <a:t>bradc</a:t>
            </a:r>
            <a:r>
              <a:rPr lang="en-US" dirty="0"/>
              <a:t>/</a:t>
            </a:r>
            <a:r>
              <a:rPr lang="en-US" dirty="0" err="1"/>
              <a:t>ChapelForOokamiUsers</a:t>
            </a:r>
            <a:r>
              <a:rPr lang="en-US" dirty="0"/>
              <a:t> talk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FEAE42-E3FE-4405-B7FC-4425D05B92A0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71764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 Chapel don't have to think of other copies of the program unlike with SPMD.</a:t>
            </a:r>
          </a:p>
          <a:p>
            <a:endParaRPr lang="en-US" dirty="0"/>
          </a:p>
          <a:p>
            <a:r>
              <a:rPr lang="en-US" dirty="0"/>
              <a:t>The only problem with this is there isn't really a </a:t>
            </a:r>
            <a:r>
              <a:rPr lang="en-US" dirty="0" err="1"/>
              <a:t>myProc</a:t>
            </a:r>
            <a:r>
              <a:rPr lang="en-US" dirty="0"/>
              <a:t>() function so the code on the right doesn't really run.  So for now not including in repository and may not include in slides.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FEAE42-E3FE-4405-B7FC-4425D05B92A0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972052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Possible comparison with SPMD.  From </a:t>
            </a:r>
            <a:r>
              <a:rPr lang="en-US" dirty="0" err="1"/>
              <a:t>bradc</a:t>
            </a:r>
            <a:r>
              <a:rPr lang="en-US" dirty="0"/>
              <a:t>/</a:t>
            </a:r>
            <a:r>
              <a:rPr lang="en-US" dirty="0" err="1"/>
              <a:t>Ooakami</a:t>
            </a:r>
            <a:r>
              <a:rPr lang="en-US" dirty="0"/>
              <a:t> talk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FEAE42-E3FE-4405-B7FC-4425D05B92A0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089896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FD49F2-8435-0B48-8DBD-B1F878E04C2A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1904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LEFTOFF testing codes here</a:t>
            </a:r>
          </a:p>
          <a:p>
            <a:endParaRPr lang="en-US" dirty="0"/>
          </a:p>
          <a:p>
            <a:r>
              <a:rPr lang="en-US" dirty="0"/>
              <a:t>Concepts</a:t>
            </a:r>
          </a:p>
          <a:p>
            <a:r>
              <a:rPr lang="en-US" dirty="0"/>
              <a:t>* block distribution of an array of strings</a:t>
            </a:r>
          </a:p>
          <a:p>
            <a:r>
              <a:rPr lang="en-US" dirty="0"/>
              <a:t>* </a:t>
            </a:r>
            <a:r>
              <a:rPr lang="en-US" dirty="0" err="1"/>
              <a:t>forall</a:t>
            </a:r>
            <a:r>
              <a:rPr lang="en-US" dirty="0"/>
              <a:t> is using the default iterator on filenames, which has been block distributed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A88DFD3-4C0A-4DC2-9889-16E12A4CEBAD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540424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FD49F2-8435-0B48-8DBD-B1F878E04C2A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2854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/>
              <a:t>providing distributed and shared memory parallelism </a:t>
            </a:r>
            <a:r>
              <a:rPr lang="en-US" sz="1200" dirty="0"/>
              <a:t>for existing codes is for HPO, which doesn't show up later in this talk, but I am going to keep in the reference anyway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FD49F2-8435-0B48-8DBD-B1F878E04C2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29550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Global Namespace in Chapel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A88DFD3-4C0A-4DC2-9889-16E12A4CEBAD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871886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From </a:t>
            </a:r>
            <a:r>
              <a:rPr lang="en-US" dirty="0" err="1"/>
              <a:t>ChamberlainDOEpsrf</a:t>
            </a:r>
            <a:r>
              <a:rPr lang="en-US" dirty="0"/>
              <a:t> talks from Feb 2022.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FEAE42-E3FE-4405-B7FC-4425D05B92A0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547667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" marR="0" lvl="0" indent="-36576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25000"/>
              <a:buFont typeface="" panose="020B0303030202060203" pitchFamily="34" charset="0"/>
              <a:buChar char=" "/>
              <a:tabLst/>
              <a:defRPr/>
            </a:pPr>
            <a:r>
              <a:rPr lang="en-US" dirty="0"/>
              <a:t>This 9-slide sequence is copied from Brad's </a:t>
            </a:r>
            <a:r>
              <a:rPr lang="en-US" dirty="0" err="1"/>
              <a:t>ChapelForSHMEMDevs</a:t>
            </a:r>
            <a:r>
              <a:rPr lang="en-US" dirty="0"/>
              <a:t> talk.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FEAE42-E3FE-4405-B7FC-4425D05B92A0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305735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/>
              <a:t>FIXME: need more slides 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FD49F2-8435-0B48-8DBD-B1F878E04C2A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86374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From slide 123 in </a:t>
            </a:r>
            <a:r>
              <a:rPr lang="en-US" dirty="0" err="1"/>
              <a:t>SoP</a:t>
            </a:r>
            <a:r>
              <a:rPr lang="en-US" dirty="0"/>
              <a:t> that wasn't used.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FEAE42-E3FE-4405-B7FC-4425D05B92A0}" type="slidenum">
              <a:rPr lang="en-US" smtClean="0"/>
              <a:pPr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25080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6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endParaRPr lang="en-US"/>
          </a:p>
        </p:txBody>
      </p:sp>
      <p:sp>
        <p:nvSpPr>
          <p:cNvPr id="34816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9AE86DA-B43C-4040-BE02-E6447DF61D39}" type="slidenum">
              <a:rPr lang="en-US"/>
              <a:pPr/>
              <a:t>55</a:t>
            </a:fld>
            <a:endParaRPr lang="en-US"/>
          </a:p>
        </p:txBody>
      </p:sp>
      <p:sp>
        <p:nvSpPr>
          <p:cNvPr id="34816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381000"/>
            <a:ext cx="4572000" cy="2573338"/>
          </a:xfrm>
          <a:ln/>
        </p:spPr>
      </p:sp>
      <p:sp>
        <p:nvSpPr>
          <p:cNvPr id="34816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dirty="0"/>
              <a:t>Slide 121 from Brad </a:t>
            </a:r>
            <a:r>
              <a:rPr lang="en-US" dirty="0" err="1"/>
              <a:t>HPEMunchAndLearn</a:t>
            </a:r>
            <a:r>
              <a:rPr lang="en-US" dirty="0"/>
              <a:t> talk.</a:t>
            </a: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18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endParaRPr lang="en-US"/>
          </a:p>
        </p:txBody>
      </p:sp>
      <p:sp>
        <p:nvSpPr>
          <p:cNvPr id="34918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44103C9-A610-4F97-8D9A-52BA4AF32663}" type="slidenum">
              <a:rPr lang="en-US"/>
              <a:pPr/>
              <a:t>56</a:t>
            </a:fld>
            <a:endParaRPr lang="en-US"/>
          </a:p>
        </p:txBody>
      </p:sp>
      <p:sp>
        <p:nvSpPr>
          <p:cNvPr id="34918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381000"/>
            <a:ext cx="4572000" cy="2573338"/>
          </a:xfrm>
          <a:ln/>
        </p:spPr>
      </p:sp>
      <p:sp>
        <p:nvSpPr>
          <p:cNvPr id="34918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dirty="0"/>
              <a:t>From Brad's </a:t>
            </a:r>
            <a:r>
              <a:rPr lang="en-US" dirty="0" err="1"/>
              <a:t>Ookami</a:t>
            </a:r>
            <a:r>
              <a:rPr lang="en-US" dirty="0"/>
              <a:t> users talk.  Could consider pointing to code and showing diagrams like this.</a:t>
            </a:r>
          </a:p>
        </p:txBody>
      </p:sp>
    </p:spTree>
    <p:extLst>
      <p:ext uri="{BB962C8B-B14F-4D97-AF65-F5344CB8AC3E}">
        <p14:creationId xmlns:p14="http://schemas.microsoft.com/office/powerpoint/2010/main" val="33599994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18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endParaRPr lang="en-US"/>
          </a:p>
        </p:txBody>
      </p:sp>
      <p:sp>
        <p:nvSpPr>
          <p:cNvPr id="34918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44103C9-A610-4F97-8D9A-52BA4AF32663}" type="slidenum">
              <a:rPr lang="en-US"/>
              <a:pPr/>
              <a:t>57</a:t>
            </a:fld>
            <a:endParaRPr lang="en-US"/>
          </a:p>
        </p:txBody>
      </p:sp>
      <p:sp>
        <p:nvSpPr>
          <p:cNvPr id="34918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381000"/>
            <a:ext cx="4572000" cy="2573338"/>
          </a:xfrm>
          <a:ln/>
        </p:spPr>
      </p:sp>
      <p:sp>
        <p:nvSpPr>
          <p:cNvPr id="34918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02781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18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endParaRPr lang="en-US"/>
          </a:p>
        </p:txBody>
      </p:sp>
      <p:sp>
        <p:nvSpPr>
          <p:cNvPr id="34918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44103C9-A610-4F97-8D9A-52BA4AF32663}" type="slidenum">
              <a:rPr lang="en-US"/>
              <a:pPr/>
              <a:t>58</a:t>
            </a:fld>
            <a:endParaRPr lang="en-US"/>
          </a:p>
        </p:txBody>
      </p:sp>
      <p:sp>
        <p:nvSpPr>
          <p:cNvPr id="34918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381000"/>
            <a:ext cx="4572000" cy="2573338"/>
          </a:xfrm>
          <a:ln/>
        </p:spPr>
      </p:sp>
      <p:sp>
        <p:nvSpPr>
          <p:cNvPr id="34918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81557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18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endParaRPr lang="en-US"/>
          </a:p>
        </p:txBody>
      </p:sp>
      <p:sp>
        <p:nvSpPr>
          <p:cNvPr id="34918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44103C9-A610-4F97-8D9A-52BA4AF32663}" type="slidenum">
              <a:rPr lang="en-US"/>
              <a:pPr/>
              <a:t>59</a:t>
            </a:fld>
            <a:endParaRPr lang="en-US"/>
          </a:p>
        </p:txBody>
      </p:sp>
      <p:sp>
        <p:nvSpPr>
          <p:cNvPr id="34918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381000"/>
            <a:ext cx="4572000" cy="2573338"/>
          </a:xfrm>
          <a:ln/>
        </p:spPr>
      </p:sp>
      <p:sp>
        <p:nvSpPr>
          <p:cNvPr id="34918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5852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Copied from Brad's ChapelForPASC2023 presentation.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FEAE42-E3FE-4405-B7FC-4425D05B92A0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161763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18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endParaRPr lang="en-US"/>
          </a:p>
        </p:txBody>
      </p:sp>
      <p:sp>
        <p:nvSpPr>
          <p:cNvPr id="34918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44103C9-A610-4F97-8D9A-52BA4AF32663}" type="slidenum">
              <a:rPr lang="en-US"/>
              <a:pPr/>
              <a:t>60</a:t>
            </a:fld>
            <a:endParaRPr lang="en-US"/>
          </a:p>
        </p:txBody>
      </p:sp>
      <p:sp>
        <p:nvSpPr>
          <p:cNvPr id="34918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381000"/>
            <a:ext cx="4572000" cy="2573338"/>
          </a:xfrm>
          <a:ln/>
        </p:spPr>
      </p:sp>
      <p:sp>
        <p:nvSpPr>
          <p:cNvPr id="34918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22651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/>
              <a:t>FIXME: need more slides 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FD49F2-8435-0B48-8DBD-B1F878E04C2A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67867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 don't think Scott's image analysis is having to insert any puts and gets, but I am not entirely sure, </a:t>
            </a:r>
            <a:r>
              <a:rPr lang="en-US" dirty="0">
                <a:hlinkClick r:id="rId3"/>
              </a:rPr>
              <a:t>https://github.com/chapel-lang/chapel/blob/main/test/users/bachman/Beta_Diversity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think it has some gets from Locale0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From Ben H, "</a:t>
            </a:r>
            <a:r>
              <a:rPr lang="en-US" dirty="0">
                <a:solidFill>
                  <a:srgbClr val="D1D2D3"/>
                </a:solidFill>
                <a:effectLst/>
              </a:rPr>
              <a:t>I think there are two relevant arrays here: the array representing image data, and the "dissimilarity" </a:t>
            </a:r>
            <a:r>
              <a:rPr lang="en-US" dirty="0" err="1">
                <a:solidFill>
                  <a:srgbClr val="D1D2D3"/>
                </a:solidFill>
                <a:effectLst/>
              </a:rPr>
              <a:t>array.I</a:t>
            </a:r>
            <a:r>
              <a:rPr lang="en-US" dirty="0">
                <a:solidFill>
                  <a:srgbClr val="D1D2D3"/>
                </a:solidFill>
                <a:effectLst/>
              </a:rPr>
              <a:t> believe each locale reads into the local image chunk on its own: </a:t>
            </a:r>
            <a:r>
              <a:rPr lang="en-US" dirty="0">
                <a:hlinkClick r:id="rId4"/>
              </a:rPr>
              <a:t>https://github.com/chapel-lang/chapel/blob/main/test/users/bachman/Beta_Diversity/main.chpl#L168-L189</a:t>
            </a:r>
            <a:r>
              <a:rPr lang="en-US" dirty="0">
                <a:solidFill>
                  <a:srgbClr val="D1D2D3"/>
                </a:solidFill>
                <a:effectLst/>
              </a:rPr>
              <a:t> , so there shouldn't be any GETs there. Furthermore, this section uses IO functionality that starts reading from a particular point in the </a:t>
            </a:r>
            <a:r>
              <a:rPr lang="en-US" dirty="0">
                <a:hlinkClick r:id="rId5"/>
              </a:rPr>
              <a:t>file.It</a:t>
            </a:r>
            <a:r>
              <a:rPr lang="en-US" dirty="0">
                <a:solidFill>
                  <a:srgbClr val="D1D2D3"/>
                </a:solidFill>
                <a:effectLst/>
              </a:rPr>
              <a:t> looks like the code is loading the dissimilarity array on Locale0 and then copying it to each locale before running the computation: </a:t>
            </a:r>
            <a:r>
              <a:rPr lang="en-US" dirty="0">
                <a:hlinkClick r:id="rId6"/>
              </a:rPr>
              <a:t>https://github.com/chapel-lang/chapel/blob/main/test/users/bachman/Beta_Diversity/main.chpl#L195-L196</a:t>
            </a:r>
            <a:r>
              <a:rPr lang="en-US" dirty="0">
                <a:solidFill>
                  <a:srgbClr val="D1D2D3"/>
                </a:solidFill>
                <a:effectLst/>
              </a:rPr>
              <a:t> , so that would be a source of GETs (should be a bulk-transfer though).After that, I think everything's local."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FD49F2-8435-0B48-8DBD-B1F878E04C2A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56785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 don't think Scott's image analysis is having to insert any puts and gets, but I am not entirely sure, </a:t>
            </a:r>
            <a:r>
              <a:rPr lang="en-US" dirty="0">
                <a:hlinkClick r:id="rId3"/>
              </a:rPr>
              <a:t>https://github.com/chapel-lang/chapel/blob/main/test/users/bachman/Beta_Diversity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think it has some gets from Locale0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From Ben H, "</a:t>
            </a:r>
            <a:r>
              <a:rPr lang="en-US" dirty="0">
                <a:solidFill>
                  <a:srgbClr val="D1D2D3"/>
                </a:solidFill>
                <a:effectLst/>
              </a:rPr>
              <a:t>I think there are two relevant arrays here: the array representing image data, and the "dissimilarity" </a:t>
            </a:r>
            <a:r>
              <a:rPr lang="en-US" dirty="0" err="1">
                <a:solidFill>
                  <a:srgbClr val="D1D2D3"/>
                </a:solidFill>
                <a:effectLst/>
              </a:rPr>
              <a:t>array.I</a:t>
            </a:r>
            <a:r>
              <a:rPr lang="en-US" dirty="0">
                <a:solidFill>
                  <a:srgbClr val="D1D2D3"/>
                </a:solidFill>
                <a:effectLst/>
              </a:rPr>
              <a:t> believe each locale reads into the local image chunk on its own: </a:t>
            </a:r>
            <a:r>
              <a:rPr lang="en-US" dirty="0">
                <a:hlinkClick r:id="rId4"/>
              </a:rPr>
              <a:t>https://github.com/chapel-lang/chapel/blob/main/test/users/bachman/Beta_Diversity/main.chpl#L168-L189</a:t>
            </a:r>
            <a:r>
              <a:rPr lang="en-US" dirty="0">
                <a:solidFill>
                  <a:srgbClr val="D1D2D3"/>
                </a:solidFill>
                <a:effectLst/>
              </a:rPr>
              <a:t> , so there shouldn't be any GETs there. Furthermore, this section uses IO functionality that starts reading from a particular point in the </a:t>
            </a:r>
            <a:r>
              <a:rPr lang="en-US" dirty="0">
                <a:hlinkClick r:id="rId5"/>
              </a:rPr>
              <a:t>file.It</a:t>
            </a:r>
            <a:r>
              <a:rPr lang="en-US" dirty="0">
                <a:solidFill>
                  <a:srgbClr val="D1D2D3"/>
                </a:solidFill>
                <a:effectLst/>
              </a:rPr>
              <a:t> looks like the code is loading the dissimilarity array on Locale0 and then copying it to each locale before running the computation: </a:t>
            </a:r>
            <a:r>
              <a:rPr lang="en-US" dirty="0">
                <a:hlinkClick r:id="rId6"/>
              </a:rPr>
              <a:t>https://github.com/chapel-lang/chapel/blob/main/test/users/bachman/Beta_Diversity/main.chpl#L195-L196</a:t>
            </a:r>
            <a:r>
              <a:rPr lang="en-US" dirty="0">
                <a:solidFill>
                  <a:srgbClr val="D1D2D3"/>
                </a:solidFill>
                <a:effectLst/>
              </a:rPr>
              <a:t> , so that would be a source of GETs (should be a bulk-transfer though).After that, I think everything's local."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FD49F2-8435-0B48-8DBD-B1F878E04C2A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85122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FEAE42-E3FE-4405-B7FC-4425D05B92A0}" type="slidenum">
              <a:rPr lang="en-US" smtClean="0"/>
              <a:pPr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111216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From Andy's message in slack, https://</a:t>
            </a:r>
            <a:r>
              <a:rPr lang="en-US" dirty="0" err="1"/>
              <a:t>cray.slack.com</a:t>
            </a:r>
            <a:r>
              <a:rPr lang="en-US" dirty="0"/>
              <a:t>/archives/C024Q0N3M5Y/p1688160430709409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FEAE42-E3FE-4405-B7FC-4425D05B92A0}" type="slidenum">
              <a:rPr lang="en-US" smtClean="0"/>
              <a:pPr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483791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From </a:t>
            </a:r>
            <a:r>
              <a:rPr lang="en-US" dirty="0" err="1"/>
              <a:t>ChapelForCTO</a:t>
            </a:r>
            <a:r>
              <a:rPr lang="en-US" dirty="0"/>
              <a:t> Brad talk from 2023.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FEAE42-E3FE-4405-B7FC-4425D05B92A0}" type="slidenum">
              <a:rPr lang="en-US" smtClean="0"/>
              <a:pPr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45175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From SOP talk.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FEAE42-E3FE-4405-B7FC-4425D05B92A0}" type="slidenum">
              <a:rPr lang="en-US" smtClean="0"/>
              <a:pPr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173243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From May 23 2023 Brad talk for CTO office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FEAE42-E3FE-4405-B7FC-4425D05B92A0}" type="slidenum">
              <a:rPr lang="en-US" smtClean="0"/>
              <a:pPr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06392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FEAE42-E3FE-4405-B7FC-4425D05B92A0}" type="slidenum">
              <a:rPr lang="en-US" smtClean="0"/>
              <a:pPr/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67371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 dirty="0"/>
              <a:t>CHAMPS participating in 4th CFD High Lift Prediction Workshop and 1</a:t>
            </a:r>
            <a:r>
              <a:rPr lang="en-US" sz="1600" baseline="30000" dirty="0"/>
              <a:t>st</a:t>
            </a:r>
            <a:r>
              <a:rPr lang="en-US" sz="1600" dirty="0"/>
              <a:t> Icing Prediction Workshop</a:t>
            </a:r>
          </a:p>
          <a:p>
            <a:endParaRPr lang="en-US" sz="1600" dirty="0"/>
          </a:p>
          <a:p>
            <a:r>
              <a:rPr lang="en-US" sz="1600" dirty="0"/>
              <a:t>Rest of quote: </a:t>
            </a:r>
            <a:r>
              <a:rPr lang="en-US" sz="1600" i="1" dirty="0"/>
              <a:t>And I'm not joking, this is from 2 years to 3 months. So if you want to take a summer internship and you say 'program a new </a:t>
            </a:r>
            <a:r>
              <a:rPr lang="en-US" sz="1600" i="1" dirty="0" err="1"/>
              <a:t>turbulance</a:t>
            </a:r>
            <a:r>
              <a:rPr lang="en-US" sz="1600" i="1" dirty="0"/>
              <a:t> model', well they manage.  And before, it was impossible to do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FEAE42-E3FE-4405-B7FC-4425D05B92A0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375740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FEAE42-E3FE-4405-B7FC-4425D05B92A0}" type="slidenum">
              <a:rPr lang="en-US" smtClean="0"/>
              <a:pPr/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112906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FEAE42-E3FE-4405-B7FC-4425D05B92A0}" type="slidenum">
              <a:rPr lang="en-US" smtClean="0"/>
              <a:pPr/>
              <a:t>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092974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Copied from Brad’s CHIUW 2021 SOP talk.  Going to update for MS17.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FEAE42-E3FE-4405-B7FC-4425D05B92A0}" type="slidenum">
              <a:rPr lang="en-US" smtClean="0"/>
              <a:pPr/>
              <a:t>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451333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" marR="0" lvl="0" indent="-36576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25000"/>
              <a:buFont typeface="" panose="020B0303030202060203" pitchFamily="34" charset="0"/>
              <a:buChar char=" "/>
              <a:tabLst/>
              <a:defRPr/>
            </a:pPr>
            <a:r>
              <a:rPr lang="en-US" dirty="0"/>
              <a:t>From Brad </a:t>
            </a:r>
            <a:r>
              <a:rPr lang="en-US" dirty="0" err="1"/>
              <a:t>ChapelForOokamiUsers</a:t>
            </a:r>
            <a:r>
              <a:rPr lang="en-US" dirty="0"/>
              <a:t> talk.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FEAE42-E3FE-4405-B7FC-4425D05B92A0}" type="slidenum">
              <a:rPr lang="en-US" smtClean="0"/>
              <a:pPr/>
              <a:t>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42506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From Brad </a:t>
            </a:r>
            <a:r>
              <a:rPr lang="en-US" dirty="0" err="1"/>
              <a:t>ChapelForOokamiUsers</a:t>
            </a:r>
            <a:r>
              <a:rPr lang="en-US" dirty="0"/>
              <a:t> talk.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FEAE42-E3FE-4405-B7FC-4425D05B92A0}" type="slidenum">
              <a:rPr lang="en-US" smtClean="0"/>
              <a:pPr/>
              <a:t>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198416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" marR="0" lvl="0" indent="-36576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25000"/>
              <a:buFont typeface="" panose="020B0303030202060203" pitchFamily="34" charset="0"/>
              <a:buChar char=" "/>
              <a:tabLst/>
              <a:defRPr/>
            </a:pPr>
            <a:r>
              <a:rPr lang="en-US" dirty="0"/>
              <a:t>From Brad </a:t>
            </a:r>
            <a:r>
              <a:rPr lang="en-US" dirty="0" err="1"/>
              <a:t>ChapelForOokamiUsers</a:t>
            </a:r>
            <a:r>
              <a:rPr lang="en-US" dirty="0"/>
              <a:t> talk.</a:t>
            </a:r>
          </a:p>
          <a:p>
            <a:endParaRPr lang="en-US" dirty="0"/>
          </a:p>
          <a:p>
            <a:r>
              <a:rPr lang="en-US" dirty="0"/>
              <a:t>FIXME: could add a pointer to the new primer on loops.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FEAE42-E3FE-4405-B7FC-4425D05B92A0}" type="slidenum">
              <a:rPr lang="en-US" smtClean="0"/>
              <a:pPr/>
              <a:t>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124161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" marR="0" lvl="0" indent="-36576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25000"/>
              <a:buFont typeface="" panose="020B0303030202060203" pitchFamily="34" charset="0"/>
              <a:buChar char=" "/>
              <a:tabLst/>
              <a:defRPr/>
            </a:pPr>
            <a:r>
              <a:rPr lang="en-US" dirty="0"/>
              <a:t>From Brad </a:t>
            </a:r>
            <a:r>
              <a:rPr lang="en-US" dirty="0" err="1"/>
              <a:t>ChapelForOokamiUsers</a:t>
            </a:r>
            <a:r>
              <a:rPr lang="en-US" dirty="0"/>
              <a:t> talk.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FEAE42-E3FE-4405-B7FC-4425D05B92A0}" type="slidenum">
              <a:rPr lang="en-US" smtClean="0"/>
              <a:pPr/>
              <a:t>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82398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Brad 2023 PASC talk.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FEAE42-E3FE-4405-B7FC-4425D05B92A0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87836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 Chapel don't have to think about other copies of the program, unlike in SPMD.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A88DFD3-4C0A-4DC2-9889-16E12A4CEBAD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61830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FIXME: change to </a:t>
            </a:r>
            <a:r>
              <a:rPr lang="en-US" dirty="0" err="1"/>
              <a:t>writeln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FEAE42-E3FE-4405-B7FC-4425D05B92A0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47598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" marR="0" lvl="0" indent="-36576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25000"/>
              <a:buFont typeface="" panose="020B0303030202060203" pitchFamily="34" charset="0"/>
              <a:buChar char=" "/>
              <a:tabLst/>
              <a:defRPr/>
            </a:pPr>
            <a:r>
              <a:rPr lang="en-US" dirty="0"/>
              <a:t>FIXME: change to </a:t>
            </a:r>
            <a:r>
              <a:rPr lang="en-US" dirty="0" err="1"/>
              <a:t>writeln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FEAE42-E3FE-4405-B7FC-4425D05B92A0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17386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5" Type="http://schemas.openxmlformats.org/officeDocument/2006/relationships/hyperlink" Target="https://hpe.kadanza.com/kadanza/photography/ppt-title-images/?sso=saml" TargetMode="External"/><Relationship Id="rId4" Type="http://schemas.openxmlformats.org/officeDocument/2006/relationships/image" Target="../media/image1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57D7EF-69F0-8169-96B8-1156E4A82D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5F1080-C903-7D44-209D-54BA88DC78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04D420-1C6F-0C9C-4B0C-55427C7BE44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1088421">
              <a:buFontTx/>
              <a:buBlip>
                <a:blip r:embed="rId2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2"/>
                </a:buBlip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69992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ate Orange Frame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>
          <a:xfrm>
            <a:off x="377894" y="2716146"/>
            <a:ext cx="8522208" cy="5486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" panose="020B0503030202060203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3"/>
                </a:buBlip>
              </a:pPr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0CC7B28-F85E-49B0-A5ED-82D39FF680D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995" y="685800"/>
            <a:ext cx="8522208" cy="1957353"/>
          </a:xfrm>
        </p:spPr>
        <p:txBody>
          <a:bodyPr lIns="91440" tIns="91440" rIns="91440" bIns="91440" anchor="b" anchorCtr="0"/>
          <a:lstStyle>
            <a:lvl1pPr>
              <a:defRPr sz="3200" baseline="0"/>
            </a:lvl1pPr>
          </a:lstStyle>
          <a:p>
            <a:r>
              <a:rPr lang="en-US" dirty="0"/>
              <a:t>Click to add section header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164B2CD-8FCB-4B30-B00B-A402E5693B8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88994" y="2871000"/>
            <a:ext cx="8228011" cy="533400"/>
          </a:xfrm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600">
                <a:latin typeface="MetricHPE" panose="020B0503030202060203" pitchFamily="34" charset="0"/>
              </a:defRPr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201955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84398" y="685800"/>
            <a:ext cx="9106250" cy="3075861"/>
          </a:xfrm>
        </p:spPr>
        <p:txBody>
          <a:bodyPr lIns="91440" anchor="b" anchorCtr="0"/>
          <a:lstStyle>
            <a:lvl1pPr marL="219456" indent="-219456">
              <a:defRPr sz="4600" cap="none" baseline="0">
                <a:latin typeface="MetricHPE" panose="020B0503030202060203" pitchFamily="34" charset="0"/>
              </a:defRPr>
            </a:lvl1pPr>
          </a:lstStyle>
          <a:p>
            <a:r>
              <a:rPr lang="en-US" dirty="0"/>
              <a:t>“Click to add quote here. Type quotation marks before and after text.”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512997" y="3989508"/>
            <a:ext cx="8228011" cy="533400"/>
          </a:xfrm>
        </p:spPr>
        <p:txBody>
          <a:bodyPr lIns="9144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600">
                <a:latin typeface="MetricHPE" panose="020B0503030202060203" pitchFamily="34" charset="0"/>
              </a:defRPr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 dirty="0"/>
              <a:t>Click to add quoted person’s name, title, company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3"/>
                </a:buBlip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23451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ate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3"/>
                </a:buBlip>
              </a:pPr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96867C9-FAEA-4AB9-9E4F-5E469CDF0D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4398" y="899032"/>
            <a:ext cx="9148360" cy="2862630"/>
          </a:xfrm>
        </p:spPr>
        <p:txBody>
          <a:bodyPr lIns="91440" anchor="b" anchorCtr="0"/>
          <a:lstStyle>
            <a:lvl1pPr marL="219456" indent="-219456">
              <a:defRPr sz="4600" cap="none" baseline="0">
                <a:latin typeface="MetricHPE" panose="020B0503030202060203" pitchFamily="34" charset="0"/>
              </a:defRPr>
            </a:lvl1pPr>
          </a:lstStyle>
          <a:p>
            <a:r>
              <a:rPr lang="en-US" dirty="0"/>
              <a:t>“Click to add quote here. Type quotation marks before and after text.”</a:t>
            </a: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B97CBB38-1E71-4985-B7D1-ACBC191C50D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2997" y="3989508"/>
            <a:ext cx="8228011" cy="533400"/>
          </a:xfrm>
        </p:spPr>
        <p:txBody>
          <a:bodyPr lIns="9144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600">
                <a:latin typeface="MetricHPE" panose="020B0503030202060203" pitchFamily="34" charset="0"/>
              </a:defRPr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 dirty="0"/>
              <a:t>Click to add quoted person’s name, title, company</a:t>
            </a:r>
          </a:p>
        </p:txBody>
      </p:sp>
    </p:spTree>
    <p:extLst>
      <p:ext uri="{BB962C8B-B14F-4D97-AF65-F5344CB8AC3E}">
        <p14:creationId xmlns:p14="http://schemas.microsoft.com/office/powerpoint/2010/main" val="29697490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" panose="020B0503030202060203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285750" y="999160"/>
            <a:ext cx="11525249" cy="5096839"/>
          </a:xfrm>
        </p:spPr>
        <p:txBody>
          <a:bodyPr lIns="91440" rIns="91440"/>
          <a:lstStyle>
            <a:lvl1pPr>
              <a:buClrTx/>
              <a:defRPr>
                <a:latin typeface="MetricHPE" panose="020B0503030202060203" pitchFamily="34" charset="0"/>
              </a:defRPr>
            </a:lvl1pPr>
            <a:lvl2pPr>
              <a:buClrTx/>
              <a:defRPr>
                <a:latin typeface="MetricHPE" panose="020B0503030202060203" pitchFamily="34" charset="0"/>
              </a:defRPr>
            </a:lvl2pPr>
            <a:lvl3pPr>
              <a:buClrTx/>
              <a:defRPr>
                <a:latin typeface="MetricHPE" panose="020B0503030202060203" pitchFamily="34" charset="0"/>
              </a:defRPr>
            </a:lvl3pPr>
            <a:lvl4pPr marL="594360" indent="0">
              <a:buClrTx/>
              <a:buNone/>
              <a:defRPr>
                <a:latin typeface="Courier New" panose="02070309020205020404" pitchFamily="49" charset="0"/>
                <a:cs typeface="Courier New" panose="02070309020205020404" pitchFamily="49" charset="0"/>
              </a:defRPr>
            </a:lvl4pPr>
            <a:lvl5pPr marL="739775" indent="-127000">
              <a:buClrTx/>
              <a:tabLst/>
              <a:defRPr>
                <a:latin typeface="MetricHPE" panose="020B050303020206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3"/>
                </a:buBlip>
              </a:pPr>
              <a:t>‹#›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32753FE-5D9A-4A5E-B0B2-3DAAE2EB3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52912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81746" y="704332"/>
            <a:ext cx="11529254" cy="381000"/>
          </a:xfrm>
        </p:spPr>
        <p:txBody>
          <a:bodyPr vert="horz" lIns="91440" tIns="91440" rIns="91440" bIns="91440" rtlCol="0" anchor="ctr">
            <a:noAutofit/>
          </a:bodyPr>
          <a:lstStyle>
            <a:lvl1pPr marL="0" indent="0">
              <a:buFont typeface="" panose="020B0604020202020204" pitchFamily="34" charset="0"/>
              <a:buNone/>
              <a:defRPr sz="2400" baseline="0" dirty="0"/>
            </a:lvl1pPr>
          </a:lstStyle>
          <a:p>
            <a:pPr marL="182880" lvl="0" indent="-182880">
              <a:spcBef>
                <a:spcPts val="0"/>
              </a:spcBef>
            </a:pPr>
            <a:r>
              <a:rPr lang="en-US" dirty="0"/>
              <a:t>Click to add one-line subtitle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385100" y="118949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" panose="020B0503030202060203" pitchFamily="34" charset="0"/>
            </a:endParaRP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281746" y="1344281"/>
            <a:ext cx="11529254" cy="4751719"/>
          </a:xfrm>
        </p:spPr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  <a:lvl2pPr>
              <a:defRPr>
                <a:latin typeface="MetricHPE" panose="020B0503030202060203" pitchFamily="34" charset="0"/>
              </a:defRPr>
            </a:lvl2pPr>
            <a:lvl3pPr>
              <a:defRPr>
                <a:latin typeface="MetricHPE" panose="020B0503030202060203" pitchFamily="34" charset="0"/>
              </a:defRPr>
            </a:lvl3pPr>
            <a:lvl4pPr marL="594360" indent="0">
              <a:buNone/>
              <a:defRPr>
                <a:latin typeface="Courier New" panose="02070309020205020404" pitchFamily="49" charset="0"/>
                <a:cs typeface="Courier New" panose="02070309020205020404" pitchFamily="49" charset="0"/>
              </a:defRPr>
            </a:lvl4pPr>
            <a:lvl5pPr marL="739775" indent="-147638">
              <a:tabLst/>
              <a:defRPr>
                <a:latin typeface="MetricHPE" panose="020B050303020206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3"/>
                </a:buBlip>
              </a:pPr>
              <a:t>‹#›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70D9BB8-8D8D-4F83-B418-E1A6910A3C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06161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Heading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385100" y="118949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" panose="020B0503030202060203" pitchFamily="34" charset="0"/>
            </a:endParaRP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288096" y="1733015"/>
            <a:ext cx="11522904" cy="4367541"/>
          </a:xfrm>
        </p:spPr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  <a:lvl2pPr>
              <a:defRPr>
                <a:latin typeface="MetricHPE" panose="020B0503030202060203" pitchFamily="34" charset="0"/>
              </a:defRPr>
            </a:lvl2pPr>
            <a:lvl3pPr>
              <a:defRPr>
                <a:latin typeface="MetricHPE" panose="020B0503030202060203" pitchFamily="34" charset="0"/>
              </a:defRPr>
            </a:lvl3pPr>
            <a:lvl4pPr>
              <a:defRPr>
                <a:latin typeface="MetricHPE" panose="020B0503030202060203" pitchFamily="34" charset="0"/>
              </a:defRPr>
            </a:lvl4pPr>
            <a:lvl5pPr>
              <a:defRPr>
                <a:solidFill>
                  <a:schemeClr val="bg1"/>
                </a:solidFill>
                <a:latin typeface="MetricHPE" panose="020B0503030202060203" pitchFamily="34" charset="0"/>
              </a:defRPr>
            </a:lvl5pPr>
            <a:lvl6pPr>
              <a:buClrTx/>
              <a:defRPr>
                <a:solidFill>
                  <a:schemeClr val="bg1"/>
                </a:solidFill>
              </a:defRPr>
            </a:lvl6pPr>
            <a:lvl7pPr>
              <a:buClrTx/>
              <a:defRPr>
                <a:solidFill>
                  <a:schemeClr val="bg1"/>
                </a:solidFill>
              </a:defRPr>
            </a:lvl7pPr>
            <a:lvl8pPr>
              <a:buClrTx/>
              <a:defRPr>
                <a:solidFill>
                  <a:schemeClr val="bg1"/>
                </a:solidFill>
              </a:defRPr>
            </a:lvl8pPr>
            <a:lvl9pPr>
              <a:buClrTx/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288095" y="1350296"/>
            <a:ext cx="11514137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200" b="1" baseline="0">
                <a:latin typeface="MetricHPE" panose="020B05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dirty="0"/>
              <a:t>Click to add one-line subtitle</a:t>
            </a:r>
          </a:p>
        </p:txBody>
      </p: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3"/>
                </a:buBlip>
              </a:pPr>
              <a:t>‹#›</a:t>
            </a:fld>
            <a:endParaRPr lang="en-US" dirty="0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15C04D0B-D5E2-4F74-B1D6-45E2AEA840C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1746" y="704332"/>
            <a:ext cx="11529254" cy="381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Font typeface="" panose="020B0604020202020204" pitchFamily="34" charset="0"/>
              <a:buNone/>
              <a:defRPr sz="2400" baseline="0">
                <a:latin typeface="MetricHPE" panose="020B05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dirty="0"/>
              <a:t>Click to add one-line subtitle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09EDB93-5BF6-4D1D-9D5F-0E75F455E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06807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" panose="020B0503030202060203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3"/>
                </a:buBlip>
              </a:pPr>
              <a:t>‹#›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AE54251-B0D2-4947-83BB-BD7F95F3A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979178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385100" y="118949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" panose="020B0503030202060203" pitchFamily="34" charset="0"/>
            </a:endParaRP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16"/>
          </p:nvPr>
        </p:nvSpPr>
        <p:spPr>
          <a:xfrm>
            <a:off x="11202856" y="6301811"/>
            <a:ext cx="684344" cy="365125"/>
          </a:xfrm>
        </p:spPr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>
              <a:buFontTx/>
              <a:buBlip>
                <a:blip r:embed="rId2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2"/>
                </a:buBlip>
              </a:pPr>
              <a:t>‹#›</a:t>
            </a:fld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71AE6212-DACF-49FB-929D-2FA8B00CFD7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1746" y="704332"/>
            <a:ext cx="11529254" cy="381000"/>
          </a:xfrm>
        </p:spPr>
        <p:txBody>
          <a:bodyPr vert="horz" lIns="91440" tIns="91440" rIns="91440" bIns="91440" rtlCol="0" anchor="ctr">
            <a:noAutofit/>
          </a:bodyPr>
          <a:lstStyle>
            <a:lvl1pPr marL="0" indent="0">
              <a:buNone/>
              <a:defRPr sz="2400" baseline="0" dirty="0"/>
            </a:lvl1pPr>
          </a:lstStyle>
          <a:p>
            <a:pPr marL="182880" lvl="0" indent="-182880">
              <a:spcBef>
                <a:spcPts val="0"/>
              </a:spcBef>
            </a:pPr>
            <a:r>
              <a:rPr dirty="0"/>
              <a:t>Click to add one-line 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391D03-EF6B-45A2-9268-5A807C7AE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938839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16"/>
          </p:nvPr>
        </p:nvSpPr>
        <p:spPr>
          <a:xfrm>
            <a:off x="11202856" y="6301811"/>
            <a:ext cx="684344" cy="365125"/>
          </a:xfrm>
        </p:spPr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>
              <a:buFontTx/>
              <a:buBlip>
                <a:blip r:embed="rId2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2"/>
                </a:buBlip>
              </a:pPr>
              <a:t>‹#›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92582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" panose="020B0503030202060203" pitchFamily="34" charset="0"/>
            </a:endParaRP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17"/>
          </p:nvPr>
        </p:nvSpPr>
        <p:spPr>
          <a:xfrm>
            <a:off x="283500" y="995363"/>
            <a:ext cx="5523992" cy="5100637"/>
          </a:xfrm>
          <a:ln>
            <a:noFill/>
            <a:miter lim="800000"/>
          </a:ln>
        </p:spPr>
        <p:txBody>
          <a:bodyPr lIns="91440"/>
          <a:lstStyle>
            <a:lvl1pPr>
              <a:defRPr>
                <a:latin typeface="MetricHPE" panose="020B0503030202060203" pitchFamily="34" charset="0"/>
              </a:defRPr>
            </a:lvl1pPr>
            <a:lvl2pPr>
              <a:defRPr>
                <a:latin typeface="MetricHPE" panose="020B0503030202060203" pitchFamily="34" charset="0"/>
              </a:defRPr>
            </a:lvl2pPr>
            <a:lvl3pPr>
              <a:defRPr>
                <a:latin typeface="MetricHPE" panose="020B0503030202060203" pitchFamily="34" charset="0"/>
              </a:defRPr>
            </a:lvl3pPr>
            <a:lvl4pPr>
              <a:defRPr>
                <a:latin typeface="MetricHPE" panose="020B0503030202060203" pitchFamily="34" charset="0"/>
              </a:defRPr>
            </a:lvl4pPr>
            <a:lvl5pPr>
              <a:defRPr>
                <a:latin typeface="MetricHPE" panose="020B05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14"/>
          <p:cNvSpPr>
            <a:spLocks noGrp="1"/>
          </p:cNvSpPr>
          <p:nvPr>
            <p:ph sz="quarter" idx="18"/>
          </p:nvPr>
        </p:nvSpPr>
        <p:spPr>
          <a:xfrm>
            <a:off x="6287008" y="995363"/>
            <a:ext cx="5523992" cy="5100637"/>
          </a:xfrm>
          <a:ln>
            <a:noFill/>
            <a:miter lim="800000"/>
          </a:ln>
        </p:spPr>
        <p:txBody>
          <a:bodyPr lIns="91440"/>
          <a:lstStyle>
            <a:lvl1pPr>
              <a:defRPr>
                <a:latin typeface="MetricHPE" panose="020B0503030202060203" pitchFamily="34" charset="0"/>
              </a:defRPr>
            </a:lvl1pPr>
            <a:lvl2pPr>
              <a:defRPr>
                <a:latin typeface="MetricHPE" panose="020B0503030202060203" pitchFamily="34" charset="0"/>
              </a:defRPr>
            </a:lvl2pPr>
            <a:lvl3pPr>
              <a:defRPr>
                <a:latin typeface="MetricHPE" panose="020B0503030202060203" pitchFamily="34" charset="0"/>
              </a:defRPr>
            </a:lvl3pPr>
            <a:lvl4pPr>
              <a:defRPr>
                <a:latin typeface="MetricHPE" panose="020B0503030202060203" pitchFamily="34" charset="0"/>
              </a:defRPr>
            </a:lvl4pPr>
            <a:lvl5pPr>
              <a:defRPr>
                <a:latin typeface="MetricHPE" panose="020B05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3"/>
                </a:buBlip>
              </a:pPr>
              <a:t>‹#›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F818B02-6D3B-4B21-898C-712990E97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32497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with Dark Pictur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>
            <a:grpSpLocks noChangeAspect="1"/>
          </p:cNvGrpSpPr>
          <p:nvPr userDrawn="1"/>
        </p:nvGrpSpPr>
        <p:grpSpPr>
          <a:xfrm>
            <a:off x="393523" y="381956"/>
            <a:ext cx="2218745" cy="893759"/>
            <a:chOff x="3578225" y="1146175"/>
            <a:chExt cx="5038725" cy="2111375"/>
          </a:xfrm>
        </p:grpSpPr>
        <p:sp>
          <p:nvSpPr>
            <p:cNvPr id="13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atin typeface="MetricHPE Black" panose="020B0A03030202060203" pitchFamily="34" charset="0"/>
              </a:endParaRPr>
            </a:p>
          </p:txBody>
        </p:sp>
        <p:sp>
          <p:nvSpPr>
            <p:cNvPr id="14" name="Freeform 6"/>
            <p:cNvSpPr>
              <a:spLocks noEditPoints="1"/>
            </p:cNvSpPr>
            <p:nvPr/>
          </p:nvSpPr>
          <p:spPr bwMode="auto">
            <a:xfrm>
              <a:off x="3578225" y="1968501"/>
              <a:ext cx="5038725" cy="1289049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atin typeface="MetricHPE Black" panose="020B0A03030202060203" pitchFamily="34" charset="0"/>
              </a:endParaRPr>
            </a:p>
          </p:txBody>
        </p:sp>
      </p:grpSp>
      <p:sp>
        <p:nvSpPr>
          <p:cNvPr id="15" name="Title 4"/>
          <p:cNvSpPr>
            <a:spLocks noGrp="1"/>
          </p:cNvSpPr>
          <p:nvPr>
            <p:ph type="title" hasCustomPrompt="1"/>
          </p:nvPr>
        </p:nvSpPr>
        <p:spPr>
          <a:xfrm>
            <a:off x="284397" y="1869197"/>
            <a:ext cx="11423555" cy="1905000"/>
          </a:xfrm>
        </p:spPr>
        <p:txBody>
          <a:bodyPr lIns="91440" tIns="91440" rIns="91440" bIns="91440" anchor="b"/>
          <a:lstStyle>
            <a:lvl1pPr>
              <a:lnSpc>
                <a:spcPct val="80000"/>
              </a:lnSpc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master title style</a:t>
            </a:r>
            <a:endParaRPr dirty="0"/>
          </a:p>
        </p:txBody>
      </p:sp>
      <p:sp>
        <p:nvSpPr>
          <p:cNvPr id="1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84397" y="4133088"/>
            <a:ext cx="8229600" cy="438912"/>
          </a:xfrm>
        </p:spPr>
        <p:txBody>
          <a:bodyPr lIns="91440" tIns="91440" rIns="91440" bIns="91440">
            <a:noAutofit/>
          </a:bodyPr>
          <a:lstStyle>
            <a:lvl1pPr marL="0" indent="0" algn="l">
              <a:spcBef>
                <a:spcPts val="0"/>
              </a:spcBef>
              <a:buNone/>
              <a:defRPr sz="3200">
                <a:solidFill>
                  <a:schemeClr val="bg1"/>
                </a:solidFill>
                <a:latin typeface="MetricHPE" panose="020B050303020206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Speaker name and title</a:t>
            </a:r>
            <a:endParaRPr dirty="0"/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84397" y="4577983"/>
            <a:ext cx="5489578" cy="339214"/>
          </a:xfrm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0"/>
              </a:spcBef>
              <a:buNone/>
              <a:defRPr sz="2200" baseline="0">
                <a:solidFill>
                  <a:schemeClr val="bg1"/>
                </a:solidFill>
                <a:latin typeface="MetricHPE" panose="020B05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 dirty="0"/>
              <a:t>Month day, year</a:t>
            </a:r>
            <a:endParaRPr dirty="0"/>
          </a:p>
        </p:txBody>
      </p:sp>
      <p:sp>
        <p:nvSpPr>
          <p:cNvPr id="18" name="Rectangle 17"/>
          <p:cNvSpPr/>
          <p:nvPr userDrawn="1"/>
        </p:nvSpPr>
        <p:spPr>
          <a:xfrm>
            <a:off x="379647" y="3890957"/>
            <a:ext cx="530283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" panose="020B050303020206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319279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" panose="020B0503030202060203" pitchFamily="34" charset="0"/>
            </a:endParaRPr>
          </a:p>
        </p:txBody>
      </p:sp>
      <p:sp>
        <p:nvSpPr>
          <p:cNvPr id="22" name="Content Placeholder 14"/>
          <p:cNvSpPr>
            <a:spLocks noGrp="1"/>
          </p:cNvSpPr>
          <p:nvPr>
            <p:ph sz="quarter" idx="17"/>
          </p:nvPr>
        </p:nvSpPr>
        <p:spPr>
          <a:xfrm>
            <a:off x="283500" y="1376363"/>
            <a:ext cx="5518586" cy="4719637"/>
          </a:xfrm>
          <a:ln>
            <a:noFill/>
            <a:miter lim="800000"/>
          </a:ln>
        </p:spPr>
        <p:txBody>
          <a:bodyPr lIns="91440"/>
          <a:lstStyle>
            <a:lvl1pPr>
              <a:defRPr>
                <a:latin typeface="MetricHPE" panose="020B0503030202060203" pitchFamily="34" charset="0"/>
              </a:defRPr>
            </a:lvl1pPr>
            <a:lvl2pPr>
              <a:defRPr>
                <a:latin typeface="MetricHPE" panose="020B0503030202060203" pitchFamily="34" charset="0"/>
              </a:defRPr>
            </a:lvl2pPr>
            <a:lvl3pPr>
              <a:defRPr>
                <a:latin typeface="MetricHPE" panose="020B0503030202060203" pitchFamily="34" charset="0"/>
              </a:defRPr>
            </a:lvl3pPr>
            <a:lvl4pPr>
              <a:defRPr>
                <a:latin typeface="MetricHPE" panose="020B0503030202060203" pitchFamily="34" charset="0"/>
              </a:defRPr>
            </a:lvl4pPr>
            <a:lvl5pPr>
              <a:defRPr>
                <a:latin typeface="MetricHPE" panose="020B05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4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288095" y="995363"/>
            <a:ext cx="5513908" cy="381000"/>
          </a:xfrm>
          <a:ln>
            <a:noFill/>
            <a:miter lim="800000"/>
          </a:ln>
        </p:spPr>
        <p:txBody>
          <a:bodyPr lIns="91440">
            <a:noAutofit/>
          </a:bodyPr>
          <a:lstStyle>
            <a:lvl1pPr marL="0" indent="0">
              <a:spcBef>
                <a:spcPts val="0"/>
              </a:spcBef>
              <a:buNone/>
              <a:defRPr sz="2200" b="1" baseline="0">
                <a:latin typeface="MetricHPE" panose="020B05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dirty="0"/>
              <a:t>Click to add one-line </a:t>
            </a:r>
            <a:r>
              <a:rPr lang="en-US" dirty="0"/>
              <a:t>heading</a:t>
            </a:r>
            <a:endParaRPr dirty="0"/>
          </a:p>
        </p:txBody>
      </p:sp>
      <p:sp>
        <p:nvSpPr>
          <p:cNvPr id="25" name="Content Placeholder 14"/>
          <p:cNvSpPr>
            <a:spLocks noGrp="1"/>
          </p:cNvSpPr>
          <p:nvPr>
            <p:ph sz="quarter" idx="20"/>
          </p:nvPr>
        </p:nvSpPr>
        <p:spPr>
          <a:xfrm>
            <a:off x="6292414" y="1376363"/>
            <a:ext cx="5518586" cy="4719637"/>
          </a:xfrm>
          <a:ln>
            <a:noFill/>
            <a:miter lim="800000"/>
          </a:ln>
        </p:spPr>
        <p:txBody>
          <a:bodyPr lIns="91440"/>
          <a:lstStyle>
            <a:lvl1pPr>
              <a:defRPr>
                <a:latin typeface="MetricHPE" panose="020B0503030202060203" pitchFamily="34" charset="0"/>
              </a:defRPr>
            </a:lvl1pPr>
            <a:lvl2pPr>
              <a:defRPr>
                <a:latin typeface="MetricHPE" panose="020B0503030202060203" pitchFamily="34" charset="0"/>
              </a:defRPr>
            </a:lvl2pPr>
            <a:lvl3pPr>
              <a:defRPr>
                <a:latin typeface="MetricHPE" panose="020B0503030202060203" pitchFamily="34" charset="0"/>
              </a:defRPr>
            </a:lvl3pPr>
            <a:lvl4pPr>
              <a:defRPr>
                <a:latin typeface="MetricHPE" panose="020B0503030202060203" pitchFamily="34" charset="0"/>
              </a:defRPr>
            </a:lvl4pPr>
            <a:lvl5pPr>
              <a:defRPr>
                <a:latin typeface="MetricHPE" panose="020B05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6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6297009" y="995363"/>
            <a:ext cx="5513908" cy="381000"/>
          </a:xfrm>
          <a:ln>
            <a:noFill/>
            <a:miter lim="800000"/>
          </a:ln>
        </p:spPr>
        <p:txBody>
          <a:bodyPr lIns="91440">
            <a:noAutofit/>
          </a:bodyPr>
          <a:lstStyle>
            <a:lvl1pPr marL="0" indent="0">
              <a:spcBef>
                <a:spcPts val="0"/>
              </a:spcBef>
              <a:buNone/>
              <a:defRPr sz="2200" b="1" baseline="0">
                <a:latin typeface="MetricHPE" panose="020B05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dirty="0"/>
              <a:t>Click to add one-line </a:t>
            </a:r>
            <a:r>
              <a:rPr lang="en-US" dirty="0"/>
              <a:t>heading</a:t>
            </a:r>
            <a:endParaRPr dirty="0"/>
          </a:p>
        </p:txBody>
      </p:sp>
      <p:pic>
        <p:nvPicPr>
          <p:cNvPr id="27" name="Picture 2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23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3"/>
                </a:buBlip>
              </a:pPr>
              <a:t>‹#›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3A8584B-E718-4F58-9AF1-BDBF5AD7F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298198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, Subtitle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4"/>
          <p:cNvSpPr>
            <a:spLocks noGrp="1"/>
          </p:cNvSpPr>
          <p:nvPr>
            <p:ph sz="quarter" idx="17"/>
          </p:nvPr>
        </p:nvSpPr>
        <p:spPr>
          <a:xfrm>
            <a:off x="276815" y="1739233"/>
            <a:ext cx="5534077" cy="4360322"/>
          </a:xfrm>
          <a:ln>
            <a:noFill/>
            <a:miter lim="800000"/>
          </a:ln>
        </p:spPr>
        <p:txBody>
          <a:bodyPr lIns="91440"/>
          <a:lstStyle>
            <a:lvl1pPr>
              <a:defRPr>
                <a:latin typeface="MetricHPE" panose="020B0503030202060203" pitchFamily="34" charset="0"/>
              </a:defRPr>
            </a:lvl1pPr>
            <a:lvl2pPr>
              <a:defRPr>
                <a:latin typeface="MetricHPE" panose="020B0503030202060203" pitchFamily="34" charset="0"/>
              </a:defRPr>
            </a:lvl2pPr>
            <a:lvl3pPr>
              <a:defRPr>
                <a:latin typeface="MetricHPE" panose="020B0503030202060203" pitchFamily="34" charset="0"/>
              </a:defRPr>
            </a:lvl3pPr>
            <a:lvl4pPr>
              <a:defRPr>
                <a:latin typeface="MetricHPE" panose="020B0503030202060203" pitchFamily="34" charset="0"/>
              </a:defRPr>
            </a:lvl4pPr>
            <a:lvl5pPr>
              <a:defRPr>
                <a:latin typeface="MetricHPE" panose="020B05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281411" y="1358232"/>
            <a:ext cx="5529386" cy="381000"/>
          </a:xfrm>
          <a:ln>
            <a:noFill/>
            <a:miter lim="800000"/>
          </a:ln>
        </p:spPr>
        <p:txBody>
          <a:bodyPr lIns="91440">
            <a:noAutofit/>
          </a:bodyPr>
          <a:lstStyle>
            <a:lvl1pPr marL="0" indent="0">
              <a:spcBef>
                <a:spcPts val="0"/>
              </a:spcBef>
              <a:buNone/>
              <a:defRPr sz="2200" b="1" baseline="0">
                <a:latin typeface="MetricHPE" panose="020B05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dirty="0"/>
              <a:t>Click to add one-line </a:t>
            </a:r>
            <a:r>
              <a:rPr lang="en-US" dirty="0"/>
              <a:t>heading</a:t>
            </a:r>
            <a:endParaRPr dirty="0"/>
          </a:p>
        </p:txBody>
      </p:sp>
      <p:sp>
        <p:nvSpPr>
          <p:cNvPr id="18" name="Rectangle 17"/>
          <p:cNvSpPr/>
          <p:nvPr userDrawn="1"/>
        </p:nvSpPr>
        <p:spPr>
          <a:xfrm>
            <a:off x="385100" y="118949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" panose="020B0503030202060203" pitchFamily="34" charset="0"/>
            </a:endParaRPr>
          </a:p>
        </p:txBody>
      </p:sp>
      <p:sp>
        <p:nvSpPr>
          <p:cNvPr id="24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6280277" y="1358232"/>
            <a:ext cx="5529386" cy="381000"/>
          </a:xfrm>
          <a:ln>
            <a:noFill/>
            <a:miter lim="800000"/>
          </a:ln>
        </p:spPr>
        <p:txBody>
          <a:bodyPr lIns="91440">
            <a:noAutofit/>
          </a:bodyPr>
          <a:lstStyle>
            <a:lvl1pPr marL="0" indent="0">
              <a:spcBef>
                <a:spcPts val="0"/>
              </a:spcBef>
              <a:buNone/>
              <a:defRPr sz="2200" b="1" baseline="0">
                <a:latin typeface="MetricHPE" panose="020B05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dirty="0"/>
              <a:t>Click to add one-line </a:t>
            </a:r>
            <a:r>
              <a:rPr lang="en-US" dirty="0"/>
              <a:t>heading</a:t>
            </a:r>
            <a:endParaRPr dirty="0"/>
          </a:p>
        </p:txBody>
      </p:sp>
      <p:pic>
        <p:nvPicPr>
          <p:cNvPr id="26" name="Picture 2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23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3"/>
                </a:buBlip>
              </a:pPr>
              <a:t>‹#›</a:t>
            </a:fld>
            <a:endParaRPr lang="en-US" dirty="0"/>
          </a:p>
        </p:txBody>
      </p:sp>
      <p:sp>
        <p:nvSpPr>
          <p:cNvPr id="12" name="Content Placeholder 14"/>
          <p:cNvSpPr>
            <a:spLocks noGrp="1"/>
          </p:cNvSpPr>
          <p:nvPr>
            <p:ph sz="quarter" idx="24"/>
          </p:nvPr>
        </p:nvSpPr>
        <p:spPr>
          <a:xfrm>
            <a:off x="6276923" y="1739233"/>
            <a:ext cx="5534077" cy="4360322"/>
          </a:xfrm>
          <a:ln>
            <a:noFill/>
            <a:miter lim="800000"/>
          </a:ln>
        </p:spPr>
        <p:txBody>
          <a:bodyPr lIns="91440"/>
          <a:lstStyle>
            <a:lvl1pPr>
              <a:defRPr>
                <a:latin typeface="MetricHPE" panose="020B0503030202060203" pitchFamily="34" charset="0"/>
              </a:defRPr>
            </a:lvl1pPr>
            <a:lvl2pPr>
              <a:defRPr>
                <a:latin typeface="MetricHPE" panose="020B0503030202060203" pitchFamily="34" charset="0"/>
              </a:defRPr>
            </a:lvl2pPr>
            <a:lvl3pPr>
              <a:defRPr>
                <a:latin typeface="MetricHPE" panose="020B0503030202060203" pitchFamily="34" charset="0"/>
              </a:defRPr>
            </a:lvl3pPr>
            <a:lvl4pPr>
              <a:defRPr>
                <a:latin typeface="MetricHPE" panose="020B0503030202060203" pitchFamily="34" charset="0"/>
              </a:defRPr>
            </a:lvl4pPr>
            <a:lvl5pPr>
              <a:defRPr>
                <a:latin typeface="MetricHPE" panose="020B05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BE367876-B551-4115-B469-74C12D0C1CE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1746" y="704332"/>
            <a:ext cx="11529254" cy="381000"/>
          </a:xfrm>
        </p:spPr>
        <p:txBody>
          <a:bodyPr vert="horz" lIns="91440" tIns="91440" rIns="91440" bIns="91440" rtlCol="0" anchor="ctr">
            <a:noAutofit/>
          </a:bodyPr>
          <a:lstStyle>
            <a:lvl1pPr marL="0" indent="0">
              <a:buNone/>
              <a:defRPr sz="2400" baseline="0" dirty="0"/>
            </a:lvl1pPr>
          </a:lstStyle>
          <a:p>
            <a:pPr marL="182880" lvl="0" indent="-182880">
              <a:spcBef>
                <a:spcPts val="0"/>
              </a:spcBef>
            </a:pPr>
            <a:r>
              <a:rPr dirty="0"/>
              <a:t>Click to add one-line subtitle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B4DC083-771D-42FC-A297-31FED01580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084005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" panose="020B0503030202060203" pitchFamily="34" charset="0"/>
            </a:endParaRPr>
          </a:p>
        </p:txBody>
      </p:sp>
      <p:sp>
        <p:nvSpPr>
          <p:cNvPr id="17" name="Content Placeholder 14"/>
          <p:cNvSpPr>
            <a:spLocks noGrp="1"/>
          </p:cNvSpPr>
          <p:nvPr>
            <p:ph sz="quarter" idx="17"/>
          </p:nvPr>
        </p:nvSpPr>
        <p:spPr>
          <a:xfrm>
            <a:off x="282830" y="996365"/>
            <a:ext cx="3628711" cy="5099635"/>
          </a:xfrm>
          <a:ln>
            <a:noFill/>
            <a:miter lim="800000"/>
          </a:ln>
        </p:spPr>
        <p:txBody>
          <a:bodyPr lIns="91440"/>
          <a:lstStyle>
            <a:lvl1pPr>
              <a:defRPr>
                <a:latin typeface="MetricHPE" panose="020B0503030202060203" pitchFamily="34" charset="0"/>
              </a:defRPr>
            </a:lvl1pPr>
            <a:lvl2pPr>
              <a:defRPr>
                <a:latin typeface="MetricHPE" panose="020B0503030202060203" pitchFamily="34" charset="0"/>
              </a:defRPr>
            </a:lvl2pPr>
            <a:lvl3pPr>
              <a:defRPr>
                <a:latin typeface="MetricHPE" panose="020B0503030202060203" pitchFamily="34" charset="0"/>
              </a:defRPr>
            </a:lvl3pPr>
            <a:lvl4pPr>
              <a:defRPr>
                <a:latin typeface="MetricHPE" panose="020B0503030202060203" pitchFamily="34" charset="0"/>
              </a:defRPr>
            </a:lvl4pPr>
            <a:lvl5pPr>
              <a:defRPr>
                <a:latin typeface="MetricHPE" panose="020B05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14"/>
          <p:cNvSpPr>
            <a:spLocks noGrp="1"/>
          </p:cNvSpPr>
          <p:nvPr>
            <p:ph sz="quarter" idx="18"/>
          </p:nvPr>
        </p:nvSpPr>
        <p:spPr>
          <a:xfrm>
            <a:off x="4233286" y="996365"/>
            <a:ext cx="3628711" cy="5099635"/>
          </a:xfrm>
          <a:ln>
            <a:noFill/>
            <a:miter lim="800000"/>
          </a:ln>
        </p:spPr>
        <p:txBody>
          <a:bodyPr lIns="91440"/>
          <a:lstStyle>
            <a:lvl1pPr>
              <a:defRPr>
                <a:latin typeface="MetricHPE" panose="020B0503030202060203" pitchFamily="34" charset="0"/>
              </a:defRPr>
            </a:lvl1pPr>
            <a:lvl2pPr>
              <a:defRPr>
                <a:latin typeface="MetricHPE" panose="020B0503030202060203" pitchFamily="34" charset="0"/>
              </a:defRPr>
            </a:lvl2pPr>
            <a:lvl3pPr>
              <a:defRPr>
                <a:latin typeface="MetricHPE" panose="020B0503030202060203" pitchFamily="34" charset="0"/>
              </a:defRPr>
            </a:lvl3pPr>
            <a:lvl4pPr>
              <a:defRPr>
                <a:latin typeface="MetricHPE" panose="020B0503030202060203" pitchFamily="34" charset="0"/>
              </a:defRPr>
            </a:lvl4pPr>
            <a:lvl5pPr>
              <a:defRPr>
                <a:latin typeface="MetricHPE" panose="020B05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Content Placeholder 14"/>
          <p:cNvSpPr>
            <a:spLocks noGrp="1"/>
          </p:cNvSpPr>
          <p:nvPr>
            <p:ph sz="quarter" idx="19"/>
          </p:nvPr>
        </p:nvSpPr>
        <p:spPr>
          <a:xfrm>
            <a:off x="8182288" y="996365"/>
            <a:ext cx="3628711" cy="5099635"/>
          </a:xfrm>
          <a:ln>
            <a:noFill/>
            <a:miter lim="800000"/>
          </a:ln>
        </p:spPr>
        <p:txBody>
          <a:bodyPr lIns="91440"/>
          <a:lstStyle>
            <a:lvl1pPr>
              <a:defRPr>
                <a:latin typeface="MetricHPE" panose="020B0503030202060203" pitchFamily="34" charset="0"/>
              </a:defRPr>
            </a:lvl1pPr>
            <a:lvl2pPr>
              <a:defRPr>
                <a:latin typeface="MetricHPE" panose="020B0503030202060203" pitchFamily="34" charset="0"/>
              </a:defRPr>
            </a:lvl2pPr>
            <a:lvl3pPr>
              <a:defRPr>
                <a:latin typeface="MetricHPE" panose="020B0503030202060203" pitchFamily="34" charset="0"/>
              </a:defRPr>
            </a:lvl3pPr>
            <a:lvl4pPr>
              <a:defRPr>
                <a:latin typeface="MetricHPE" panose="020B0503030202060203" pitchFamily="34" charset="0"/>
              </a:defRPr>
            </a:lvl4pPr>
            <a:lvl5pPr>
              <a:defRPr>
                <a:latin typeface="MetricHPE" panose="020B05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3"/>
                </a:buBlip>
              </a:pPr>
              <a:t>‹#›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AC09279-0D09-4109-A953-16A88732F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254312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" panose="020B0503030202060203" pitchFamily="34" charset="0"/>
            </a:endParaRPr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287427" y="996365"/>
            <a:ext cx="3623985" cy="381000"/>
          </a:xfrm>
          <a:ln>
            <a:noFill/>
            <a:miter lim="800000"/>
          </a:ln>
        </p:spPr>
        <p:txBody>
          <a:bodyPr lIns="91440">
            <a:noAutofit/>
          </a:bodyPr>
          <a:lstStyle>
            <a:lvl1pPr marL="0" indent="0">
              <a:spcBef>
                <a:spcPts val="0"/>
              </a:spcBef>
              <a:buNone/>
              <a:defRPr sz="2200" b="1" baseline="0">
                <a:latin typeface="MetricHPE" panose="020B05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dirty="0"/>
              <a:t>Click to add one-line </a:t>
            </a:r>
            <a:r>
              <a:rPr lang="en-US" dirty="0"/>
              <a:t>heading</a:t>
            </a:r>
            <a:endParaRPr dirty="0"/>
          </a:p>
        </p:txBody>
      </p:sp>
      <p:sp>
        <p:nvSpPr>
          <p:cNvPr id="23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8182290" y="996365"/>
            <a:ext cx="3631038" cy="381000"/>
          </a:xfrm>
          <a:ln>
            <a:noFill/>
            <a:miter lim="800000"/>
          </a:ln>
        </p:spPr>
        <p:txBody>
          <a:bodyPr lIns="91440">
            <a:noAutofit/>
          </a:bodyPr>
          <a:lstStyle>
            <a:lvl1pPr marL="0" indent="0">
              <a:spcBef>
                <a:spcPts val="0"/>
              </a:spcBef>
              <a:buNone/>
              <a:defRPr sz="2200" b="1" baseline="0">
                <a:latin typeface="MetricHPE" panose="020B05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dirty="0"/>
              <a:t>Click to add one-line </a:t>
            </a:r>
            <a:r>
              <a:rPr lang="en-US" dirty="0"/>
              <a:t>heading</a:t>
            </a:r>
            <a:endParaRPr dirty="0"/>
          </a:p>
        </p:txBody>
      </p:sp>
      <p:sp>
        <p:nvSpPr>
          <p:cNvPr id="24" name="Content Placeholder 14"/>
          <p:cNvSpPr>
            <a:spLocks noGrp="1"/>
          </p:cNvSpPr>
          <p:nvPr>
            <p:ph sz="quarter" idx="17"/>
          </p:nvPr>
        </p:nvSpPr>
        <p:spPr>
          <a:xfrm>
            <a:off x="282832" y="1377365"/>
            <a:ext cx="3628710" cy="4718635"/>
          </a:xfrm>
          <a:ln>
            <a:noFill/>
            <a:miter lim="800000"/>
          </a:ln>
        </p:spPr>
        <p:txBody>
          <a:bodyPr lIns="91440"/>
          <a:lstStyle>
            <a:lvl1pPr>
              <a:defRPr>
                <a:latin typeface="MetricHPE" panose="020B0503030202060203" pitchFamily="34" charset="0"/>
              </a:defRPr>
            </a:lvl1pPr>
            <a:lvl2pPr>
              <a:defRPr>
                <a:latin typeface="MetricHPE" panose="020B0503030202060203" pitchFamily="34" charset="0"/>
              </a:defRPr>
            </a:lvl2pPr>
            <a:lvl3pPr>
              <a:defRPr>
                <a:latin typeface="MetricHPE" panose="020B0503030202060203" pitchFamily="34" charset="0"/>
              </a:defRPr>
            </a:lvl3pPr>
            <a:lvl4pPr>
              <a:defRPr>
                <a:latin typeface="MetricHPE" panose="020B0503030202060203" pitchFamily="34" charset="0"/>
              </a:defRPr>
            </a:lvl4pPr>
            <a:lvl5pPr>
              <a:defRPr>
                <a:latin typeface="MetricHPE" panose="020B05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5" name="Content Placeholder 14"/>
          <p:cNvSpPr>
            <a:spLocks noGrp="1"/>
          </p:cNvSpPr>
          <p:nvPr>
            <p:ph sz="quarter" idx="18"/>
          </p:nvPr>
        </p:nvSpPr>
        <p:spPr>
          <a:xfrm>
            <a:off x="4233288" y="1377365"/>
            <a:ext cx="3628710" cy="4718635"/>
          </a:xfrm>
          <a:ln>
            <a:noFill/>
            <a:miter lim="800000"/>
          </a:ln>
        </p:spPr>
        <p:txBody>
          <a:bodyPr lIns="91440"/>
          <a:lstStyle>
            <a:lvl1pPr>
              <a:defRPr>
                <a:latin typeface="MetricHPE" panose="020B0503030202060203" pitchFamily="34" charset="0"/>
              </a:defRPr>
            </a:lvl1pPr>
            <a:lvl2pPr>
              <a:defRPr>
                <a:latin typeface="MetricHPE" panose="020B0503030202060203" pitchFamily="34" charset="0"/>
              </a:defRPr>
            </a:lvl2pPr>
            <a:lvl3pPr>
              <a:defRPr>
                <a:latin typeface="MetricHPE" panose="020B0503030202060203" pitchFamily="34" charset="0"/>
              </a:defRPr>
            </a:lvl3pPr>
            <a:lvl4pPr>
              <a:defRPr>
                <a:latin typeface="MetricHPE" panose="020B0503030202060203" pitchFamily="34" charset="0"/>
              </a:defRPr>
            </a:lvl4pPr>
            <a:lvl5pPr>
              <a:defRPr>
                <a:latin typeface="MetricHPE" panose="020B05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6" name="Content Placeholder 14"/>
          <p:cNvSpPr>
            <a:spLocks noGrp="1"/>
          </p:cNvSpPr>
          <p:nvPr>
            <p:ph sz="quarter" idx="22"/>
          </p:nvPr>
        </p:nvSpPr>
        <p:spPr>
          <a:xfrm>
            <a:off x="8182290" y="1377365"/>
            <a:ext cx="3628710" cy="4718635"/>
          </a:xfrm>
          <a:ln>
            <a:noFill/>
            <a:miter lim="800000"/>
          </a:ln>
        </p:spPr>
        <p:txBody>
          <a:bodyPr lIns="91440"/>
          <a:lstStyle>
            <a:lvl1pPr>
              <a:defRPr>
                <a:latin typeface="MetricHPE" panose="020B0503030202060203" pitchFamily="34" charset="0"/>
              </a:defRPr>
            </a:lvl1pPr>
            <a:lvl2pPr>
              <a:defRPr>
                <a:latin typeface="MetricHPE" panose="020B0503030202060203" pitchFamily="34" charset="0"/>
              </a:defRPr>
            </a:lvl2pPr>
            <a:lvl3pPr>
              <a:defRPr>
                <a:latin typeface="MetricHPE" panose="020B0503030202060203" pitchFamily="34" charset="0"/>
              </a:defRPr>
            </a:lvl3pPr>
            <a:lvl4pPr>
              <a:defRPr>
                <a:latin typeface="MetricHPE" panose="020B0503030202060203" pitchFamily="34" charset="0"/>
              </a:defRPr>
            </a:lvl4pPr>
            <a:lvl5pPr>
              <a:defRPr>
                <a:latin typeface="MetricHPE" panose="020B05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4233287" y="996365"/>
            <a:ext cx="3623985" cy="381000"/>
          </a:xfrm>
          <a:ln>
            <a:noFill/>
            <a:miter lim="800000"/>
          </a:ln>
        </p:spPr>
        <p:txBody>
          <a:bodyPr lIns="91440">
            <a:noAutofit/>
          </a:bodyPr>
          <a:lstStyle>
            <a:lvl1pPr marL="0" indent="0">
              <a:spcBef>
                <a:spcPts val="0"/>
              </a:spcBef>
              <a:buNone/>
              <a:defRPr sz="2200" b="1" baseline="0">
                <a:latin typeface="MetricHPE" panose="020B05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dirty="0"/>
              <a:t>Click to add one-line </a:t>
            </a:r>
            <a:r>
              <a:rPr lang="en-US" dirty="0"/>
              <a:t>heading</a:t>
            </a:r>
            <a:endParaRPr dirty="0"/>
          </a:p>
        </p:txBody>
      </p:sp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3"/>
                </a:buBlip>
              </a:pPr>
              <a:t>‹#›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E87AE-0267-4C69-AFD6-F9C64969A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148510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, Subtitle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287427" y="1365166"/>
            <a:ext cx="3623986" cy="381000"/>
          </a:xfrm>
          <a:ln>
            <a:noFill/>
            <a:miter lim="800000"/>
          </a:ln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200" b="1" baseline="0">
                <a:latin typeface="MetricHPE" panose="020B05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dirty="0"/>
              <a:t>Click to add one-line </a:t>
            </a:r>
            <a:r>
              <a:rPr lang="en-US" dirty="0"/>
              <a:t>heading</a:t>
            </a:r>
            <a:endParaRPr dirty="0"/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8182288" y="1365166"/>
            <a:ext cx="3631039" cy="381000"/>
          </a:xfrm>
          <a:ln>
            <a:noFill/>
            <a:miter lim="800000"/>
          </a:ln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200" b="1" baseline="0">
                <a:latin typeface="MetricHPE" panose="020B05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dirty="0"/>
              <a:t>Click to add one-line </a:t>
            </a:r>
            <a:r>
              <a:rPr lang="en-US" dirty="0"/>
              <a:t>heading</a:t>
            </a:r>
            <a:endParaRPr dirty="0"/>
          </a:p>
        </p:txBody>
      </p:sp>
      <p:sp>
        <p:nvSpPr>
          <p:cNvPr id="23" name="Content Placeholder 14"/>
          <p:cNvSpPr>
            <a:spLocks noGrp="1"/>
          </p:cNvSpPr>
          <p:nvPr>
            <p:ph sz="quarter" idx="17"/>
          </p:nvPr>
        </p:nvSpPr>
        <p:spPr>
          <a:xfrm>
            <a:off x="282830" y="1746167"/>
            <a:ext cx="3628711" cy="4353388"/>
          </a:xfrm>
          <a:ln>
            <a:noFill/>
            <a:miter lim="800000"/>
          </a:ln>
        </p:spPr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  <a:lvl2pPr>
              <a:defRPr>
                <a:latin typeface="MetricHPE" panose="020B0503030202060203" pitchFamily="34" charset="0"/>
              </a:defRPr>
            </a:lvl2pPr>
            <a:lvl3pPr>
              <a:defRPr>
                <a:latin typeface="MetricHPE" panose="020B0503030202060203" pitchFamily="34" charset="0"/>
              </a:defRPr>
            </a:lvl3pPr>
            <a:lvl4pPr>
              <a:defRPr>
                <a:latin typeface="MetricHPE" panose="020B0503030202060203" pitchFamily="34" charset="0"/>
              </a:defRPr>
            </a:lvl4pPr>
            <a:lvl5pPr>
              <a:defRPr>
                <a:latin typeface="MetricHPE" panose="020B05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4" name="Content Placeholder 14"/>
          <p:cNvSpPr>
            <a:spLocks noGrp="1"/>
          </p:cNvSpPr>
          <p:nvPr>
            <p:ph sz="quarter" idx="18"/>
          </p:nvPr>
        </p:nvSpPr>
        <p:spPr>
          <a:xfrm>
            <a:off x="4233286" y="1746167"/>
            <a:ext cx="3628711" cy="4353388"/>
          </a:xfrm>
          <a:ln>
            <a:noFill/>
            <a:miter lim="800000"/>
          </a:ln>
        </p:spPr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  <a:lvl2pPr>
              <a:defRPr>
                <a:latin typeface="MetricHPE" panose="020B0503030202060203" pitchFamily="34" charset="0"/>
              </a:defRPr>
            </a:lvl2pPr>
            <a:lvl3pPr>
              <a:defRPr>
                <a:latin typeface="MetricHPE" panose="020B0503030202060203" pitchFamily="34" charset="0"/>
              </a:defRPr>
            </a:lvl3pPr>
            <a:lvl4pPr>
              <a:defRPr>
                <a:latin typeface="MetricHPE" panose="020B0503030202060203" pitchFamily="34" charset="0"/>
              </a:defRPr>
            </a:lvl4pPr>
            <a:lvl5pPr>
              <a:defRPr>
                <a:latin typeface="MetricHPE" panose="020B05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5" name="Content Placeholder 14"/>
          <p:cNvSpPr>
            <a:spLocks noGrp="1"/>
          </p:cNvSpPr>
          <p:nvPr>
            <p:ph sz="quarter" idx="22"/>
          </p:nvPr>
        </p:nvSpPr>
        <p:spPr>
          <a:xfrm>
            <a:off x="8182288" y="1746167"/>
            <a:ext cx="3628711" cy="4353388"/>
          </a:xfrm>
          <a:ln>
            <a:noFill/>
            <a:miter lim="800000"/>
          </a:ln>
        </p:spPr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  <a:lvl2pPr>
              <a:defRPr>
                <a:latin typeface="MetricHPE" panose="020B0503030202060203" pitchFamily="34" charset="0"/>
              </a:defRPr>
            </a:lvl2pPr>
            <a:lvl3pPr>
              <a:defRPr>
                <a:latin typeface="MetricHPE" panose="020B0503030202060203" pitchFamily="34" charset="0"/>
              </a:defRPr>
            </a:lvl3pPr>
            <a:lvl4pPr>
              <a:defRPr>
                <a:latin typeface="MetricHPE" panose="020B0503030202060203" pitchFamily="34" charset="0"/>
              </a:defRPr>
            </a:lvl4pPr>
            <a:lvl5pPr>
              <a:defRPr>
                <a:latin typeface="MetricHPE" panose="020B05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6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4233287" y="1365166"/>
            <a:ext cx="3623986" cy="381000"/>
          </a:xfrm>
          <a:ln>
            <a:noFill/>
            <a:miter lim="800000"/>
          </a:ln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200" b="1" baseline="0">
                <a:latin typeface="MetricHPE" panose="020B05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dirty="0"/>
              <a:t>Click to add one-line </a:t>
            </a:r>
            <a:r>
              <a:rPr lang="en-US" dirty="0"/>
              <a:t>heading</a:t>
            </a:r>
            <a:endParaRPr dirty="0"/>
          </a:p>
        </p:txBody>
      </p:sp>
      <p:sp>
        <p:nvSpPr>
          <p:cNvPr id="28" name="Rectangle 27"/>
          <p:cNvSpPr/>
          <p:nvPr userDrawn="1"/>
        </p:nvSpPr>
        <p:spPr>
          <a:xfrm>
            <a:off x="385100" y="118949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" panose="020B0503030202060203" pitchFamily="34" charset="0"/>
            </a:endParaRPr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3"/>
                </a:buBlip>
              </a:pPr>
              <a:t>‹#›</a:t>
            </a:fld>
            <a:endParaRPr lang="en-US" dirty="0"/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C831EBB5-21C4-4F56-9D7F-EDB7844B96A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1746" y="704332"/>
            <a:ext cx="11529254" cy="381000"/>
          </a:xfrm>
        </p:spPr>
        <p:txBody>
          <a:bodyPr vert="horz" lIns="91440" tIns="91440" rIns="91440" bIns="91440" rtlCol="0" anchor="ctr">
            <a:noAutofit/>
          </a:bodyPr>
          <a:lstStyle>
            <a:lvl1pPr marL="0" indent="0">
              <a:buNone/>
              <a:defRPr sz="2400" baseline="0" dirty="0"/>
            </a:lvl1pPr>
          </a:lstStyle>
          <a:p>
            <a:pPr marL="182880" lvl="0" indent="-182880">
              <a:spcBef>
                <a:spcPts val="0"/>
              </a:spcBef>
            </a:pPr>
            <a:r>
              <a:rPr dirty="0"/>
              <a:t>Click to add one-line subtitle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9EF0ECA-DE60-41FE-A905-507AB710E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263412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" panose="020B0503030202060203" pitchFamily="34" charset="0"/>
            </a:endParaRP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286670" y="1000162"/>
            <a:ext cx="7942930" cy="5095837"/>
          </a:xfrm>
          <a:ln>
            <a:noFill/>
            <a:miter lim="800000"/>
          </a:ln>
        </p:spPr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  <a:lvl2pPr>
              <a:defRPr>
                <a:latin typeface="MetricHPE" panose="020B0503030202060203" pitchFamily="34" charset="0"/>
              </a:defRPr>
            </a:lvl2pPr>
            <a:lvl3pPr>
              <a:defRPr>
                <a:latin typeface="MetricHPE" panose="020B0503030202060203" pitchFamily="34" charset="0"/>
              </a:defRPr>
            </a:lvl3pPr>
            <a:lvl4pPr>
              <a:defRPr>
                <a:latin typeface="MetricHPE" panose="020B0503030202060203" pitchFamily="34" charset="0"/>
              </a:defRPr>
            </a:lvl4pPr>
            <a:lvl5pPr>
              <a:defRPr>
                <a:latin typeface="MetricHPE" panose="020B05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2" hasCustomPrompt="1"/>
          </p:nvPr>
        </p:nvSpPr>
        <p:spPr bwMode="ltGray">
          <a:xfrm>
            <a:off x="8553153" y="999674"/>
            <a:ext cx="3257847" cy="5096326"/>
          </a:xfrm>
          <a:noFill/>
          <a:ln w="57150">
            <a:solidFill>
              <a:srgbClr val="32DAC8"/>
            </a:solidFill>
            <a:miter lim="800000"/>
          </a:ln>
        </p:spPr>
        <p:txBody>
          <a:bodyPr lIns="137160" tIns="91440" rIns="137160" bIns="91440">
            <a:noAutofit/>
          </a:bodyPr>
          <a:lstStyle>
            <a:lvl1pPr marL="0" indent="0">
              <a:spcBef>
                <a:spcPts val="900"/>
              </a:spcBef>
              <a:buNone/>
              <a:defRPr sz="2200">
                <a:latin typeface="MetricHPE" panose="020B0503030202060203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supporting text</a:t>
            </a:r>
          </a:p>
          <a:p>
            <a:pPr lvl="0"/>
            <a:endParaRPr lang="en-US" dirty="0"/>
          </a:p>
        </p:txBody>
      </p:sp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3"/>
                </a:buBlip>
              </a:pPr>
              <a:t>‹#›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7FCC12E-6D90-403E-80FA-0F7CB28A2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229910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" panose="020B0503030202060203" pitchFamily="34" charset="0"/>
            </a:endParaRPr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2" hasCustomPrompt="1"/>
          </p:nvPr>
        </p:nvSpPr>
        <p:spPr bwMode="ltGray">
          <a:xfrm>
            <a:off x="8013028" y="999674"/>
            <a:ext cx="3797971" cy="5096326"/>
          </a:xfrm>
          <a:noFill/>
          <a:ln w="57150">
            <a:noFill/>
            <a:miter lim="800000"/>
          </a:ln>
        </p:spPr>
        <p:txBody>
          <a:bodyPr lIns="137160" tIns="91440" rIns="137160" bIns="91440">
            <a:noAutofit/>
          </a:bodyPr>
          <a:lstStyle>
            <a:lvl1pPr marL="0" indent="0">
              <a:spcBef>
                <a:spcPts val="900"/>
              </a:spcBef>
              <a:buNone/>
              <a:defRPr sz="2200">
                <a:latin typeface="MetricHPE" panose="020B0503030202060203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supporting text</a:t>
            </a:r>
          </a:p>
          <a:p>
            <a:pPr lvl="0"/>
            <a:endParaRPr lang="en-US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8" hasCustomPrompt="1"/>
          </p:nvPr>
        </p:nvSpPr>
        <p:spPr>
          <a:xfrm>
            <a:off x="381000" y="999540"/>
            <a:ext cx="7470648" cy="5096460"/>
          </a:xfrm>
          <a:ln>
            <a:noFill/>
            <a:miter lim="800000"/>
          </a:ln>
        </p:spPr>
        <p:txBody>
          <a:bodyPr/>
          <a:lstStyle>
            <a:lvl1pPr marL="0" indent="0">
              <a:buNone/>
              <a:defRPr>
                <a:latin typeface="MetricHPE" panose="020B0503030202060203" pitchFamily="34" charset="0"/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3"/>
                </a:buBlip>
              </a:pPr>
              <a:t>‹#›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5722C60-FC76-4A73-9A5C-0D547B644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141019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" panose="020B0503030202060203" pitchFamily="34" charset="0"/>
            </a:endParaRPr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2" hasCustomPrompt="1"/>
          </p:nvPr>
        </p:nvSpPr>
        <p:spPr bwMode="ltGray">
          <a:xfrm>
            <a:off x="8007016" y="999674"/>
            <a:ext cx="3803983" cy="5096326"/>
          </a:xfrm>
          <a:noFill/>
          <a:ln w="57150">
            <a:noFill/>
            <a:miter lim="800000"/>
          </a:ln>
        </p:spPr>
        <p:txBody>
          <a:bodyPr lIns="137160" tIns="91440" rIns="137160" bIns="91440">
            <a:noAutofit/>
          </a:bodyPr>
          <a:lstStyle>
            <a:lvl1pPr marL="0" indent="0">
              <a:spcBef>
                <a:spcPts val="900"/>
              </a:spcBef>
              <a:buNone/>
              <a:defRPr sz="2200">
                <a:latin typeface="MetricHPE" panose="020B0503030202060203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supporting text</a:t>
            </a:r>
          </a:p>
          <a:p>
            <a:pPr lvl="0"/>
            <a:endParaRPr lang="en-US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8" hasCustomPrompt="1"/>
          </p:nvPr>
        </p:nvSpPr>
        <p:spPr>
          <a:xfrm>
            <a:off x="381000" y="999540"/>
            <a:ext cx="7470648" cy="5096460"/>
          </a:xfrm>
          <a:ln>
            <a:noFill/>
            <a:miter lim="800000"/>
          </a:ln>
        </p:spPr>
        <p:txBody>
          <a:bodyPr/>
          <a:lstStyle>
            <a:lvl1pPr marL="0" indent="0">
              <a:buNone/>
              <a:defRPr>
                <a:latin typeface="MetricHPE" panose="020B0503030202060203" pitchFamily="34" charset="0"/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3"/>
                </a:buBlip>
              </a:pPr>
              <a:t>‹#›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B1C1C31-7119-4D9E-8DED-87033B4B0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349754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" panose="020B0503030202060203" pitchFamily="34" charset="0"/>
            </a:endParaRP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2" hasCustomPrompt="1"/>
          </p:nvPr>
        </p:nvSpPr>
        <p:spPr bwMode="ltGray">
          <a:xfrm>
            <a:off x="381000" y="4925740"/>
            <a:ext cx="5611118" cy="1170260"/>
          </a:xfrm>
          <a:noFill/>
          <a:ln w="57150">
            <a:noFill/>
            <a:miter lim="800000"/>
          </a:ln>
        </p:spPr>
        <p:txBody>
          <a:bodyPr lIns="137160" tIns="91440" rIns="137160" bIns="91440">
            <a:noAutofit/>
          </a:bodyPr>
          <a:lstStyle>
            <a:lvl1pPr marL="0" indent="0" algn="ctr">
              <a:spcBef>
                <a:spcPts val="900"/>
              </a:spcBef>
              <a:buNone/>
              <a:defRPr sz="1800">
                <a:latin typeface="MetricHPE" panose="020B0503030202060203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caption</a:t>
            </a:r>
          </a:p>
          <a:p>
            <a:pPr lvl="0"/>
            <a:endParaRPr lang="en-US" dirty="0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8" hasCustomPrompt="1"/>
          </p:nvPr>
        </p:nvSpPr>
        <p:spPr>
          <a:xfrm>
            <a:off x="381000" y="999540"/>
            <a:ext cx="5611288" cy="3803904"/>
          </a:xfrm>
        </p:spPr>
        <p:txBody>
          <a:bodyPr anchor="ctr"/>
          <a:lstStyle>
            <a:lvl1pPr marL="0" indent="0" algn="ctr">
              <a:buNone/>
              <a:defRPr>
                <a:latin typeface="MetricHPE" panose="020B0503030202060203" pitchFamily="34" charset="0"/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half" idx="19" hasCustomPrompt="1"/>
          </p:nvPr>
        </p:nvSpPr>
        <p:spPr bwMode="ltGray">
          <a:xfrm>
            <a:off x="6199712" y="4925740"/>
            <a:ext cx="5611118" cy="1170260"/>
          </a:xfrm>
          <a:noFill/>
          <a:ln w="57150">
            <a:noFill/>
            <a:miter lim="800000"/>
          </a:ln>
        </p:spPr>
        <p:txBody>
          <a:bodyPr lIns="137160" tIns="91440" rIns="137160" bIns="91440">
            <a:noAutofit/>
          </a:bodyPr>
          <a:lstStyle>
            <a:lvl1pPr marL="0" indent="0" algn="ctr">
              <a:spcBef>
                <a:spcPts val="900"/>
              </a:spcBef>
              <a:buNone/>
              <a:defRPr sz="1800">
                <a:latin typeface="MetricHPE" panose="020B0503030202060203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caption</a:t>
            </a:r>
          </a:p>
          <a:p>
            <a:pPr lvl="0"/>
            <a:endParaRPr lang="en-US" dirty="0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20" hasCustomPrompt="1"/>
          </p:nvPr>
        </p:nvSpPr>
        <p:spPr>
          <a:xfrm>
            <a:off x="6197180" y="999540"/>
            <a:ext cx="5619836" cy="3803904"/>
          </a:xfrm>
        </p:spPr>
        <p:txBody>
          <a:bodyPr anchor="ctr"/>
          <a:lstStyle>
            <a:lvl1pPr marL="0" indent="0" algn="ctr">
              <a:buNone/>
              <a:defRPr>
                <a:latin typeface="MetricHPE" panose="020B0503030202060203" pitchFamily="34" charset="0"/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3"/>
                </a:buBlip>
              </a:pPr>
              <a:t>‹#›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F79D366-784C-495D-8F64-93E8B37FC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189875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" panose="020B0503030202060203" pitchFamily="34" charset="0"/>
            </a:endParaRPr>
          </a:p>
        </p:txBody>
      </p:sp>
      <p:sp>
        <p:nvSpPr>
          <p:cNvPr id="18" name="Text Placeholder 3"/>
          <p:cNvSpPr>
            <a:spLocks noGrp="1"/>
          </p:cNvSpPr>
          <p:nvPr>
            <p:ph type="body" sz="half" idx="2" hasCustomPrompt="1"/>
          </p:nvPr>
        </p:nvSpPr>
        <p:spPr bwMode="ltGray">
          <a:xfrm>
            <a:off x="389696" y="4925740"/>
            <a:ext cx="3678308" cy="1152211"/>
          </a:xfrm>
          <a:noFill/>
          <a:ln w="57150">
            <a:noFill/>
            <a:miter lim="800000"/>
          </a:ln>
        </p:spPr>
        <p:txBody>
          <a:bodyPr lIns="137160" tIns="91440" rIns="137160" bIns="91440">
            <a:noAutofit/>
          </a:bodyPr>
          <a:lstStyle>
            <a:lvl1pPr marL="0" indent="0" algn="ctr">
              <a:spcBef>
                <a:spcPts val="900"/>
              </a:spcBef>
              <a:buNone/>
              <a:defRPr sz="1800">
                <a:latin typeface="MetricHPE" panose="020B0503030202060203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caption</a:t>
            </a:r>
          </a:p>
          <a:p>
            <a:pPr lvl="0"/>
            <a:endParaRPr lang="en-US" dirty="0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8" hasCustomPrompt="1"/>
          </p:nvPr>
        </p:nvSpPr>
        <p:spPr>
          <a:xfrm>
            <a:off x="381000" y="999540"/>
            <a:ext cx="3678308" cy="3803904"/>
          </a:xfrm>
        </p:spPr>
        <p:txBody>
          <a:bodyPr anchor="ctr"/>
          <a:lstStyle>
            <a:lvl1pPr marL="0" indent="0" algn="ctr">
              <a:buNone/>
              <a:defRPr>
                <a:latin typeface="MetricHPE" panose="020B0503030202060203" pitchFamily="34" charset="0"/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 hasCustomPrompt="1"/>
          </p:nvPr>
        </p:nvSpPr>
        <p:spPr bwMode="ltGray">
          <a:xfrm>
            <a:off x="4261194" y="4925740"/>
            <a:ext cx="3678308" cy="1152211"/>
          </a:xfrm>
          <a:noFill/>
          <a:ln w="57150">
            <a:noFill/>
            <a:miter lim="800000"/>
          </a:ln>
        </p:spPr>
        <p:txBody>
          <a:bodyPr lIns="137160" tIns="91440" rIns="137160" bIns="91440">
            <a:noAutofit/>
          </a:bodyPr>
          <a:lstStyle>
            <a:lvl1pPr marL="0" indent="0" algn="ctr">
              <a:spcBef>
                <a:spcPts val="900"/>
              </a:spcBef>
              <a:buNone/>
              <a:defRPr sz="1800">
                <a:latin typeface="MetricHPE" panose="020B0503030202060203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caption</a:t>
            </a:r>
          </a:p>
          <a:p>
            <a:pPr lvl="0"/>
            <a:endParaRPr lang="en-US" dirty="0"/>
          </a:p>
        </p:txBody>
      </p:sp>
      <p:sp>
        <p:nvSpPr>
          <p:cNvPr id="25" name="Picture Placeholder 3"/>
          <p:cNvSpPr>
            <a:spLocks noGrp="1"/>
          </p:cNvSpPr>
          <p:nvPr>
            <p:ph type="pic" sz="quarter" idx="20" hasCustomPrompt="1"/>
          </p:nvPr>
        </p:nvSpPr>
        <p:spPr>
          <a:xfrm>
            <a:off x="4252498" y="999540"/>
            <a:ext cx="3678308" cy="3803904"/>
          </a:xfrm>
        </p:spPr>
        <p:txBody>
          <a:bodyPr anchor="ctr"/>
          <a:lstStyle>
            <a:lvl1pPr marL="0" indent="0" algn="ctr">
              <a:buNone/>
              <a:defRPr>
                <a:latin typeface="MetricHPE" panose="020B0503030202060203" pitchFamily="34" charset="0"/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26" name="Text Placeholder 3"/>
          <p:cNvSpPr>
            <a:spLocks noGrp="1"/>
          </p:cNvSpPr>
          <p:nvPr>
            <p:ph type="body" sz="half" idx="21" hasCustomPrompt="1"/>
          </p:nvPr>
        </p:nvSpPr>
        <p:spPr bwMode="ltGray">
          <a:xfrm>
            <a:off x="8141388" y="4925740"/>
            <a:ext cx="3678308" cy="1152211"/>
          </a:xfrm>
          <a:noFill/>
          <a:ln w="57150">
            <a:noFill/>
            <a:miter lim="800000"/>
          </a:ln>
        </p:spPr>
        <p:txBody>
          <a:bodyPr lIns="137160" tIns="91440" rIns="137160" bIns="91440">
            <a:noAutofit/>
          </a:bodyPr>
          <a:lstStyle>
            <a:lvl1pPr marL="0" indent="0" algn="ctr">
              <a:spcBef>
                <a:spcPts val="900"/>
              </a:spcBef>
              <a:buNone/>
              <a:defRPr sz="1800">
                <a:latin typeface="MetricHPE" panose="020B0503030202060203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caption</a:t>
            </a:r>
          </a:p>
          <a:p>
            <a:pPr lvl="0"/>
            <a:endParaRPr lang="en-US" dirty="0"/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22" hasCustomPrompt="1"/>
          </p:nvPr>
        </p:nvSpPr>
        <p:spPr>
          <a:xfrm>
            <a:off x="8132692" y="999540"/>
            <a:ext cx="3678308" cy="3803904"/>
          </a:xfrm>
        </p:spPr>
        <p:txBody>
          <a:bodyPr anchor="ctr"/>
          <a:lstStyle>
            <a:lvl1pPr marL="0" indent="0" algn="ctr">
              <a:buNone/>
              <a:defRPr>
                <a:latin typeface="MetricHPE" panose="020B0503030202060203" pitchFamily="34" charset="0"/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24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3"/>
                </a:buBlip>
              </a:pPr>
              <a:t>‹#›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8DA0A33-9CC4-4DCC-85C5-5D814DA5F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589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 with Light Pictur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>
            <a:grpSpLocks noChangeAspect="1"/>
          </p:cNvGrpSpPr>
          <p:nvPr userDrawn="1"/>
        </p:nvGrpSpPr>
        <p:grpSpPr>
          <a:xfrm>
            <a:off x="393523" y="381956"/>
            <a:ext cx="2218745" cy="893759"/>
            <a:chOff x="3578225" y="1146175"/>
            <a:chExt cx="5038725" cy="2111375"/>
          </a:xfrm>
        </p:grpSpPr>
        <p:sp>
          <p:nvSpPr>
            <p:cNvPr id="13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atin typeface="MetricHPE Black" panose="020B0A03030202060203" pitchFamily="34" charset="0"/>
              </a:endParaRPr>
            </a:p>
          </p:txBody>
        </p:sp>
        <p:sp>
          <p:nvSpPr>
            <p:cNvPr id="14" name="Freeform 6"/>
            <p:cNvSpPr>
              <a:spLocks noEditPoints="1"/>
            </p:cNvSpPr>
            <p:nvPr/>
          </p:nvSpPr>
          <p:spPr bwMode="auto">
            <a:xfrm>
              <a:off x="3578225" y="1968501"/>
              <a:ext cx="5038725" cy="1289049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atin typeface="MetricHPE Black" panose="020B0A03030202060203" pitchFamily="34" charset="0"/>
              </a:endParaRPr>
            </a:p>
          </p:txBody>
        </p:sp>
      </p:grpSp>
      <p:sp>
        <p:nvSpPr>
          <p:cNvPr id="15" name="Title 4"/>
          <p:cNvSpPr>
            <a:spLocks noGrp="1"/>
          </p:cNvSpPr>
          <p:nvPr>
            <p:ph type="title" hasCustomPrompt="1"/>
          </p:nvPr>
        </p:nvSpPr>
        <p:spPr>
          <a:xfrm>
            <a:off x="290747" y="1869197"/>
            <a:ext cx="11423555" cy="1905000"/>
          </a:xfrm>
        </p:spPr>
        <p:txBody>
          <a:bodyPr anchor="b"/>
          <a:lstStyle>
            <a:lvl1pPr>
              <a:lnSpc>
                <a:spcPct val="80000"/>
              </a:lnSpc>
              <a:defRPr sz="4400">
                <a:solidFill>
                  <a:sysClr val="windowText" lastClr="000000"/>
                </a:solidFill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master title style</a:t>
            </a:r>
            <a:endParaRPr dirty="0"/>
          </a:p>
        </p:txBody>
      </p:sp>
      <p:sp>
        <p:nvSpPr>
          <p:cNvPr id="18" name="Rectangle 17"/>
          <p:cNvSpPr/>
          <p:nvPr userDrawn="1"/>
        </p:nvSpPr>
        <p:spPr>
          <a:xfrm>
            <a:off x="379647" y="3890957"/>
            <a:ext cx="530283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" panose="020B0503030202060203" pitchFamily="34" charset="0"/>
            </a:endParaRPr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90747" y="4133088"/>
            <a:ext cx="8229600" cy="438912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3200">
                <a:solidFill>
                  <a:schemeClr val="tx1"/>
                </a:solidFill>
                <a:latin typeface="MetricHPE" panose="020B050303020206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Speaker name and title</a:t>
            </a:r>
            <a:endParaRPr dirty="0"/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90747" y="4577983"/>
            <a:ext cx="5489578" cy="339214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200" baseline="0">
                <a:solidFill>
                  <a:schemeClr val="tx1"/>
                </a:solidFill>
                <a:latin typeface="MetricHPE" panose="020B05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 dirty="0"/>
              <a:t>Month day, year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58906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284749" y="521016"/>
            <a:ext cx="6195700" cy="2828660"/>
          </a:xfrm>
        </p:spPr>
        <p:txBody>
          <a:bodyPr anchor="b"/>
          <a:lstStyle>
            <a:lvl1pPr>
              <a:lnSpc>
                <a:spcPct val="85000"/>
              </a:lnSpc>
              <a:defRPr sz="4400"/>
            </a:lvl1pPr>
          </a:lstStyle>
          <a:p>
            <a:r>
              <a:rPr lang="en-US" dirty="0"/>
              <a:t>Click to add thank you message</a:t>
            </a:r>
          </a:p>
        </p:txBody>
      </p:sp>
      <p:sp>
        <p:nvSpPr>
          <p:cNvPr id="15" name="Rectangle 14"/>
          <p:cNvSpPr/>
          <p:nvPr userDrawn="1"/>
        </p:nvSpPr>
        <p:spPr>
          <a:xfrm>
            <a:off x="381000" y="3374136"/>
            <a:ext cx="530283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" panose="020B0503030202060203" pitchFamily="34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20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93442" y="3528820"/>
            <a:ext cx="11517557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200" baseline="0">
                <a:latin typeface="MetricHPE" panose="020B05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 dirty="0"/>
              <a:t>Speaker contact information</a:t>
            </a:r>
            <a:endParaRPr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3"/>
                </a:buBlip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541965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>
            <a:grpSpLocks noChangeAspect="1"/>
          </p:cNvGrpSpPr>
          <p:nvPr userDrawn="1"/>
        </p:nvGrpSpPr>
        <p:grpSpPr>
          <a:xfrm>
            <a:off x="393523" y="381956"/>
            <a:ext cx="2218745" cy="893759"/>
            <a:chOff x="3578225" y="1146175"/>
            <a:chExt cx="5038725" cy="2111375"/>
          </a:xfrm>
        </p:grpSpPr>
        <p:sp>
          <p:nvSpPr>
            <p:cNvPr id="11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atin typeface="MetricHPE Black" panose="020B0A03030202060203" pitchFamily="34" charset="0"/>
              </a:endParaRPr>
            </a:p>
          </p:txBody>
        </p:sp>
        <p:sp>
          <p:nvSpPr>
            <p:cNvPr id="12" name="Freeform 6"/>
            <p:cNvSpPr>
              <a:spLocks noEditPoints="1"/>
            </p:cNvSpPr>
            <p:nvPr/>
          </p:nvSpPr>
          <p:spPr bwMode="auto">
            <a:xfrm>
              <a:off x="3578225" y="1968501"/>
              <a:ext cx="5038725" cy="1289049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atin typeface="MetricHPE Black" panose="020B0A03030202060203" pitchFamily="34" charset="0"/>
              </a:endParaRPr>
            </a:p>
          </p:txBody>
        </p:sp>
      </p:grpSp>
      <p:sp>
        <p:nvSpPr>
          <p:cNvPr id="13" name="Title 4"/>
          <p:cNvSpPr>
            <a:spLocks noGrp="1"/>
          </p:cNvSpPr>
          <p:nvPr>
            <p:ph type="title" hasCustomPrompt="1"/>
          </p:nvPr>
        </p:nvSpPr>
        <p:spPr>
          <a:xfrm>
            <a:off x="289410" y="1869197"/>
            <a:ext cx="11423555" cy="1905000"/>
          </a:xfrm>
        </p:spPr>
        <p:txBody>
          <a:bodyPr anchor="b"/>
          <a:lstStyle>
            <a:lvl1pPr>
              <a:lnSpc>
                <a:spcPct val="80000"/>
              </a:lnSpc>
              <a:defRPr sz="4400">
                <a:solidFill>
                  <a:sysClr val="windowText" lastClr="000000"/>
                </a:solidFill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master title style</a:t>
            </a:r>
            <a:endParaRPr dirty="0"/>
          </a:p>
        </p:txBody>
      </p:sp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89410" y="4133088"/>
            <a:ext cx="8229600" cy="438912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3200">
                <a:solidFill>
                  <a:sysClr val="windowText" lastClr="000000"/>
                </a:solidFill>
                <a:latin typeface="MetricHPE" panose="020B050303020206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Speaker name and title</a:t>
            </a:r>
            <a:endParaRPr dirty="0"/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89410" y="4577983"/>
            <a:ext cx="5489578" cy="339214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200" baseline="0">
                <a:solidFill>
                  <a:sysClr val="windowText" lastClr="000000"/>
                </a:solidFill>
                <a:latin typeface="MetricHPE" panose="020B05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 dirty="0"/>
              <a:t>Month day, year</a:t>
            </a:r>
            <a:endParaRPr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379647" y="3890957"/>
            <a:ext cx="530283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" panose="020B050303020206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116346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, 2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9122" y="287942"/>
            <a:ext cx="11430000" cy="868680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 dirty="0"/>
              <a:t>Click to Add</a:t>
            </a:r>
            <a:br>
              <a:rPr lang="en-US" dirty="0"/>
            </a:br>
            <a:r>
              <a:rPr lang="en-US" dirty="0"/>
              <a:t>Two-Line Title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383369" y="1228187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" panose="020B0503030202060203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3"/>
                </a:buBlip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365892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, 2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9122" y="287942"/>
            <a:ext cx="11430000" cy="868680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 dirty="0"/>
              <a:t>Click to Add</a:t>
            </a:r>
            <a:br>
              <a:rPr lang="en-US" dirty="0"/>
            </a:br>
            <a:r>
              <a:rPr lang="en-US" dirty="0"/>
              <a:t>Two-Line Title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7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87427" y="1060591"/>
            <a:ext cx="11421304" cy="381000"/>
          </a:xfrm>
        </p:spPr>
        <p:txBody>
          <a:bodyPr vert="horz" lIns="91440" tIns="91440" rIns="91440" bIns="91440" rtlCol="0" anchor="ctr">
            <a:noAutofit/>
          </a:bodyPr>
          <a:lstStyle>
            <a:lvl1pPr marL="0" indent="0">
              <a:buNone/>
              <a:defRPr sz="2400" baseline="0" dirty="0"/>
            </a:lvl1pPr>
          </a:lstStyle>
          <a:p>
            <a:pPr marL="182880" lvl="0" indent="-182880">
              <a:spcBef>
                <a:spcPts val="0"/>
              </a:spcBef>
            </a:pPr>
            <a:r>
              <a:rPr dirty="0"/>
              <a:t>Click to add one-line subtitle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385100" y="1618696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" panose="020B0503030202060203" pitchFamily="34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3"/>
                </a:buBlip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872108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,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9123" y="2676894"/>
            <a:ext cx="3685309" cy="868680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 dirty="0"/>
              <a:t>Click to Add</a:t>
            </a:r>
            <a:br>
              <a:rPr lang="en-US" dirty="0"/>
            </a:br>
            <a:r>
              <a:rPr lang="en-US" dirty="0"/>
              <a:t>multi-Line Title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385100" y="3616182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" panose="020B0503030202060203" pitchFamily="34" charset="0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3"/>
                </a:buBlip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456226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,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9122" y="2676894"/>
            <a:ext cx="3536373" cy="868680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 dirty="0"/>
              <a:t>Click to Add</a:t>
            </a:r>
            <a:br>
              <a:rPr lang="en-US" dirty="0"/>
            </a:br>
            <a:r>
              <a:rPr lang="en-US" dirty="0"/>
              <a:t>multi-Line Title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385100" y="3616182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" panose="020B0503030202060203" pitchFamily="34" charset="0"/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4076700" y="331788"/>
            <a:ext cx="7734300" cy="5764212"/>
          </a:xfrm>
        </p:spPr>
        <p:txBody>
          <a:bodyPr anchor="ctr"/>
          <a:lstStyle>
            <a:lvl1pPr>
              <a:defRPr>
                <a:latin typeface="MetricHPE" panose="020B0503030202060203" pitchFamily="34" charset="0"/>
              </a:defRPr>
            </a:lvl1pPr>
            <a:lvl2pPr>
              <a:defRPr>
                <a:latin typeface="MetricHPE" panose="020B0503030202060203" pitchFamily="34" charset="0"/>
              </a:defRPr>
            </a:lvl2pPr>
            <a:lvl3pPr>
              <a:defRPr>
                <a:latin typeface="MetricHPE" panose="020B0503030202060203" pitchFamily="34" charset="0"/>
              </a:defRPr>
            </a:lvl3pPr>
            <a:lvl4pPr>
              <a:defRPr>
                <a:latin typeface="MetricHPE" panose="020B0503030202060203" pitchFamily="34" charset="0"/>
              </a:defRPr>
            </a:lvl4pPr>
            <a:lvl5pPr>
              <a:defRPr>
                <a:latin typeface="MetricHPE" panose="020B05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3"/>
                </a:buBlip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046110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,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385100" y="3616182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" panose="020B0503030202060203" pitchFamily="34" charset="0"/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4076700" y="331788"/>
            <a:ext cx="7734300" cy="5764212"/>
          </a:xfrm>
        </p:spPr>
        <p:txBody>
          <a:bodyPr anchor="ctr"/>
          <a:lstStyle>
            <a:lvl1pPr>
              <a:defRPr>
                <a:latin typeface="MetricHPE" panose="020B0503030202060203" pitchFamily="34" charset="0"/>
              </a:defRPr>
            </a:lvl1pPr>
            <a:lvl2pPr>
              <a:defRPr>
                <a:latin typeface="MetricHPE" panose="020B0503030202060203" pitchFamily="34" charset="0"/>
              </a:defRPr>
            </a:lvl2pPr>
            <a:lvl3pPr>
              <a:defRPr>
                <a:latin typeface="MetricHPE" panose="020B0503030202060203" pitchFamily="34" charset="0"/>
              </a:defRPr>
            </a:lvl3pPr>
            <a:lvl4pPr>
              <a:defRPr>
                <a:latin typeface="MetricHPE" panose="020B0503030202060203" pitchFamily="34" charset="0"/>
              </a:defRPr>
            </a:lvl4pPr>
            <a:lvl5pPr>
              <a:defRPr>
                <a:latin typeface="MetricHPE" panose="020B05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289122" y="2691855"/>
            <a:ext cx="3566206" cy="795528"/>
          </a:xfrm>
        </p:spPr>
        <p:txBody>
          <a:bodyPr vert="horz" lIns="91440" tIns="91440" rIns="91440" bIns="91440" rtlCol="0" anchor="ctr">
            <a:noAutofit/>
          </a:bodyPr>
          <a:lstStyle>
            <a:lvl1pPr>
              <a:defRPr sz="2400" baseline="0" dirty="0"/>
            </a:lvl1pPr>
          </a:lstStyle>
          <a:p>
            <a:pPr marL="0" lvl="0" indent="0">
              <a:spcBef>
                <a:spcPts val="0"/>
              </a:spcBef>
              <a:buNone/>
            </a:pPr>
            <a:r>
              <a:rPr dirty="0"/>
              <a:t>Click to add</a:t>
            </a:r>
            <a:br>
              <a:rPr lang="en-US" dirty="0"/>
            </a:br>
            <a:r>
              <a:rPr lang="en-US" dirty="0"/>
              <a:t>two</a:t>
            </a:r>
            <a:r>
              <a:rPr dirty="0"/>
              <a:t>-line subtitle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289122" y="1980879"/>
            <a:ext cx="3566206" cy="868680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 dirty="0"/>
              <a:t>Click to Add</a:t>
            </a:r>
            <a:br>
              <a:rPr lang="en-US" dirty="0"/>
            </a:br>
            <a:r>
              <a:rPr lang="en-US" dirty="0"/>
              <a:t>multi-Line Title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3"/>
                </a:buBlip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794445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and Caption,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9123" y="1417320"/>
            <a:ext cx="3536373" cy="868680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 dirty="0"/>
              <a:t>Click to Add</a:t>
            </a:r>
            <a:br>
              <a:rPr lang="en-US" dirty="0"/>
            </a:br>
            <a:r>
              <a:rPr lang="en-US" dirty="0"/>
              <a:t>multi-Line Title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385100" y="2356608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" panose="020B0503030202060203" pitchFamily="34" charset="0"/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4076700" y="331788"/>
            <a:ext cx="7734300" cy="5764212"/>
          </a:xfrm>
        </p:spPr>
        <p:txBody>
          <a:bodyPr anchor="ctr"/>
          <a:lstStyle>
            <a:lvl1pPr>
              <a:defRPr>
                <a:latin typeface="MetricHPE" panose="020B0503030202060203" pitchFamily="34" charset="0"/>
              </a:defRPr>
            </a:lvl1pPr>
            <a:lvl2pPr>
              <a:defRPr>
                <a:latin typeface="MetricHPE" panose="020B0503030202060203" pitchFamily="34" charset="0"/>
              </a:defRPr>
            </a:lvl2pPr>
            <a:lvl3pPr>
              <a:defRPr>
                <a:latin typeface="MetricHPE" panose="020B0503030202060203" pitchFamily="34" charset="0"/>
              </a:defRPr>
            </a:lvl3pPr>
            <a:lvl4pPr>
              <a:defRPr>
                <a:latin typeface="MetricHPE" panose="020B0503030202060203" pitchFamily="34" charset="0"/>
              </a:defRPr>
            </a:lvl4pPr>
            <a:lvl5pPr>
              <a:defRPr>
                <a:latin typeface="MetricHPE" panose="020B05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78732" y="2534960"/>
            <a:ext cx="3546475" cy="3446462"/>
          </a:xfrm>
        </p:spPr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  <a:lvl2pPr>
              <a:defRPr>
                <a:latin typeface="MetricHPE" panose="020B0503030202060203" pitchFamily="34" charset="0"/>
              </a:defRPr>
            </a:lvl2pPr>
            <a:lvl3pPr>
              <a:defRPr>
                <a:latin typeface="MetricHPE" panose="020B0503030202060203" pitchFamily="34" charset="0"/>
              </a:defRPr>
            </a:lvl3pPr>
            <a:lvl4pPr>
              <a:defRPr>
                <a:latin typeface="MetricHPE" panose="020B0503030202060203" pitchFamily="34" charset="0"/>
              </a:defRPr>
            </a:lvl4pPr>
            <a:lvl5pPr>
              <a:defRPr>
                <a:latin typeface="MetricHPE" panose="020B05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3"/>
                </a:buBlip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381176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and Picture,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5" hasCustomPrompt="1"/>
          </p:nvPr>
        </p:nvSpPr>
        <p:spPr>
          <a:xfrm>
            <a:off x="4076700" y="0"/>
            <a:ext cx="8115300" cy="6858000"/>
          </a:xfrm>
        </p:spPr>
        <p:txBody>
          <a:bodyPr anchor="ctr"/>
          <a:lstStyle>
            <a:lvl1pPr marL="0" indent="0" algn="ctr">
              <a:buNone/>
              <a:defRPr>
                <a:latin typeface="MetricHPE" panose="020B0503030202060203" pitchFamily="34" charset="0"/>
              </a:defRPr>
            </a:lvl1pPr>
          </a:lstStyle>
          <a:p>
            <a:r>
              <a:rPr lang="en-US" dirty="0"/>
              <a:t>Click to add edge-to-edge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9122" y="1417320"/>
            <a:ext cx="3536373" cy="868680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 dirty="0"/>
              <a:t>Click to Add</a:t>
            </a:r>
            <a:br>
              <a:rPr lang="en-US" dirty="0"/>
            </a:br>
            <a:r>
              <a:rPr lang="en-US" dirty="0"/>
              <a:t>multi-Line Title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385100" y="2356608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" panose="020B0503030202060203" pitchFamily="34" charset="0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78731" y="2534960"/>
            <a:ext cx="3546475" cy="3446462"/>
          </a:xfrm>
        </p:spPr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  <a:lvl2pPr>
              <a:defRPr>
                <a:latin typeface="MetricHPE" panose="020B0503030202060203" pitchFamily="34" charset="0"/>
              </a:defRPr>
            </a:lvl2pPr>
            <a:lvl3pPr>
              <a:defRPr>
                <a:latin typeface="MetricHPE" panose="020B0503030202060203" pitchFamily="34" charset="0"/>
              </a:defRPr>
            </a:lvl3pPr>
            <a:lvl4pPr>
              <a:defRPr>
                <a:latin typeface="MetricHPE" panose="020B0503030202060203" pitchFamily="34" charset="0"/>
              </a:defRPr>
            </a:lvl4pPr>
            <a:lvl5pPr>
              <a:defRPr>
                <a:latin typeface="MetricHPE" panose="020B05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3"/>
                </a:buBlip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5352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N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4"/>
          <p:cNvSpPr>
            <a:spLocks noGrp="1"/>
          </p:cNvSpPr>
          <p:nvPr>
            <p:ph type="title" hasCustomPrompt="1"/>
          </p:nvPr>
        </p:nvSpPr>
        <p:spPr>
          <a:xfrm>
            <a:off x="290747" y="1869197"/>
            <a:ext cx="11423555" cy="1905000"/>
          </a:xfrm>
        </p:spPr>
        <p:txBody>
          <a:bodyPr lIns="91440" tIns="91440" rIns="91440" bIns="91440" anchor="b"/>
          <a:lstStyle>
            <a:lvl1pPr>
              <a:lnSpc>
                <a:spcPct val="80000"/>
              </a:lnSpc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master title style</a:t>
            </a:r>
            <a:endParaRPr dirty="0"/>
          </a:p>
        </p:txBody>
      </p:sp>
      <p:sp>
        <p:nvSpPr>
          <p:cNvPr id="1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90747" y="4133088"/>
            <a:ext cx="8229600" cy="438912"/>
          </a:xfrm>
        </p:spPr>
        <p:txBody>
          <a:bodyPr lIns="91440" tIns="91440" rIns="91440" bIns="91440">
            <a:noAutofit/>
          </a:bodyPr>
          <a:lstStyle>
            <a:lvl1pPr marL="0" indent="0" algn="l">
              <a:spcBef>
                <a:spcPts val="0"/>
              </a:spcBef>
              <a:buNone/>
              <a:defRPr sz="3200">
                <a:solidFill>
                  <a:schemeClr val="tx1"/>
                </a:solidFill>
                <a:latin typeface="MetricHPE" panose="020B050303020206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Speaker name and title</a:t>
            </a:r>
            <a:endParaRPr dirty="0"/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90747" y="4577983"/>
            <a:ext cx="5489578" cy="339214"/>
          </a:xfrm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0"/>
              </a:spcBef>
              <a:buNone/>
              <a:defRPr sz="2200" baseline="0">
                <a:solidFill>
                  <a:schemeClr val="tx1"/>
                </a:solidFill>
                <a:latin typeface="MetricHPE" panose="020B05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 dirty="0"/>
              <a:t>Month day, year</a:t>
            </a:r>
            <a:endParaRPr dirty="0"/>
          </a:p>
        </p:txBody>
      </p:sp>
      <p:sp>
        <p:nvSpPr>
          <p:cNvPr id="18" name="Rectangle 17"/>
          <p:cNvSpPr/>
          <p:nvPr userDrawn="1"/>
        </p:nvSpPr>
        <p:spPr>
          <a:xfrm>
            <a:off x="379647" y="3890957"/>
            <a:ext cx="530283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" panose="020B0503030202060203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B1C4460-9D51-48F8-87F8-88E0DE4E4549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393523" y="381956"/>
            <a:ext cx="2218745" cy="893759"/>
            <a:chOff x="3578225" y="1146175"/>
            <a:chExt cx="5038725" cy="2111375"/>
          </a:xfrm>
        </p:grpSpPr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819415EC-B287-40A3-A91D-E9356CAD1F5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atin typeface="MetricHPE Black" panose="020B0A03030202060203" pitchFamily="34" charset="0"/>
              </a:endParaRPr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29B5C71F-50B9-4243-83A7-A7AFAEFD582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78225" y="1968501"/>
              <a:ext cx="5038725" cy="1289049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atin typeface="MetricHPE Black" panose="020B0A0303020206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395564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/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12192000" cy="6858000"/>
          </a:xfrm>
        </p:spPr>
        <p:txBody>
          <a:bodyPr rIns="1828800" anchor="ctr"/>
          <a:lstStyle>
            <a:lvl1pPr marL="0" indent="0" algn="r">
              <a:buNone/>
              <a:defRPr>
                <a:latin typeface="MetricHPE" panose="020B0503030202060203" pitchFamily="34" charset="0"/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92839" y="2743510"/>
            <a:ext cx="5923811" cy="1485280"/>
          </a:xfrm>
        </p:spPr>
        <p:txBody>
          <a:bodyPr lIns="91440" tIns="91440" rIns="91440" bIns="91440" anchor="t"/>
          <a:lstStyle>
            <a:lvl1pPr>
              <a:defRPr sz="3200" baseline="0"/>
            </a:lvl1pPr>
          </a:lstStyle>
          <a:p>
            <a:r>
              <a:rPr lang="en-US" dirty="0"/>
              <a:t>Click to add section header</a:t>
            </a:r>
            <a:br>
              <a:rPr lang="en-US" dirty="0"/>
            </a:br>
            <a:r>
              <a:rPr lang="en-US" dirty="0"/>
              <a:t>or big idea statement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>
              <a:buFontTx/>
              <a:buBlip>
                <a:blip r:embed="rId2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2"/>
                </a:buBlip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66649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ate 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504950"/>
            <a:ext cx="12192000" cy="329565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9648" y="6246014"/>
            <a:ext cx="954000" cy="274320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292101" y="2686713"/>
            <a:ext cx="8522208" cy="499365"/>
          </a:xfrm>
        </p:spPr>
        <p:txBody>
          <a:bodyPr lIns="91440" tIns="91440" rIns="91440" bIns="91440" anchor="b" anchorCtr="0"/>
          <a:lstStyle>
            <a:lvl1pPr>
              <a:defRPr sz="32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section header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292100" y="3413925"/>
            <a:ext cx="8228011" cy="533400"/>
          </a:xfrm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600">
                <a:solidFill>
                  <a:schemeClr val="bg1"/>
                </a:solidFill>
                <a:latin typeface="MetricHPE" panose="020B0503030202060203" pitchFamily="34" charset="0"/>
              </a:defRPr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DE89E88-AA0C-49B4-9BC1-610AE2FDBE94}"/>
              </a:ext>
            </a:extLst>
          </p:cNvPr>
          <p:cNvSpPr/>
          <p:nvPr userDrawn="1"/>
        </p:nvSpPr>
        <p:spPr>
          <a:xfrm>
            <a:off x="381000" y="3258636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" panose="020B0503030202060203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>
              <a:buFontTx/>
              <a:buBlip>
                <a:blip r:embed="rId4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4"/>
                </a:buBlip>
              </a:pPr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 userDrawn="1"/>
        </p:nvSpPr>
        <p:spPr>
          <a:xfrm>
            <a:off x="6270877" y="3314045"/>
            <a:ext cx="5532325" cy="2570834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5"/>
            </a:solidFill>
            <a:miter lim="800000"/>
          </a:ln>
        </p:spPr>
        <p:txBody>
          <a:bodyPr vert="horz" wrap="square" lIns="182880" tIns="182880" rIns="182880" bIns="182880" rtlCol="0">
            <a:noAutofit/>
          </a:bodyPr>
          <a:lstStyle/>
          <a:p>
            <a:pPr>
              <a:lnSpc>
                <a:spcPct val="90000"/>
              </a:lnSpc>
              <a:spcAft>
                <a:spcPts val="1600"/>
              </a:spcAft>
            </a:pPr>
            <a:r>
              <a:rPr lang="en-US" sz="1500" dirty="0">
                <a:latin typeface="MetricHPE" panose="020B0503030202060203" pitchFamily="34" charset="0"/>
              </a:rPr>
              <a:t>Please use a section divider image that relates well with the subject of your presentation.</a:t>
            </a:r>
          </a:p>
          <a:p>
            <a:pPr>
              <a:lnSpc>
                <a:spcPct val="90000"/>
              </a:lnSpc>
              <a:spcAft>
                <a:spcPts val="1600"/>
              </a:spcAft>
            </a:pPr>
            <a:r>
              <a:rPr lang="en-US" sz="1500" dirty="0">
                <a:latin typeface="MetricHPE" panose="020B0503030202060203" pitchFamily="34" charset="0"/>
              </a:rPr>
              <a:t>To change your section image, go to [View] -&gt; [Slide Master] to delete and insert a new image.</a:t>
            </a:r>
          </a:p>
          <a:p>
            <a:pPr>
              <a:lnSpc>
                <a:spcPct val="90000"/>
              </a:lnSpc>
              <a:spcAft>
                <a:spcPts val="1600"/>
              </a:spcAft>
            </a:pPr>
            <a:r>
              <a:rPr lang="en-US" sz="1500" dirty="0">
                <a:latin typeface="MetricHPE" panose="020B0503030202060203" pitchFamily="34" charset="0"/>
              </a:rPr>
              <a:t>A collection of images specifically formatted for use as PPT title slides can be found </a:t>
            </a:r>
            <a:r>
              <a:rPr lang="en-US" sz="1500" dirty="0">
                <a:latin typeface="MetricHPE" panose="020B0503030202060203" pitchFamily="34" charset="0"/>
                <a:hlinkClick r:id="rId5"/>
              </a:rPr>
              <a:t>here</a:t>
            </a:r>
            <a:r>
              <a:rPr lang="en-US" sz="1500" dirty="0">
                <a:latin typeface="MetricHPE" panose="020B0503030202060203" pitchFamily="34" charset="0"/>
              </a:rPr>
              <a:t> in the HPE Brand Library, and cropped to fit.</a:t>
            </a:r>
          </a:p>
          <a:p>
            <a:pPr>
              <a:lnSpc>
                <a:spcPct val="90000"/>
              </a:lnSpc>
              <a:spcAft>
                <a:spcPts val="1600"/>
              </a:spcAft>
            </a:pPr>
            <a:r>
              <a:rPr lang="en-US" sz="1500" dirty="0">
                <a:latin typeface="MetricHPE" panose="020B0503030202060203" pitchFamily="34" charset="0"/>
              </a:rPr>
              <a:t>Please delete this box in the Slide Master after you update your title image.</a:t>
            </a:r>
          </a:p>
          <a:p>
            <a:pPr>
              <a:lnSpc>
                <a:spcPct val="90000"/>
              </a:lnSpc>
            </a:pPr>
            <a:endParaRPr lang="en-US" sz="1500" dirty="0" err="1">
              <a:solidFill>
                <a:schemeClr val="bg1"/>
              </a:solidFill>
              <a:latin typeface="MetricHPE" panose="020B050303020206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02993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 Frame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9648" y="6246014"/>
            <a:ext cx="954000" cy="274320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288995" y="685800"/>
            <a:ext cx="8522208" cy="1957353"/>
          </a:xfrm>
        </p:spPr>
        <p:txBody>
          <a:bodyPr lIns="91440" tIns="91440" rIns="91440" bIns="91440" anchor="b" anchorCtr="0"/>
          <a:lstStyle>
            <a:lvl1pPr>
              <a:defRPr sz="3200" baseline="0"/>
            </a:lvl1pPr>
          </a:lstStyle>
          <a:p>
            <a:r>
              <a:rPr lang="en-US" dirty="0"/>
              <a:t>Click to add section header</a:t>
            </a:r>
          </a:p>
        </p:txBody>
      </p:sp>
      <p:sp>
        <p:nvSpPr>
          <p:cNvPr id="17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288994" y="2871000"/>
            <a:ext cx="8228011" cy="533400"/>
          </a:xfrm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600">
                <a:latin typeface="MetricHPE" panose="020B0503030202060203" pitchFamily="34" charset="0"/>
              </a:defRPr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Rectangle 17"/>
          <p:cNvSpPr/>
          <p:nvPr userDrawn="1"/>
        </p:nvSpPr>
        <p:spPr>
          <a:xfrm>
            <a:off x="377894" y="2716146"/>
            <a:ext cx="8522208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" panose="020B0503030202060203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3"/>
                </a:buBlip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95130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urple Frame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>
          <a:xfrm>
            <a:off x="377894" y="2716146"/>
            <a:ext cx="8522208" cy="5486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" panose="020B0503030202060203" pitchFamily="34" charset="0"/>
            </a:endParaRPr>
          </a:p>
        </p:txBody>
      </p: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3"/>
                </a:buBlip>
              </a:pPr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CE5726B-4E9B-428F-B8BF-52038F1B0E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995" y="685800"/>
            <a:ext cx="8522208" cy="1957353"/>
          </a:xfrm>
        </p:spPr>
        <p:txBody>
          <a:bodyPr lIns="91440" tIns="91440" rIns="91440" bIns="91440" anchor="b" anchorCtr="0"/>
          <a:lstStyle>
            <a:lvl1pPr>
              <a:defRPr sz="3200" baseline="0"/>
            </a:lvl1pPr>
          </a:lstStyle>
          <a:p>
            <a:r>
              <a:rPr lang="en-US" dirty="0"/>
              <a:t>Click to add section header</a:t>
            </a: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CB607F37-173B-4A34-95FA-297523FEF61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88994" y="2871000"/>
            <a:ext cx="8228011" cy="533400"/>
          </a:xfrm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600">
                <a:latin typeface="MetricHPE" panose="020B0503030202060203" pitchFamily="34" charset="0"/>
              </a:defRPr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171555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ate Turquoise Frame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>
          <a:xfrm>
            <a:off x="377894" y="2716146"/>
            <a:ext cx="8522208" cy="54864"/>
          </a:xfrm>
          <a:prstGeom prst="rect">
            <a:avLst/>
          </a:prstGeom>
          <a:solidFill>
            <a:srgbClr val="32DA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" panose="020B0503030202060203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3"/>
                </a:buBlip>
              </a:pPr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2C54A16-447D-4A74-9122-F46E4BC750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995" y="685800"/>
            <a:ext cx="8522208" cy="1957353"/>
          </a:xfrm>
        </p:spPr>
        <p:txBody>
          <a:bodyPr lIns="91440" tIns="91440" rIns="91440" bIns="91440" anchor="b" anchorCtr="0"/>
          <a:lstStyle>
            <a:lvl1pPr>
              <a:defRPr sz="3200" baseline="0"/>
            </a:lvl1pPr>
          </a:lstStyle>
          <a:p>
            <a:r>
              <a:rPr lang="en-US" dirty="0"/>
              <a:t>Click to add section header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567728E-6D0A-492B-89E6-39E22446256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88994" y="2871000"/>
            <a:ext cx="8228011" cy="533400"/>
          </a:xfrm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600">
                <a:latin typeface="MetricHPE" panose="020B0503030202060203" pitchFamily="34" charset="0"/>
              </a:defRPr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166697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theme" Target="../theme/theme1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5743" y="391852"/>
            <a:ext cx="11430000" cy="401362"/>
          </a:xfrm>
          <a:prstGeom prst="rect">
            <a:avLst/>
          </a:prstGeom>
          <a:ln w="57150">
            <a:noFill/>
            <a:miter lim="800000"/>
          </a:ln>
        </p:spPr>
        <p:txBody>
          <a:bodyPr vert="horz" lIns="91440" tIns="91440" rIns="91440" bIns="91440" rtlCol="0" anchor="ctr" anchorCtr="0">
            <a:no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5909" y="998682"/>
            <a:ext cx="11429834" cy="4571999"/>
          </a:xfrm>
          <a:prstGeom prst="rect">
            <a:avLst/>
          </a:prstGeom>
          <a:ln w="57150">
            <a:noFill/>
            <a:miter lim="800000"/>
          </a:ln>
        </p:spPr>
        <p:txBody>
          <a:bodyPr vert="horz" lIns="91440" tIns="91440" rIns="91440" bIns="9144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02856" y="6301811"/>
            <a:ext cx="6843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205699" indent="-205699" algn="l">
              <a:lnSpc>
                <a:spcPct val="90000"/>
              </a:lnSpc>
              <a:buSzPct val="120000"/>
              <a:buFontTx/>
              <a:buBlip>
                <a:blip r:embed="rId40"/>
              </a:buBlip>
              <a:defRPr sz="2000" kern="1200" cap="all" normalizeH="0" baseline="10000">
                <a:solidFill>
                  <a:schemeClr val="bg2"/>
                </a:solidFill>
                <a:latin typeface="MetricHPE" panose="020B0503030202060203" pitchFamily="34" charset="0"/>
              </a:defRPr>
            </a:lvl1pPr>
          </a:lstStyle>
          <a:p>
            <a:pPr defTabSz="1088421">
              <a:buFontTx/>
              <a:buBlip>
                <a:blip r:embed="rId40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40"/>
                </a:buBlip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3658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6" r:id="rId2"/>
    <p:sldLayoutId id="2147483695" r:id="rId3"/>
    <p:sldLayoutId id="2147483660" r:id="rId4"/>
    <p:sldLayoutId id="2147483651" r:id="rId5"/>
    <p:sldLayoutId id="2147483661" r:id="rId6"/>
    <p:sldLayoutId id="2147483662" r:id="rId7"/>
    <p:sldLayoutId id="2147483663" r:id="rId8"/>
    <p:sldLayoutId id="2147483685" r:id="rId9"/>
    <p:sldLayoutId id="2147483686" r:id="rId10"/>
    <p:sldLayoutId id="2147483666" r:id="rId11"/>
    <p:sldLayoutId id="2147483687" r:id="rId12"/>
    <p:sldLayoutId id="2147483650" r:id="rId13"/>
    <p:sldLayoutId id="2147483668" r:id="rId14"/>
    <p:sldLayoutId id="2147483669" r:id="rId15"/>
    <p:sldLayoutId id="2147483654" r:id="rId16"/>
    <p:sldLayoutId id="2147483679" r:id="rId17"/>
    <p:sldLayoutId id="2147483655" r:id="rId18"/>
    <p:sldLayoutId id="2147483652" r:id="rId19"/>
    <p:sldLayoutId id="2147483653" r:id="rId20"/>
    <p:sldLayoutId id="2147483670" r:id="rId21"/>
    <p:sldLayoutId id="2147483671" r:id="rId22"/>
    <p:sldLayoutId id="2147483672" r:id="rId23"/>
    <p:sldLayoutId id="2147483673" r:id="rId24"/>
    <p:sldLayoutId id="2147483656" r:id="rId25"/>
    <p:sldLayoutId id="2147483657" r:id="rId26"/>
    <p:sldLayoutId id="2147483697" r:id="rId27"/>
    <p:sldLayoutId id="2147483676" r:id="rId28"/>
    <p:sldLayoutId id="2147483677" r:id="rId29"/>
    <p:sldLayoutId id="2147483678" r:id="rId30"/>
    <p:sldLayoutId id="2147483649" r:id="rId31"/>
    <p:sldLayoutId id="2147483688" r:id="rId32"/>
    <p:sldLayoutId id="2147483689" r:id="rId33"/>
    <p:sldLayoutId id="2147483690" r:id="rId34"/>
    <p:sldLayoutId id="2147483691" r:id="rId35"/>
    <p:sldLayoutId id="2147483692" r:id="rId36"/>
    <p:sldLayoutId id="2147483693" r:id="rId37"/>
    <p:sldLayoutId id="2147483694" r:id="rId38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0" kern="1200" cap="all" baseline="0">
          <a:solidFill>
            <a:schemeClr val="tx1"/>
          </a:solidFill>
          <a:latin typeface="MetricHPE Black" panose="020B0A03030202060203" pitchFamily="34" charset="0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400"/>
        </a:spcBef>
        <a:buClrTx/>
        <a:buFont typeface="" panose="020B0303030202060203" pitchFamily="34" charset="0"/>
        <a:buChar char="•"/>
        <a:defRPr sz="2200" kern="1200">
          <a:solidFill>
            <a:schemeClr val="tx1"/>
          </a:solidFill>
          <a:latin typeface="MetricHPE" panose="020B0503030202060203" pitchFamily="34" charset="0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400"/>
        </a:spcBef>
        <a:buClrTx/>
        <a:buSzPct val="90000"/>
        <a:buFont typeface="" panose="020B0303030202060203" pitchFamily="34" charset="0"/>
        <a:buChar char="•"/>
        <a:defRPr sz="2000" kern="1200">
          <a:solidFill>
            <a:schemeClr val="tx1"/>
          </a:solidFill>
          <a:latin typeface="MetricHPE" panose="020B0503030202060203" pitchFamily="34" charset="0"/>
          <a:ea typeface="+mn-ea"/>
          <a:cs typeface="+mn-cs"/>
        </a:defRPr>
      </a:lvl2pPr>
      <a:lvl3pPr marL="548640" indent="-137160" algn="l" defTabSz="914400" rtl="0" eaLnBrk="1" latinLnBrk="0" hangingPunct="1">
        <a:lnSpc>
          <a:spcPct val="90000"/>
        </a:lnSpc>
        <a:spcBef>
          <a:spcPts val="400"/>
        </a:spcBef>
        <a:buClrTx/>
        <a:buFont typeface="" panose="020B0303030202060203" pitchFamily="34" charset="0"/>
        <a:buChar char="–"/>
        <a:defRPr sz="1800" kern="1200">
          <a:solidFill>
            <a:schemeClr val="tx1"/>
          </a:solidFill>
          <a:latin typeface="MetricHPE" panose="020B0503030202060203" pitchFamily="34" charset="0"/>
          <a:ea typeface="+mn-ea"/>
          <a:cs typeface="+mn-cs"/>
        </a:defRPr>
      </a:lvl3pPr>
      <a:lvl4pPr marL="731520" indent="-137160" algn="l" defTabSz="914400" rtl="0" eaLnBrk="1" latinLnBrk="0" hangingPunct="1">
        <a:lnSpc>
          <a:spcPct val="90000"/>
        </a:lnSpc>
        <a:spcBef>
          <a:spcPts val="400"/>
        </a:spcBef>
        <a:buClrTx/>
        <a:buFont typeface="" panose="020B0303030202060203" pitchFamily="34" charset="0"/>
        <a:buChar char="–"/>
        <a:defRPr sz="1600" kern="1200">
          <a:solidFill>
            <a:schemeClr val="tx1"/>
          </a:solidFill>
          <a:latin typeface="MetricHPE" panose="020B0503030202060203" pitchFamily="34" charset="0"/>
          <a:ea typeface="+mn-ea"/>
          <a:cs typeface="+mn-cs"/>
        </a:defRPr>
      </a:lvl4pPr>
      <a:lvl5pPr marL="868680" indent="-137160" algn="l" defTabSz="914400" rtl="0" eaLnBrk="1" latinLnBrk="0" hangingPunct="1">
        <a:lnSpc>
          <a:spcPct val="90000"/>
        </a:lnSpc>
        <a:spcBef>
          <a:spcPts val="400"/>
        </a:spcBef>
        <a:buClrTx/>
        <a:buFont typeface="" panose="020B0303030202060203" pitchFamily="34" charset="0"/>
        <a:buChar char="–"/>
        <a:defRPr sz="1600" kern="1200">
          <a:solidFill>
            <a:schemeClr val="tx1"/>
          </a:solidFill>
          <a:latin typeface="MetricHPE" panose="020B0503030202060203" pitchFamily="34" charset="0"/>
          <a:ea typeface="+mn-ea"/>
          <a:cs typeface="+mn-cs"/>
        </a:defRPr>
      </a:lvl5pPr>
      <a:lvl6pPr marL="1051560" indent="-137160" algn="l" defTabSz="914400" rtl="0" eaLnBrk="1" latinLnBrk="0" hangingPunct="1">
        <a:lnSpc>
          <a:spcPct val="90000"/>
        </a:lnSpc>
        <a:spcBef>
          <a:spcPts val="600"/>
        </a:spcBef>
        <a:buClrTx/>
        <a:buFont typeface="" panose="020B0303030202060203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188720" indent="-137160" algn="l" defTabSz="914400" rtl="0" eaLnBrk="1" latinLnBrk="0" hangingPunct="1">
        <a:lnSpc>
          <a:spcPct val="90000"/>
        </a:lnSpc>
        <a:spcBef>
          <a:spcPts val="600"/>
        </a:spcBef>
        <a:buClrTx/>
        <a:buFont typeface="" panose="020B0303030202060203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1371600" indent="-137160" algn="l" defTabSz="914400" rtl="0" eaLnBrk="1" latinLnBrk="0" hangingPunct="1">
        <a:lnSpc>
          <a:spcPct val="90000"/>
        </a:lnSpc>
        <a:spcBef>
          <a:spcPts val="600"/>
        </a:spcBef>
        <a:buClrTx/>
        <a:buFont typeface="" panose="020B0303030202060203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1554480" indent="-137160" algn="l" defTabSz="914400" rtl="0" eaLnBrk="1" latinLnBrk="0" hangingPunct="1">
        <a:lnSpc>
          <a:spcPct val="90000"/>
        </a:lnSpc>
        <a:spcBef>
          <a:spcPts val="600"/>
        </a:spcBef>
        <a:buClrTx/>
        <a:buFont typeface="" panose="020B0303030202060203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240" userDrawn="1">
          <p15:clr>
            <a:srgbClr val="F26B43"/>
          </p15:clr>
        </p15:guide>
        <p15:guide id="4" pos="7440" userDrawn="1">
          <p15:clr>
            <a:srgbClr val="F26B43"/>
          </p15:clr>
        </p15:guide>
        <p15:guide id="5" orient="horz" pos="432" userDrawn="1">
          <p15:clr>
            <a:srgbClr val="F26B43"/>
          </p15:clr>
        </p15:guide>
        <p15:guide id="6" orient="horz" pos="3840">
          <p15:clr>
            <a:srgbClr val="F26B43"/>
          </p15:clr>
        </p15:guide>
        <p15:guide id="7" orient="horz" pos="1440" userDrawn="1">
          <p15:clr>
            <a:srgbClr val="F26B43"/>
          </p15:clr>
        </p15:guide>
        <p15:guide id="8" orient="horz" pos="2880" userDrawn="1">
          <p15:clr>
            <a:srgbClr val="F26B43"/>
          </p15:clr>
        </p15:guide>
        <p15:guide id="9" pos="2568" userDrawn="1">
          <p15:clr>
            <a:srgbClr val="F26B43"/>
          </p15:clr>
        </p15:guide>
        <p15:guide id="10" pos="5112" userDrawn="1">
          <p15:clr>
            <a:srgbClr val="F26B43"/>
          </p15:clr>
        </p15:guide>
        <p15:guide id="11" orient="horz" pos="410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github.com/mstrout/CUF23-OLCF-Tutorial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o.lbl.gov/cuf23.tar.gz" TargetMode="External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.png"/><Relationship Id="rId5" Type="http://schemas.openxmlformats.org/officeDocument/2006/relationships/hyperlink" Target="https://chapel-lang.org/" TargetMode="External"/><Relationship Id="rId4" Type="http://schemas.openxmlformats.org/officeDocument/2006/relationships/hyperlink" Target="https://github.com/mstrout/CUF23-OLCF-Tutorial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github.com/mstrout/CUF23-OLCF-Tutorial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1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1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1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github.com/mstrout/CUF23-OLCF-Tutorial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tiff"/><Relationship Id="rId13" Type="http://schemas.openxmlformats.org/officeDocument/2006/relationships/image" Target="../media/image14.tiff"/><Relationship Id="rId18" Type="http://schemas.openxmlformats.org/officeDocument/2006/relationships/hyperlink" Target="https://chapel-lang.org/CHIUW2020.html" TargetMode="External"/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hyperlink" Target="https://chapel-lang.org/CHIUW2021.html" TargetMode="External"/><Relationship Id="rId2" Type="http://schemas.openxmlformats.org/officeDocument/2006/relationships/notesSlide" Target="../notesSlides/notesSlide4.xml"/><Relationship Id="rId16" Type="http://schemas.openxmlformats.org/officeDocument/2006/relationships/hyperlink" Target="https://chapel-lang.org/CHIUW2022.html" TargetMode="Externa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hyperlink" Target="https://chapel-lang.org/CHIUW2023.html" TargetMode="External"/><Relationship Id="rId10" Type="http://schemas.openxmlformats.org/officeDocument/2006/relationships/image" Target="../media/image11.png"/><Relationship Id="rId4" Type="http://schemas.openxmlformats.org/officeDocument/2006/relationships/image" Target="../media/image5.tiff"/><Relationship Id="rId9" Type="http://schemas.openxmlformats.org/officeDocument/2006/relationships/image" Target="../media/image10.tiff"/><Relationship Id="rId14" Type="http://schemas.openxmlformats.org/officeDocument/2006/relationships/image" Target="../media/image15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github.com/mstrout/CUF23-OLCF-Tutorial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16.xml"/><Relationship Id="rId1" Type="http://schemas.openxmlformats.org/officeDocument/2006/relationships/tags" Target="../tags/tag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ears-R-Us/arkouda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7.png"/><Relationship Id="rId5" Type="http://schemas.openxmlformats.org/officeDocument/2006/relationships/image" Target="../media/image16.tiff"/><Relationship Id="rId4" Type="http://schemas.openxmlformats.org/officeDocument/2006/relationships/image" Target="../media/image1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github.com/mstrout/CUF23-OLCF-Tutorial" TargetMode="Externa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github.com/mstrout/CUF23-OLCF-Tutorial" TargetMode="Externa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github.com/mstrout/CUF23-OLCF-Tutorial" TargetMode="Externa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github.com/mstrout/CUF23-OLCF-Tutorial" TargetMode="Externa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hapel-lang/chapel/blob/main/test/gpu/interop/stream/streamChpl.chpl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.png"/><Relationship Id="rId5" Type="http://schemas.openxmlformats.org/officeDocument/2006/relationships/hyperlink" Target="https://chapel-lang.org/docs/technotes/gpu.html" TargetMode="External"/><Relationship Id="rId4" Type="http://schemas.openxmlformats.org/officeDocument/2006/relationships/hyperlink" Target="https://github.com/chapel-lang/chapel/blob/main/test/gpu/interop/cuBLAS/cuBLAS.chpl" TargetMode="Externa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6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.png"/><Relationship Id="rId4" Type="http://schemas.openxmlformats.org/officeDocument/2006/relationships/image" Target="../media/image21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6.xml"/><Relationship Id="rId1" Type="http://schemas.openxmlformats.org/officeDocument/2006/relationships/tags" Target="../tags/tag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4.png"/><Relationship Id="rId4" Type="http://schemas.openxmlformats.org/officeDocument/2006/relationships/image" Target="../media/image1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6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6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6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6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6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hyperlink" Target="https://chapel-lang.org/docs/primers/index.html" TargetMode="External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chapel-lang.org/presentations.html" TargetMode="External"/><Relationship Id="rId5" Type="http://schemas.openxmlformats.org/officeDocument/2006/relationships/hyperlink" Target="https://github.com/chapel-lang/chapel/tree/main/test" TargetMode="External"/><Relationship Id="rId4" Type="http://schemas.openxmlformats.org/officeDocument/2006/relationships/hyperlink" Target="https://chapel-lang.org/blog/index.html" TargetMode="Externa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hyperlink" Target="https://chapel-lang.org/CHIUW.html" TargetMode="Externa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hyperlink" Target="https://gitter.im/chapel-lang/chapel" TargetMode="External"/><Relationship Id="rId3" Type="http://schemas.openxmlformats.org/officeDocument/2006/relationships/hyperlink" Target="https://chapel-lang.org/" TargetMode="External"/><Relationship Id="rId7" Type="http://schemas.openxmlformats.org/officeDocument/2006/relationships/hyperlink" Target="https://chapel.discourse.group/" TargetMode="External"/><Relationship Id="rId12" Type="http://schemas.openxmlformats.org/officeDocument/2006/relationships/image" Target="../media/image25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://www.youtube.com/c/ChapelParallelProgrammingLanguage" TargetMode="External"/><Relationship Id="rId11" Type="http://schemas.openxmlformats.org/officeDocument/2006/relationships/image" Target="../media/image1.png"/><Relationship Id="rId5" Type="http://schemas.openxmlformats.org/officeDocument/2006/relationships/hyperlink" Target="https://www.facebook.com/ChapelLanguage/" TargetMode="External"/><Relationship Id="rId10" Type="http://schemas.openxmlformats.org/officeDocument/2006/relationships/hyperlink" Target="https://github.com/chapel-lang/chapel/issues" TargetMode="External"/><Relationship Id="rId4" Type="http://schemas.openxmlformats.org/officeDocument/2006/relationships/hyperlink" Target="https://twitter.com/ChapelLanguage" TargetMode="External"/><Relationship Id="rId9" Type="http://schemas.openxmlformats.org/officeDocument/2006/relationships/hyperlink" Target="https://stackoverflow.com/questions/tagged/chapel" TargetMode="Externa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6.pn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8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hyperlink" Target="https://chapel-lang.org/docs/" TargetMode="Externa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.png"/><Relationship Id="rId4" Type="http://schemas.openxmlformats.org/officeDocument/2006/relationships/hyperlink" Target="https://chapel-lang.org/docs/primers/index.html" TargetMode="Externa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3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3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ackground pattern&#10;&#10;Description automatically generated">
            <a:extLst>
              <a:ext uri="{FF2B5EF4-FFF2-40B4-BE49-F238E27FC236}">
                <a16:creationId xmlns:a16="http://schemas.microsoft.com/office/drawing/2014/main" id="{67CB015D-5705-41ED-833C-C18CF5D98E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7307" y="0"/>
            <a:ext cx="12192000" cy="6858000"/>
          </a:xfrm>
          <a:prstGeom prst="rect">
            <a:avLst/>
          </a:prstGeom>
        </p:spPr>
      </p:pic>
      <p:sp>
        <p:nvSpPr>
          <p:cNvPr id="4" name="Text Placeholder">
            <a:extLst>
              <a:ext uri="{FF2B5EF4-FFF2-40B4-BE49-F238E27FC236}">
                <a16:creationId xmlns:a16="http://schemas.microsoft.com/office/drawing/2014/main" id="{F05E50B2-AB22-4A7A-83F4-EBD27803919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4396" y="4577983"/>
            <a:ext cx="6802204" cy="339214"/>
          </a:xfrm>
        </p:spPr>
        <p:txBody>
          <a:bodyPr/>
          <a:lstStyle/>
          <a:p>
            <a:r>
              <a:rPr lang="en-US" dirty="0"/>
              <a:t>CUF23: Sponsored by OLCF, NERSC, and ECP</a:t>
            </a:r>
          </a:p>
          <a:p>
            <a:r>
              <a:rPr lang="en-US" dirty="0"/>
              <a:t>July 26-27, 2023</a:t>
            </a:r>
          </a:p>
        </p:txBody>
      </p:sp>
      <p:sp>
        <p:nvSpPr>
          <p:cNvPr id="3" name="Subtitle">
            <a:extLst>
              <a:ext uri="{FF2B5EF4-FFF2-40B4-BE49-F238E27FC236}">
                <a16:creationId xmlns:a16="http://schemas.microsoft.com/office/drawing/2014/main" id="{940F81D8-5C7D-4F33-A461-CA45B169FF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4396" y="4133087"/>
            <a:ext cx="11679004" cy="444895"/>
          </a:xfrm>
        </p:spPr>
        <p:txBody>
          <a:bodyPr/>
          <a:lstStyle/>
          <a:p>
            <a:r>
              <a:rPr lang="en-US" dirty="0"/>
              <a:t>Michelle Strout and Jeremiah </a:t>
            </a:r>
            <a:r>
              <a:rPr lang="en-US" dirty="0" err="1"/>
              <a:t>Corrado</a:t>
            </a:r>
            <a:endParaRPr lang="en-US" dirty="0"/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6D650731-F75D-4A00-8A26-A472193D3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Chapel Parallel Programming Language</a:t>
            </a:r>
          </a:p>
        </p:txBody>
      </p:sp>
      <p:grpSp>
        <p:nvGrpSpPr>
          <p:cNvPr id="8" name="Logo">
            <a:extLst>
              <a:ext uri="{FF2B5EF4-FFF2-40B4-BE49-F238E27FC236}">
                <a16:creationId xmlns:a16="http://schemas.microsoft.com/office/drawing/2014/main" id="{B02A73FC-55E3-45E3-BD16-130BCB0808B7}"/>
              </a:ext>
            </a:extLst>
          </p:cNvPr>
          <p:cNvGrpSpPr>
            <a:grpSpLocks noChangeAspect="1"/>
          </p:cNvGrpSpPr>
          <p:nvPr/>
        </p:nvGrpSpPr>
        <p:grpSpPr>
          <a:xfrm>
            <a:off x="393523" y="381956"/>
            <a:ext cx="2218745" cy="893759"/>
            <a:chOff x="393523" y="381956"/>
            <a:chExt cx="2218745" cy="893759"/>
          </a:xfrm>
        </p:grpSpPr>
        <p:sp>
          <p:nvSpPr>
            <p:cNvPr id="9" name="Element">
              <a:extLst>
                <a:ext uri="{FF2B5EF4-FFF2-40B4-BE49-F238E27FC236}">
                  <a16:creationId xmlns:a16="http://schemas.microsoft.com/office/drawing/2014/main" id="{AC5DDDFF-368A-45FD-B496-CD3D6F40488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3523" y="381956"/>
              <a:ext cx="759854" cy="211008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1A9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MetricHPE Black" panose="020B0A03030202060203" pitchFamily="34" charset="0"/>
              </a:endParaRPr>
            </a:p>
          </p:txBody>
        </p:sp>
        <p:sp>
          <p:nvSpPr>
            <p:cNvPr id="10" name="Wordmark">
              <a:extLst>
                <a:ext uri="{FF2B5EF4-FFF2-40B4-BE49-F238E27FC236}">
                  <a16:creationId xmlns:a16="http://schemas.microsoft.com/office/drawing/2014/main" id="{ABCC2085-F246-410D-B736-D7508E63BD9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3523" y="730052"/>
              <a:ext cx="2218745" cy="545663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MetricHPE Black" panose="020B0A0303020206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105868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2">
            <a:extLst>
              <a:ext uri="{FF2B5EF4-FFF2-40B4-BE49-F238E27FC236}">
                <a16:creationId xmlns:a16="http://schemas.microsoft.com/office/drawing/2014/main" id="{C85BAAFF-6EA5-634B-A668-1DA0021300A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3"/>
                </a:buBlip>
              </a:pPr>
              <a:t>10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Task-Parallel “Hello world”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83F216C-039E-234F-B696-00CC9C9DE54E}"/>
              </a:ext>
            </a:extLst>
          </p:cNvPr>
          <p:cNvSpPr txBox="1">
            <a:spLocks/>
          </p:cNvSpPr>
          <p:nvPr/>
        </p:nvSpPr>
        <p:spPr>
          <a:xfrm>
            <a:off x="7467600" y="2971800"/>
            <a:ext cx="4343400" cy="1815882"/>
          </a:xfrm>
          <a:prstGeom prst="rect">
            <a:avLst/>
          </a:prstGeom>
          <a:solidFill>
            <a:sysClr val="windowText" lastClr="000000"/>
          </a:solidFill>
          <a:ln w="28575" cmpd="sng">
            <a:solidFill>
              <a:sysClr val="windowText" lastClr="000000">
                <a:lumMod val="50000"/>
                <a:lumOff val="50000"/>
              </a:sysClr>
            </a:solidFill>
          </a:ln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457189">
              <a:buNone/>
              <a:tabLst>
                <a:tab pos="1254094" algn="l"/>
              </a:tabLst>
              <a:defRPr/>
            </a:pPr>
            <a:r>
              <a:rPr lang="en-US" sz="1600" dirty="0">
                <a:solidFill>
                  <a:prstClr val="white"/>
                </a:solidFill>
                <a:latin typeface="Courier New"/>
                <a:cs typeface="Courier New"/>
              </a:rPr>
              <a:t>&gt; </a:t>
            </a:r>
            <a:r>
              <a:rPr lang="en-US" sz="1600" b="1" dirty="0" err="1">
                <a:solidFill>
                  <a:prstClr val="white"/>
                </a:solidFill>
                <a:latin typeface="Courier New"/>
                <a:cs typeface="Courier New"/>
              </a:rPr>
              <a:t>chpl</a:t>
            </a:r>
            <a:r>
              <a:rPr lang="en-US" sz="1600" b="1" dirty="0">
                <a:solidFill>
                  <a:prstClr val="white"/>
                </a:solidFill>
                <a:latin typeface="Courier New"/>
                <a:cs typeface="Courier New"/>
              </a:rPr>
              <a:t> hello-</a:t>
            </a:r>
            <a:r>
              <a:rPr lang="en-US" sz="1600" b="1" dirty="0" err="1">
                <a:solidFill>
                  <a:prstClr val="white"/>
                </a:solidFill>
                <a:latin typeface="Courier New"/>
                <a:cs typeface="Courier New"/>
              </a:rPr>
              <a:t>dist</a:t>
            </a:r>
            <a:r>
              <a:rPr lang="en-US" sz="1600" b="1" dirty="0">
                <a:solidFill>
                  <a:prstClr val="white"/>
                </a:solidFill>
                <a:latin typeface="Courier New"/>
                <a:cs typeface="Courier New"/>
              </a:rPr>
              <a:t>-node-</a:t>
            </a:r>
            <a:r>
              <a:rPr lang="en-US" sz="1600" b="1" dirty="0" err="1">
                <a:solidFill>
                  <a:prstClr val="white"/>
                </a:solidFill>
                <a:latin typeface="Courier New"/>
                <a:cs typeface="Courier New"/>
              </a:rPr>
              <a:t>names.chpl</a:t>
            </a:r>
            <a:endParaRPr lang="en-US" sz="1600" b="1" dirty="0">
              <a:solidFill>
                <a:prstClr val="white"/>
              </a:solidFill>
              <a:latin typeface="Courier New"/>
              <a:cs typeface="Courier New"/>
            </a:endParaRPr>
          </a:p>
          <a:p>
            <a:pPr marL="0" indent="0" defTabSz="457189">
              <a:buNone/>
              <a:tabLst>
                <a:tab pos="1254094" algn="l"/>
              </a:tabLst>
              <a:defRPr/>
            </a:pPr>
            <a:r>
              <a:rPr lang="en-US" sz="1600" dirty="0">
                <a:solidFill>
                  <a:prstClr val="white"/>
                </a:solidFill>
                <a:latin typeface="Courier New"/>
                <a:cs typeface="Courier New"/>
              </a:rPr>
              <a:t>&gt; </a:t>
            </a:r>
            <a:r>
              <a:rPr lang="en-US" sz="1600" b="1" dirty="0">
                <a:solidFill>
                  <a:prstClr val="white"/>
                </a:solidFill>
                <a:latin typeface="Courier New"/>
                <a:cs typeface="Courier New"/>
              </a:rPr>
              <a:t>./hello-</a:t>
            </a:r>
            <a:r>
              <a:rPr lang="en-US" sz="1600" b="1" dirty="0" err="1">
                <a:solidFill>
                  <a:prstClr val="white"/>
                </a:solidFill>
                <a:latin typeface="Courier New"/>
                <a:cs typeface="Courier New"/>
              </a:rPr>
              <a:t>dist</a:t>
            </a:r>
            <a:r>
              <a:rPr lang="en-US" sz="1600" b="1" dirty="0">
                <a:solidFill>
                  <a:prstClr val="white"/>
                </a:solidFill>
                <a:latin typeface="Courier New"/>
                <a:cs typeface="Courier New"/>
              </a:rPr>
              <a:t>-node-names</a:t>
            </a:r>
            <a:endParaRPr lang="en-US" sz="1600" dirty="0">
              <a:solidFill>
                <a:prstClr val="white"/>
              </a:solidFill>
              <a:latin typeface="Courier New"/>
              <a:cs typeface="Courier New"/>
            </a:endParaRPr>
          </a:p>
          <a:p>
            <a:pPr marL="0" indent="0" defTabSz="457189">
              <a:buNone/>
              <a:tabLst>
                <a:tab pos="1254094" algn="l"/>
              </a:tabLst>
              <a:defRPr/>
            </a:pPr>
            <a:r>
              <a:rPr lang="en-US" sz="1600" dirty="0">
                <a:solidFill>
                  <a:prstClr val="white"/>
                </a:solidFill>
                <a:latin typeface="Courier New"/>
                <a:cs typeface="Courier New"/>
              </a:rPr>
              <a:t>Hello from task 1 of 4 on n1032</a:t>
            </a:r>
          </a:p>
          <a:p>
            <a:pPr marL="0" indent="0" defTabSz="457189">
              <a:buNone/>
              <a:tabLst>
                <a:tab pos="1254094" algn="l"/>
              </a:tabLst>
              <a:defRPr/>
            </a:pPr>
            <a:r>
              <a:rPr lang="en-US" sz="1600" dirty="0">
                <a:solidFill>
                  <a:prstClr val="white"/>
                </a:solidFill>
                <a:latin typeface="Courier New"/>
                <a:cs typeface="Courier New"/>
              </a:rPr>
              <a:t>Hello from task 4 of 4 on n1032</a:t>
            </a:r>
          </a:p>
          <a:p>
            <a:pPr marL="0" indent="0" defTabSz="457189">
              <a:buNone/>
              <a:tabLst>
                <a:tab pos="1254094" algn="l"/>
              </a:tabLst>
              <a:defRPr/>
            </a:pPr>
            <a:r>
              <a:rPr lang="en-US" sz="1600" dirty="0">
                <a:solidFill>
                  <a:prstClr val="white"/>
                </a:solidFill>
                <a:latin typeface="Courier New"/>
                <a:cs typeface="Courier New"/>
              </a:rPr>
              <a:t>Hello from task 3 of 4 on n1032</a:t>
            </a:r>
          </a:p>
          <a:p>
            <a:pPr marL="0" indent="0" defTabSz="457189">
              <a:buNone/>
              <a:tabLst>
                <a:tab pos="1254094" algn="l"/>
              </a:tabLst>
              <a:defRPr/>
            </a:pPr>
            <a:r>
              <a:rPr lang="en-US" sz="1600" dirty="0">
                <a:solidFill>
                  <a:prstClr val="white"/>
                </a:solidFill>
                <a:latin typeface="Courier New"/>
                <a:cs typeface="Courier New"/>
              </a:rPr>
              <a:t>Hello from task 2 of 4 on n1032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F9B69CC-8AE4-9240-9BF8-B66265EBA654}"/>
              </a:ext>
            </a:extLst>
          </p:cNvPr>
          <p:cNvSpPr/>
          <p:nvPr/>
        </p:nvSpPr>
        <p:spPr>
          <a:xfrm>
            <a:off x="380999" y="1387019"/>
            <a:ext cx="6781801" cy="23083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pPr defTabSz="457189">
              <a:tabLst>
                <a:tab pos="1254094" algn="l"/>
              </a:tabLst>
              <a:defRPr/>
            </a:pP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 </a:t>
            </a:r>
            <a:endParaRPr lang="en-US" dirty="0">
              <a:solidFill>
                <a:schemeClr val="tx1"/>
              </a:solidFill>
              <a:latin typeface="Courier New"/>
              <a:cs typeface="Courier New"/>
            </a:endParaRPr>
          </a:p>
          <a:p>
            <a:pPr defTabSz="457189">
              <a:tabLst>
                <a:tab pos="1254094" algn="l"/>
              </a:tabLst>
              <a:defRPr/>
            </a:pP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</a:t>
            </a:r>
          </a:p>
          <a:p>
            <a:pPr defTabSz="457189">
              <a:tabLst>
                <a:tab pos="1254094" algn="l"/>
              </a:tabLst>
              <a:defRPr/>
            </a:pP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   </a:t>
            </a: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const</a:t>
            </a:r>
            <a:r>
              <a:rPr lang="en-US" dirty="0">
                <a:solidFill>
                  <a:srgbClr val="00009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chemeClr val="accent3"/>
                </a:solidFill>
                <a:latin typeface="Courier New"/>
                <a:cs typeface="Courier New"/>
              </a:rPr>
              <a:t>numTasks</a:t>
            </a:r>
            <a:r>
              <a:rPr lang="en-US" dirty="0">
                <a:solidFill>
                  <a:srgbClr val="660066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= </a:t>
            </a:r>
            <a:r>
              <a:rPr lang="en-US" b="1" dirty="0">
                <a:solidFill>
                  <a:schemeClr val="accent4"/>
                </a:solidFill>
                <a:latin typeface="Courier New"/>
                <a:cs typeface="Courier New"/>
              </a:rPr>
              <a:t>here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.numPUs();</a:t>
            </a:r>
          </a:p>
          <a:p>
            <a:pPr defTabSz="457189">
              <a:tabLst>
                <a:tab pos="1254094" algn="l"/>
              </a:tabLst>
              <a:defRPr/>
            </a:pP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   </a:t>
            </a: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coforall</a:t>
            </a:r>
            <a:r>
              <a:rPr lang="en-US" dirty="0">
                <a:solidFill>
                  <a:srgbClr val="00009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chemeClr val="accent3"/>
                </a:solidFill>
                <a:latin typeface="Courier New"/>
                <a:cs typeface="Courier New"/>
              </a:rPr>
              <a:t>tid</a:t>
            </a:r>
            <a:r>
              <a:rPr lang="en-US" dirty="0">
                <a:solidFill>
                  <a:srgbClr val="660066"/>
                </a:solidFill>
                <a:latin typeface="Courier New"/>
                <a:cs typeface="Courier New"/>
              </a:rPr>
              <a:t> </a:t>
            </a: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in</a:t>
            </a:r>
            <a:r>
              <a:rPr lang="en-US" dirty="0">
                <a:solidFill>
                  <a:srgbClr val="00009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1..numTasks </a:t>
            </a: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do</a:t>
            </a:r>
          </a:p>
          <a:p>
            <a:pPr>
              <a:tabLst>
                <a:tab pos="1254094" algn="l"/>
              </a:tabLst>
              <a:defRPr/>
            </a:pP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     </a:t>
            </a:r>
            <a:r>
              <a:rPr lang="en-US" b="1" dirty="0">
                <a:solidFill>
                  <a:schemeClr val="accent4"/>
                </a:solidFill>
                <a:latin typeface="Courier New"/>
                <a:cs typeface="Courier New"/>
              </a:rPr>
              <a:t>writef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F79646">
                    <a:lumMod val="75000"/>
                  </a:srgbClr>
                </a:solidFill>
                <a:latin typeface="Courier New"/>
                <a:cs typeface="Courier New"/>
              </a:rPr>
              <a:t>"H</a:t>
            </a:r>
            <a:r>
              <a:rPr lang="en-US" dirty="0">
                <a:solidFill>
                  <a:srgbClr val="E46C0A"/>
                </a:solidFill>
                <a:latin typeface="Courier New"/>
                <a:cs typeface="Courier New"/>
              </a:rPr>
              <a:t>ell</a:t>
            </a:r>
            <a:r>
              <a:rPr lang="en-US" dirty="0">
                <a:solidFill>
                  <a:srgbClr val="F79646">
                    <a:lumMod val="75000"/>
                  </a:srgbClr>
                </a:solidFill>
                <a:latin typeface="Courier New"/>
                <a:cs typeface="Courier New"/>
              </a:rPr>
              <a:t>o from task %n of %n on %s\n"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,</a:t>
            </a:r>
          </a:p>
          <a:p>
            <a:pPr defTabSz="457189">
              <a:tabLst>
                <a:tab pos="1254094" algn="l"/>
              </a:tabLst>
              <a:defRPr/>
            </a:pP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            tid, numTasks, </a:t>
            </a:r>
            <a:r>
              <a:rPr lang="en-US" b="1" dirty="0">
                <a:solidFill>
                  <a:schemeClr val="accent4"/>
                </a:solidFill>
                <a:latin typeface="Courier New"/>
                <a:cs typeface="Courier New"/>
              </a:rPr>
              <a:t>here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.name);</a:t>
            </a:r>
          </a:p>
          <a:p>
            <a:pPr defTabSz="457189">
              <a:tabLst>
                <a:tab pos="1254094" algn="l"/>
              </a:tabLst>
              <a:defRPr/>
            </a:pP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 </a:t>
            </a:r>
          </a:p>
          <a:p>
            <a:pPr defTabSz="457189">
              <a:tabLst>
                <a:tab pos="1254094" algn="l"/>
              </a:tabLst>
              <a:defRPr/>
            </a:pP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936FF00-8037-4545-B43C-921DE619C009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5257800" y="2362200"/>
            <a:ext cx="3200400" cy="0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Process 20">
            <a:extLst>
              <a:ext uri="{FF2B5EF4-FFF2-40B4-BE49-F238E27FC236}">
                <a16:creationId xmlns:a16="http://schemas.microsoft.com/office/drawing/2014/main" id="{B24D1CE1-C9DD-434A-90C4-0EEA6C4B3138}"/>
              </a:ext>
            </a:extLst>
          </p:cNvPr>
          <p:cNvSpPr/>
          <p:nvPr/>
        </p:nvSpPr>
        <p:spPr bwMode="ltGray">
          <a:xfrm>
            <a:off x="8458200" y="2057400"/>
            <a:ext cx="3352800" cy="609600"/>
          </a:xfrm>
          <a:prstGeom prst="flowChartProcess">
            <a:avLst/>
          </a:prstGeom>
          <a:solidFill>
            <a:schemeClr val="accent1"/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 'coforall’ loop executes each iteration as an independent task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5F9544C-DBFC-EDF3-71A3-0A321E49FE4D}"/>
              </a:ext>
            </a:extLst>
          </p:cNvPr>
          <p:cNvSpPr/>
          <p:nvPr/>
        </p:nvSpPr>
        <p:spPr>
          <a:xfrm>
            <a:off x="381000" y="1017687"/>
            <a:ext cx="2667000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tx1"/>
                </a:solidFill>
                <a:cs typeface="Courier New" pitchFamily="49" charset="0"/>
              </a:rPr>
              <a:t>hello-</a:t>
            </a:r>
            <a:r>
              <a:rPr lang="en-US" dirty="0" err="1">
                <a:solidFill>
                  <a:schemeClr val="tx1"/>
                </a:solidFill>
                <a:cs typeface="Courier New" pitchFamily="49" charset="0"/>
              </a:rPr>
              <a:t>dist</a:t>
            </a:r>
            <a:r>
              <a:rPr lang="en-US" dirty="0">
                <a:solidFill>
                  <a:schemeClr val="tx1"/>
                </a:solidFill>
                <a:cs typeface="Courier New" pitchFamily="49" charset="0"/>
              </a:rPr>
              <a:t>-node-</a:t>
            </a:r>
            <a:r>
              <a:rPr lang="en-US" dirty="0" err="1">
                <a:solidFill>
                  <a:schemeClr val="tx1"/>
                </a:solidFill>
                <a:cs typeface="Courier New" pitchFamily="49" charset="0"/>
              </a:rPr>
              <a:t>names.chpl</a:t>
            </a:r>
            <a:endParaRPr lang="en-US" dirty="0">
              <a:solidFill>
                <a:schemeClr val="tx1"/>
              </a:solidFill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2077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2">
            <a:extLst>
              <a:ext uri="{FF2B5EF4-FFF2-40B4-BE49-F238E27FC236}">
                <a16:creationId xmlns:a16="http://schemas.microsoft.com/office/drawing/2014/main" id="{C85BAAFF-6EA5-634B-A668-1DA0021300A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3"/>
                </a:buBlip>
              </a:pPr>
              <a:t>11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Task-Parallel “Hello world”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F9B69CC-8AE4-9240-9BF8-B66265EBA654}"/>
              </a:ext>
            </a:extLst>
          </p:cNvPr>
          <p:cNvSpPr/>
          <p:nvPr/>
        </p:nvSpPr>
        <p:spPr>
          <a:xfrm>
            <a:off x="380999" y="1387019"/>
            <a:ext cx="6781801" cy="23083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pPr defTabSz="457189">
              <a:tabLst>
                <a:tab pos="1254094" algn="l"/>
              </a:tabLst>
              <a:defRPr/>
            </a:pP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 </a:t>
            </a:r>
            <a:endParaRPr lang="en-US" dirty="0">
              <a:solidFill>
                <a:schemeClr val="tx1"/>
              </a:solidFill>
              <a:latin typeface="Courier New"/>
              <a:cs typeface="Courier New"/>
            </a:endParaRPr>
          </a:p>
          <a:p>
            <a:pPr defTabSz="457189">
              <a:tabLst>
                <a:tab pos="1254094" algn="l"/>
              </a:tabLst>
              <a:defRPr/>
            </a:pP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</a:t>
            </a:r>
          </a:p>
          <a:p>
            <a:pPr defTabSz="457189">
              <a:tabLst>
                <a:tab pos="1254094" algn="l"/>
              </a:tabLst>
              <a:defRPr/>
            </a:pP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   </a:t>
            </a: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const</a:t>
            </a:r>
            <a:r>
              <a:rPr lang="en-US" dirty="0">
                <a:solidFill>
                  <a:srgbClr val="00009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chemeClr val="accent3"/>
                </a:solidFill>
                <a:latin typeface="Courier New"/>
                <a:cs typeface="Courier New"/>
              </a:rPr>
              <a:t>numTasks</a:t>
            </a:r>
            <a:r>
              <a:rPr lang="en-US" dirty="0">
                <a:solidFill>
                  <a:srgbClr val="660066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= </a:t>
            </a:r>
            <a:r>
              <a:rPr lang="en-US" b="1" dirty="0">
                <a:solidFill>
                  <a:schemeClr val="accent4"/>
                </a:solidFill>
                <a:latin typeface="Courier New"/>
                <a:cs typeface="Courier New"/>
              </a:rPr>
              <a:t>here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.numPUs();</a:t>
            </a:r>
          </a:p>
          <a:p>
            <a:pPr defTabSz="457189">
              <a:tabLst>
                <a:tab pos="1254094" algn="l"/>
              </a:tabLst>
              <a:defRPr/>
            </a:pP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   </a:t>
            </a: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coforall</a:t>
            </a:r>
            <a:r>
              <a:rPr lang="en-US" dirty="0">
                <a:solidFill>
                  <a:srgbClr val="00009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chemeClr val="accent3"/>
                </a:solidFill>
                <a:latin typeface="Courier New"/>
                <a:cs typeface="Courier New"/>
              </a:rPr>
              <a:t>tid</a:t>
            </a:r>
            <a:r>
              <a:rPr lang="en-US" dirty="0">
                <a:solidFill>
                  <a:srgbClr val="660066"/>
                </a:solidFill>
                <a:latin typeface="Courier New"/>
                <a:cs typeface="Courier New"/>
              </a:rPr>
              <a:t> </a:t>
            </a: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in</a:t>
            </a:r>
            <a:r>
              <a:rPr lang="en-US" dirty="0">
                <a:solidFill>
                  <a:srgbClr val="00009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1..numTasks </a:t>
            </a: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do</a:t>
            </a:r>
          </a:p>
          <a:p>
            <a:pPr>
              <a:tabLst>
                <a:tab pos="1254094" algn="l"/>
              </a:tabLst>
              <a:defRPr/>
            </a:pP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     </a:t>
            </a:r>
            <a:r>
              <a:rPr lang="en-US" b="1" dirty="0">
                <a:solidFill>
                  <a:schemeClr val="accent4"/>
                </a:solidFill>
                <a:latin typeface="Courier New"/>
                <a:cs typeface="Courier New"/>
              </a:rPr>
              <a:t>writef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F79646">
                    <a:lumMod val="75000"/>
                  </a:srgbClr>
                </a:solidFill>
                <a:latin typeface="Courier New"/>
                <a:cs typeface="Courier New"/>
              </a:rPr>
              <a:t>"H</a:t>
            </a:r>
            <a:r>
              <a:rPr lang="en-US" dirty="0">
                <a:solidFill>
                  <a:srgbClr val="E46C0A"/>
                </a:solidFill>
                <a:latin typeface="Courier New"/>
                <a:cs typeface="Courier New"/>
              </a:rPr>
              <a:t>ell</a:t>
            </a:r>
            <a:r>
              <a:rPr lang="en-US" dirty="0">
                <a:solidFill>
                  <a:srgbClr val="F79646">
                    <a:lumMod val="75000"/>
                  </a:srgbClr>
                </a:solidFill>
                <a:latin typeface="Courier New"/>
                <a:cs typeface="Courier New"/>
              </a:rPr>
              <a:t>o from task %n of %n on %s\n"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,</a:t>
            </a:r>
          </a:p>
          <a:p>
            <a:pPr defTabSz="457189">
              <a:tabLst>
                <a:tab pos="1254094" algn="l"/>
              </a:tabLst>
              <a:defRPr/>
            </a:pP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            tid, numTasks, </a:t>
            </a:r>
            <a:r>
              <a:rPr lang="en-US" b="1" dirty="0">
                <a:solidFill>
                  <a:schemeClr val="accent4"/>
                </a:solidFill>
                <a:latin typeface="Courier New"/>
                <a:cs typeface="Courier New"/>
              </a:rPr>
              <a:t>here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.name);</a:t>
            </a:r>
          </a:p>
          <a:p>
            <a:pPr defTabSz="457189">
              <a:tabLst>
                <a:tab pos="1254094" algn="l"/>
              </a:tabLst>
              <a:defRPr/>
            </a:pP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 </a:t>
            </a:r>
          </a:p>
          <a:p>
            <a:pPr defTabSz="457189">
              <a:tabLst>
                <a:tab pos="1254094" algn="l"/>
              </a:tabLst>
              <a:defRPr/>
            </a:pP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</a:t>
            </a:r>
          </a:p>
        </p:txBody>
      </p:sp>
      <p:sp>
        <p:nvSpPr>
          <p:cNvPr id="21" name="Process 20">
            <a:extLst>
              <a:ext uri="{FF2B5EF4-FFF2-40B4-BE49-F238E27FC236}">
                <a16:creationId xmlns:a16="http://schemas.microsoft.com/office/drawing/2014/main" id="{B24D1CE1-C9DD-434A-90C4-0EEA6C4B3138}"/>
              </a:ext>
            </a:extLst>
          </p:cNvPr>
          <p:cNvSpPr/>
          <p:nvPr/>
        </p:nvSpPr>
        <p:spPr bwMode="ltGray">
          <a:xfrm>
            <a:off x="3980715" y="5082611"/>
            <a:ext cx="4040056" cy="1219200"/>
          </a:xfrm>
          <a:prstGeom prst="flowChartProcess">
            <a:avLst/>
          </a:prstGeom>
          <a:solidFill>
            <a:schemeClr val="accent1">
              <a:lumMod val="75000"/>
            </a:schemeClr>
          </a:solidFill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So far, this is a shared-memory program</a:t>
            </a: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r>
              <a:rPr lang="en-US" dirty="0">
                <a:solidFill>
                  <a:schemeClr val="bg1"/>
                </a:solidFill>
              </a:rPr>
              <a:t>Nothing refers to remote locales, 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explicitly or implicitly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AE35254-30C2-0CAD-1A2C-5989C9BA7A5C}"/>
              </a:ext>
            </a:extLst>
          </p:cNvPr>
          <p:cNvSpPr/>
          <p:nvPr/>
        </p:nvSpPr>
        <p:spPr>
          <a:xfrm>
            <a:off x="381000" y="1017687"/>
            <a:ext cx="2667000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tx1"/>
                </a:solidFill>
                <a:cs typeface="Courier New" pitchFamily="49" charset="0"/>
              </a:rPr>
              <a:t>hello-</a:t>
            </a:r>
            <a:r>
              <a:rPr lang="en-US" dirty="0" err="1">
                <a:solidFill>
                  <a:schemeClr val="tx1"/>
                </a:solidFill>
                <a:cs typeface="Courier New" pitchFamily="49" charset="0"/>
              </a:rPr>
              <a:t>dist</a:t>
            </a:r>
            <a:r>
              <a:rPr lang="en-US" dirty="0">
                <a:solidFill>
                  <a:schemeClr val="tx1"/>
                </a:solidFill>
                <a:cs typeface="Courier New" pitchFamily="49" charset="0"/>
              </a:rPr>
              <a:t>-node-</a:t>
            </a:r>
            <a:r>
              <a:rPr lang="en-US" dirty="0" err="1">
                <a:solidFill>
                  <a:schemeClr val="tx1"/>
                </a:solidFill>
                <a:cs typeface="Courier New" pitchFamily="49" charset="0"/>
              </a:rPr>
              <a:t>names.chpl</a:t>
            </a:r>
            <a:endParaRPr lang="en-US" dirty="0">
              <a:solidFill>
                <a:schemeClr val="tx1"/>
              </a:solidFill>
              <a:cs typeface="Courier New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60EAB0-B539-102C-4A17-9B5CFAB2614B}"/>
              </a:ext>
            </a:extLst>
          </p:cNvPr>
          <p:cNvSpPr txBox="1">
            <a:spLocks/>
          </p:cNvSpPr>
          <p:nvPr/>
        </p:nvSpPr>
        <p:spPr>
          <a:xfrm>
            <a:off x="7467600" y="2971800"/>
            <a:ext cx="4343400" cy="1815882"/>
          </a:xfrm>
          <a:prstGeom prst="rect">
            <a:avLst/>
          </a:prstGeom>
          <a:solidFill>
            <a:sysClr val="windowText" lastClr="000000"/>
          </a:solidFill>
          <a:ln w="28575" cmpd="sng">
            <a:solidFill>
              <a:sysClr val="windowText" lastClr="000000">
                <a:lumMod val="50000"/>
                <a:lumOff val="50000"/>
              </a:sysClr>
            </a:solidFill>
          </a:ln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457189">
              <a:buNone/>
              <a:tabLst>
                <a:tab pos="1254094" algn="l"/>
              </a:tabLst>
              <a:defRPr/>
            </a:pPr>
            <a:r>
              <a:rPr lang="en-US" sz="1600" dirty="0">
                <a:solidFill>
                  <a:prstClr val="white"/>
                </a:solidFill>
                <a:latin typeface="Courier New"/>
                <a:cs typeface="Courier New"/>
              </a:rPr>
              <a:t>&gt; </a:t>
            </a:r>
            <a:r>
              <a:rPr lang="en-US" sz="1600" b="1" dirty="0" err="1">
                <a:solidFill>
                  <a:prstClr val="white"/>
                </a:solidFill>
                <a:latin typeface="Courier New"/>
                <a:cs typeface="Courier New"/>
              </a:rPr>
              <a:t>chpl</a:t>
            </a:r>
            <a:r>
              <a:rPr lang="en-US" sz="1600" b="1" dirty="0">
                <a:solidFill>
                  <a:prstClr val="white"/>
                </a:solidFill>
                <a:latin typeface="Courier New"/>
                <a:cs typeface="Courier New"/>
              </a:rPr>
              <a:t> hello-</a:t>
            </a:r>
            <a:r>
              <a:rPr lang="en-US" sz="1600" b="1" dirty="0" err="1">
                <a:solidFill>
                  <a:prstClr val="white"/>
                </a:solidFill>
                <a:latin typeface="Courier New"/>
                <a:cs typeface="Courier New"/>
              </a:rPr>
              <a:t>dist</a:t>
            </a:r>
            <a:r>
              <a:rPr lang="en-US" sz="1600" b="1" dirty="0">
                <a:solidFill>
                  <a:prstClr val="white"/>
                </a:solidFill>
                <a:latin typeface="Courier New"/>
                <a:cs typeface="Courier New"/>
              </a:rPr>
              <a:t>-node-</a:t>
            </a:r>
            <a:r>
              <a:rPr lang="en-US" sz="1600" b="1" dirty="0" err="1">
                <a:solidFill>
                  <a:prstClr val="white"/>
                </a:solidFill>
                <a:latin typeface="Courier New"/>
                <a:cs typeface="Courier New"/>
              </a:rPr>
              <a:t>names.chpl</a:t>
            </a:r>
            <a:endParaRPr lang="en-US" sz="1600" b="1" dirty="0">
              <a:solidFill>
                <a:prstClr val="white"/>
              </a:solidFill>
              <a:latin typeface="Courier New"/>
              <a:cs typeface="Courier New"/>
            </a:endParaRPr>
          </a:p>
          <a:p>
            <a:pPr marL="0" indent="0" defTabSz="457189">
              <a:buNone/>
              <a:tabLst>
                <a:tab pos="1254094" algn="l"/>
              </a:tabLst>
              <a:defRPr/>
            </a:pPr>
            <a:r>
              <a:rPr lang="en-US" sz="1600" dirty="0">
                <a:solidFill>
                  <a:prstClr val="white"/>
                </a:solidFill>
                <a:latin typeface="Courier New"/>
                <a:cs typeface="Courier New"/>
              </a:rPr>
              <a:t>&gt; </a:t>
            </a:r>
            <a:r>
              <a:rPr lang="en-US" sz="1600" b="1" dirty="0">
                <a:solidFill>
                  <a:prstClr val="white"/>
                </a:solidFill>
                <a:latin typeface="Courier New"/>
                <a:cs typeface="Courier New"/>
              </a:rPr>
              <a:t>./hello-</a:t>
            </a:r>
            <a:r>
              <a:rPr lang="en-US" sz="1600" b="1" dirty="0" err="1">
                <a:solidFill>
                  <a:prstClr val="white"/>
                </a:solidFill>
                <a:latin typeface="Courier New"/>
                <a:cs typeface="Courier New"/>
              </a:rPr>
              <a:t>dist</a:t>
            </a:r>
            <a:r>
              <a:rPr lang="en-US" sz="1600" b="1" dirty="0">
                <a:solidFill>
                  <a:prstClr val="white"/>
                </a:solidFill>
                <a:latin typeface="Courier New"/>
                <a:cs typeface="Courier New"/>
              </a:rPr>
              <a:t>-node-names</a:t>
            </a:r>
            <a:endParaRPr lang="en-US" sz="1600" dirty="0">
              <a:solidFill>
                <a:prstClr val="white"/>
              </a:solidFill>
              <a:latin typeface="Courier New"/>
              <a:cs typeface="Courier New"/>
            </a:endParaRPr>
          </a:p>
          <a:p>
            <a:pPr marL="0" indent="0" defTabSz="457189">
              <a:buNone/>
              <a:tabLst>
                <a:tab pos="1254094" algn="l"/>
              </a:tabLst>
              <a:defRPr/>
            </a:pPr>
            <a:r>
              <a:rPr lang="en-US" sz="1600" dirty="0">
                <a:solidFill>
                  <a:prstClr val="white"/>
                </a:solidFill>
                <a:latin typeface="Courier New"/>
                <a:cs typeface="Courier New"/>
              </a:rPr>
              <a:t>Hello from task 1 of 4 on n1032</a:t>
            </a:r>
          </a:p>
          <a:p>
            <a:pPr marL="0" indent="0" defTabSz="457189">
              <a:buNone/>
              <a:tabLst>
                <a:tab pos="1254094" algn="l"/>
              </a:tabLst>
              <a:defRPr/>
            </a:pPr>
            <a:r>
              <a:rPr lang="en-US" sz="1600" dirty="0">
                <a:solidFill>
                  <a:prstClr val="white"/>
                </a:solidFill>
                <a:latin typeface="Courier New"/>
                <a:cs typeface="Courier New"/>
              </a:rPr>
              <a:t>Hello from task 4 of 4 on n1032</a:t>
            </a:r>
          </a:p>
          <a:p>
            <a:pPr marL="0" indent="0" defTabSz="457189">
              <a:buNone/>
              <a:tabLst>
                <a:tab pos="1254094" algn="l"/>
              </a:tabLst>
              <a:defRPr/>
            </a:pPr>
            <a:r>
              <a:rPr lang="en-US" sz="1600" dirty="0">
                <a:solidFill>
                  <a:prstClr val="white"/>
                </a:solidFill>
                <a:latin typeface="Courier New"/>
                <a:cs typeface="Courier New"/>
              </a:rPr>
              <a:t>Hello from task 3 of 4 on n1032</a:t>
            </a:r>
          </a:p>
          <a:p>
            <a:pPr marL="0" indent="0" defTabSz="457189">
              <a:buNone/>
              <a:tabLst>
                <a:tab pos="1254094" algn="l"/>
              </a:tabLst>
              <a:defRPr/>
            </a:pPr>
            <a:r>
              <a:rPr lang="en-US" sz="1600" dirty="0">
                <a:solidFill>
                  <a:prstClr val="white"/>
                </a:solidFill>
                <a:latin typeface="Courier New"/>
                <a:cs typeface="Courier New"/>
              </a:rPr>
              <a:t>Hello from task 2 of 4 on n1032</a:t>
            </a:r>
          </a:p>
        </p:txBody>
      </p:sp>
    </p:spTree>
    <p:extLst>
      <p:ext uri="{BB962C8B-B14F-4D97-AF65-F5344CB8AC3E}">
        <p14:creationId xmlns:p14="http://schemas.microsoft.com/office/powerpoint/2010/main" val="510799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Task-Parallel “Hello world” (Distributed version)</a:t>
            </a:r>
          </a:p>
        </p:txBody>
      </p:sp>
      <p:sp>
        <p:nvSpPr>
          <p:cNvPr id="11" name="Slide Number Placeholder 2">
            <a:extLst>
              <a:ext uri="{FF2B5EF4-FFF2-40B4-BE49-F238E27FC236}">
                <a16:creationId xmlns:a16="http://schemas.microsoft.com/office/drawing/2014/main" id="{C85BAAFF-6EA5-634B-A668-1DA0021300A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202856" y="6301811"/>
            <a:ext cx="684344" cy="365125"/>
          </a:xfrm>
        </p:spPr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>
              <a:buFontTx/>
              <a:buBlip>
                <a:blip r:embed="rId2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2"/>
                </a:buBlip>
              </a:pPr>
              <a:t>12</a:t>
            </a:fld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F9B69CC-8AE4-9240-9BF8-B66265EBA654}"/>
              </a:ext>
            </a:extLst>
          </p:cNvPr>
          <p:cNvSpPr/>
          <p:nvPr/>
        </p:nvSpPr>
        <p:spPr>
          <a:xfrm>
            <a:off x="380999" y="1387019"/>
            <a:ext cx="6781801" cy="23083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pPr defTabSz="342900">
              <a:tabLst>
                <a:tab pos="940594" algn="l"/>
              </a:tabLst>
              <a:defRPr/>
            </a:pP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coforall</a:t>
            </a:r>
            <a:r>
              <a:rPr lang="en-US" dirty="0">
                <a:solidFill>
                  <a:srgbClr val="00009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chemeClr val="accent3"/>
                </a:solidFill>
                <a:latin typeface="Courier New"/>
                <a:cs typeface="Courier New"/>
              </a:rPr>
              <a:t>loc</a:t>
            </a:r>
            <a:r>
              <a:rPr lang="en-US" dirty="0">
                <a:solidFill>
                  <a:srgbClr val="660066"/>
                </a:solidFill>
                <a:latin typeface="Courier New"/>
                <a:cs typeface="Courier New"/>
              </a:rPr>
              <a:t> </a:t>
            </a: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in</a:t>
            </a:r>
            <a:r>
              <a:rPr lang="en-US" dirty="0">
                <a:solidFill>
                  <a:srgbClr val="660066"/>
                </a:solidFill>
                <a:latin typeface="Courier New"/>
                <a:cs typeface="Courier New"/>
              </a:rPr>
              <a:t> </a:t>
            </a:r>
            <a:r>
              <a:rPr lang="en-US" b="1" dirty="0">
                <a:solidFill>
                  <a:schemeClr val="accent4"/>
                </a:solidFill>
                <a:latin typeface="Courier New"/>
                <a:cs typeface="Courier New"/>
              </a:rPr>
              <a:t>Locales</a:t>
            </a:r>
            <a:r>
              <a:rPr lang="en-US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{</a:t>
            </a:r>
          </a:p>
          <a:p>
            <a:pPr defTabSz="342900">
              <a:tabLst>
                <a:tab pos="940594" algn="l"/>
              </a:tabLst>
              <a:defRPr/>
            </a:pP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 </a:t>
            </a: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on</a:t>
            </a:r>
            <a:r>
              <a:rPr lang="en-US" dirty="0">
                <a:solidFill>
                  <a:srgbClr val="00009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loc {</a:t>
            </a:r>
          </a:p>
          <a:p>
            <a:pPr defTabSz="457189">
              <a:tabLst>
                <a:tab pos="1254094" algn="l"/>
              </a:tabLst>
              <a:defRPr/>
            </a:pP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   </a:t>
            </a: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const</a:t>
            </a:r>
            <a:r>
              <a:rPr lang="en-US" dirty="0">
                <a:solidFill>
                  <a:srgbClr val="00009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chemeClr val="accent3"/>
                </a:solidFill>
                <a:latin typeface="Courier New"/>
                <a:cs typeface="Courier New"/>
              </a:rPr>
              <a:t>numTasks</a:t>
            </a:r>
            <a:r>
              <a:rPr lang="en-US" dirty="0">
                <a:solidFill>
                  <a:srgbClr val="660066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= </a:t>
            </a:r>
            <a:r>
              <a:rPr lang="en-US" b="1" dirty="0" err="1">
                <a:solidFill>
                  <a:schemeClr val="accent4"/>
                </a:solidFill>
                <a:latin typeface="Courier New"/>
                <a:cs typeface="Courier New"/>
              </a:rPr>
              <a:t>here</a:t>
            </a:r>
            <a:r>
              <a:rPr lang="en-US" dirty="0" err="1">
                <a:solidFill>
                  <a:sysClr val="windowText" lastClr="000000"/>
                </a:solidFill>
                <a:latin typeface="Courier New"/>
                <a:cs typeface="Courier New"/>
              </a:rPr>
              <a:t>.maxTaskPar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;</a:t>
            </a:r>
          </a:p>
          <a:p>
            <a:pPr defTabSz="457189">
              <a:tabLst>
                <a:tab pos="1254094" algn="l"/>
              </a:tabLst>
              <a:defRPr/>
            </a:pP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   </a:t>
            </a: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coforall</a:t>
            </a:r>
            <a:r>
              <a:rPr lang="en-US" dirty="0">
                <a:solidFill>
                  <a:srgbClr val="00009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chemeClr val="accent3"/>
                </a:solidFill>
                <a:latin typeface="Courier New"/>
                <a:cs typeface="Courier New"/>
              </a:rPr>
              <a:t>tid</a:t>
            </a:r>
            <a:r>
              <a:rPr lang="en-US" dirty="0">
                <a:solidFill>
                  <a:srgbClr val="660066"/>
                </a:solidFill>
                <a:latin typeface="Courier New"/>
                <a:cs typeface="Courier New"/>
              </a:rPr>
              <a:t> </a:t>
            </a: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in</a:t>
            </a:r>
            <a:r>
              <a:rPr lang="en-US" dirty="0">
                <a:solidFill>
                  <a:srgbClr val="00009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1..numTasks </a:t>
            </a: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do</a:t>
            </a:r>
          </a:p>
          <a:p>
            <a:pPr>
              <a:tabLst>
                <a:tab pos="1254094" algn="l"/>
              </a:tabLst>
              <a:defRPr/>
            </a:pP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     </a:t>
            </a:r>
            <a:r>
              <a:rPr lang="en-US" b="1" dirty="0">
                <a:solidFill>
                  <a:schemeClr val="accent4"/>
                </a:solidFill>
                <a:latin typeface="Courier New"/>
                <a:cs typeface="Courier New"/>
              </a:rPr>
              <a:t>writef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F79646">
                    <a:lumMod val="75000"/>
                  </a:srgbClr>
                </a:solidFill>
                <a:latin typeface="Courier New"/>
                <a:cs typeface="Courier New"/>
              </a:rPr>
              <a:t>"H</a:t>
            </a:r>
            <a:r>
              <a:rPr lang="en-US" dirty="0">
                <a:solidFill>
                  <a:srgbClr val="E46C0A"/>
                </a:solidFill>
                <a:latin typeface="Courier New"/>
                <a:cs typeface="Courier New"/>
              </a:rPr>
              <a:t>ell</a:t>
            </a:r>
            <a:r>
              <a:rPr lang="en-US" dirty="0">
                <a:solidFill>
                  <a:srgbClr val="F79646">
                    <a:lumMod val="75000"/>
                  </a:srgbClr>
                </a:solidFill>
                <a:latin typeface="Courier New"/>
                <a:cs typeface="Courier New"/>
              </a:rPr>
              <a:t>o from task %n of %n on %s\n"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,</a:t>
            </a:r>
          </a:p>
          <a:p>
            <a:pPr defTabSz="457189">
              <a:tabLst>
                <a:tab pos="1254094" algn="l"/>
              </a:tabLst>
              <a:defRPr/>
            </a:pP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            tid, numTasks, </a:t>
            </a:r>
            <a:r>
              <a:rPr lang="en-US" b="1" dirty="0">
                <a:solidFill>
                  <a:schemeClr val="accent4"/>
                </a:solidFill>
                <a:latin typeface="Courier New"/>
                <a:cs typeface="Courier New"/>
              </a:rPr>
              <a:t>here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.name);</a:t>
            </a:r>
          </a:p>
          <a:p>
            <a:pPr defTabSz="457189">
              <a:tabLst>
                <a:tab pos="1254094" algn="l"/>
              </a:tabLst>
              <a:defRPr/>
            </a:pP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  }  </a:t>
            </a:r>
          </a:p>
          <a:p>
            <a:pPr defTabSz="457189">
              <a:tabLst>
                <a:tab pos="1254094" algn="l"/>
              </a:tabLst>
              <a:defRPr/>
            </a:pP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}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43C9A84-F73F-514D-8D11-0089174BD970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3033486" y="1683657"/>
            <a:ext cx="4815114" cy="661320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Process 8">
            <a:extLst>
              <a:ext uri="{FF2B5EF4-FFF2-40B4-BE49-F238E27FC236}">
                <a16:creationId xmlns:a16="http://schemas.microsoft.com/office/drawing/2014/main" id="{3E5C3C86-900A-A344-9F46-D2FE00CF145E}"/>
              </a:ext>
            </a:extLst>
          </p:cNvPr>
          <p:cNvSpPr/>
          <p:nvPr/>
        </p:nvSpPr>
        <p:spPr bwMode="ltGray">
          <a:xfrm>
            <a:off x="7848600" y="2040177"/>
            <a:ext cx="3451207" cy="609600"/>
          </a:xfrm>
          <a:prstGeom prst="flowChartProcess">
            <a:avLst/>
          </a:prstGeom>
          <a:solidFill>
            <a:schemeClr val="accent1"/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the array of locales we’re running on (introduced a few slides back)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2E5E535-77A0-0D4B-B391-D36C4EE72FD1}"/>
              </a:ext>
            </a:extLst>
          </p:cNvPr>
          <p:cNvGrpSpPr/>
          <p:nvPr/>
        </p:nvGrpSpPr>
        <p:grpSpPr>
          <a:xfrm>
            <a:off x="1385404" y="4191000"/>
            <a:ext cx="8977796" cy="1447800"/>
            <a:chOff x="623404" y="3352800"/>
            <a:chExt cx="8977796" cy="1447800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1EC3383-C4F0-1349-A402-CEECC2342EDD}"/>
                </a:ext>
              </a:extLst>
            </p:cNvPr>
            <p:cNvSpPr txBox="1"/>
            <p:nvPr/>
          </p:nvSpPr>
          <p:spPr>
            <a:xfrm>
              <a:off x="623404" y="3911601"/>
              <a:ext cx="234070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24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Locales</a:t>
              </a:r>
              <a:r>
                <a:rPr lang="en-US" sz="2400" dirty="0">
                  <a:cs typeface="Courier New" panose="02070309020205020404" pitchFamily="49" charset="0"/>
                </a:rPr>
                <a:t> array</a:t>
              </a:r>
              <a:r>
                <a:rPr lang="en-US" sz="24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: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35B49F2-7409-CA45-A09D-AC2BB5710049}"/>
                </a:ext>
              </a:extLst>
            </p:cNvPr>
            <p:cNvSpPr/>
            <p:nvPr/>
          </p:nvSpPr>
          <p:spPr bwMode="ltGray">
            <a:xfrm>
              <a:off x="3138216" y="3361648"/>
              <a:ext cx="1447800" cy="1438951"/>
            </a:xfrm>
            <a:prstGeom prst="rect">
              <a:avLst/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ctr"/>
            <a:lstStyle/>
            <a:p>
              <a:pPr algn="ctr"/>
              <a:endParaRPr 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71B7C15-D10F-3449-AC58-7424A0219CD9}"/>
                </a:ext>
              </a:extLst>
            </p:cNvPr>
            <p:cNvSpPr txBox="1"/>
            <p:nvPr/>
          </p:nvSpPr>
          <p:spPr>
            <a:xfrm>
              <a:off x="3124200" y="3370022"/>
              <a:ext cx="1461816" cy="469359"/>
            </a:xfrm>
            <a:prstGeom prst="rect">
              <a:avLst/>
            </a:prstGeom>
            <a:noFill/>
            <a:ln w="57150">
              <a:noFill/>
              <a:miter lim="800000"/>
            </a:ln>
          </p:spPr>
          <p:txBody>
            <a:bodyPr wrap="square" lIns="91440" tIns="91440" rIns="91440" bIns="91440" rtlCol="0">
              <a:spAutoFit/>
            </a:bodyPr>
            <a:lstStyle/>
            <a:p>
              <a:pPr algn="ctr">
                <a:lnSpc>
                  <a:spcPct val="90000"/>
                </a:lnSpc>
                <a:spcBef>
                  <a:spcPts val="400"/>
                </a:spcBef>
              </a:pPr>
              <a:r>
                <a:rPr lang="en-US" sz="2000" dirty="0"/>
                <a:t>Locale 0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2DA9800-3732-3A45-99BB-4B231B6D6070}"/>
                </a:ext>
              </a:extLst>
            </p:cNvPr>
            <p:cNvSpPr/>
            <p:nvPr/>
          </p:nvSpPr>
          <p:spPr bwMode="ltGray">
            <a:xfrm>
              <a:off x="4800600" y="3352800"/>
              <a:ext cx="1447800" cy="1438951"/>
            </a:xfrm>
            <a:prstGeom prst="rect">
              <a:avLst/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ctr"/>
            <a:lstStyle/>
            <a:p>
              <a:pPr algn="ctr"/>
              <a:endParaRPr 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9B1D97F-1382-7745-801C-BE54933F1B71}"/>
                </a:ext>
              </a:extLst>
            </p:cNvPr>
            <p:cNvSpPr txBox="1"/>
            <p:nvPr/>
          </p:nvSpPr>
          <p:spPr>
            <a:xfrm>
              <a:off x="4786584" y="3361174"/>
              <a:ext cx="1461816" cy="469359"/>
            </a:xfrm>
            <a:prstGeom prst="rect">
              <a:avLst/>
            </a:prstGeom>
            <a:noFill/>
            <a:ln w="57150">
              <a:noFill/>
              <a:miter lim="800000"/>
            </a:ln>
          </p:spPr>
          <p:txBody>
            <a:bodyPr wrap="square" lIns="91440" tIns="91440" rIns="91440" bIns="91440" rtlCol="0">
              <a:spAutoFit/>
            </a:bodyPr>
            <a:lstStyle/>
            <a:p>
              <a:pPr algn="ctr">
                <a:lnSpc>
                  <a:spcPct val="90000"/>
                </a:lnSpc>
                <a:spcBef>
                  <a:spcPts val="400"/>
                </a:spcBef>
              </a:pPr>
              <a:r>
                <a:rPr lang="en-US" sz="2000" dirty="0"/>
                <a:t>Locale 1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B0223B33-4E71-2147-B6BF-D1502FF93E4A}"/>
                </a:ext>
              </a:extLst>
            </p:cNvPr>
            <p:cNvSpPr/>
            <p:nvPr/>
          </p:nvSpPr>
          <p:spPr bwMode="ltGray">
            <a:xfrm>
              <a:off x="6477000" y="3361649"/>
              <a:ext cx="1447800" cy="1438951"/>
            </a:xfrm>
            <a:prstGeom prst="rect">
              <a:avLst/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ctr"/>
            <a:lstStyle/>
            <a:p>
              <a:pPr algn="ctr"/>
              <a:endParaRPr 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1C37766-BCB6-9247-AC64-9D0232BD6DE7}"/>
                </a:ext>
              </a:extLst>
            </p:cNvPr>
            <p:cNvSpPr txBox="1"/>
            <p:nvPr/>
          </p:nvSpPr>
          <p:spPr>
            <a:xfrm>
              <a:off x="6462984" y="3370023"/>
              <a:ext cx="1461816" cy="469359"/>
            </a:xfrm>
            <a:prstGeom prst="rect">
              <a:avLst/>
            </a:prstGeom>
            <a:noFill/>
            <a:ln w="57150">
              <a:noFill/>
              <a:miter lim="800000"/>
            </a:ln>
          </p:spPr>
          <p:txBody>
            <a:bodyPr wrap="square" lIns="91440" tIns="91440" rIns="91440" bIns="91440" rtlCol="0">
              <a:spAutoFit/>
            </a:bodyPr>
            <a:lstStyle/>
            <a:p>
              <a:pPr algn="ctr">
                <a:lnSpc>
                  <a:spcPct val="90000"/>
                </a:lnSpc>
                <a:spcBef>
                  <a:spcPts val="400"/>
                </a:spcBef>
              </a:pPr>
              <a:r>
                <a:rPr lang="en-US" sz="2000" dirty="0"/>
                <a:t>Locale 2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24CBA703-0E85-7441-8B60-2BAB448D1DAF}"/>
                </a:ext>
              </a:extLst>
            </p:cNvPr>
            <p:cNvSpPr/>
            <p:nvPr/>
          </p:nvSpPr>
          <p:spPr bwMode="ltGray">
            <a:xfrm>
              <a:off x="8153400" y="3352800"/>
              <a:ext cx="1447800" cy="1438951"/>
            </a:xfrm>
            <a:prstGeom prst="rect">
              <a:avLst/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ctr"/>
            <a:lstStyle/>
            <a:p>
              <a:pPr algn="ctr"/>
              <a:endParaRPr 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9959274-426B-B949-897F-C11640C12AF2}"/>
                </a:ext>
              </a:extLst>
            </p:cNvPr>
            <p:cNvSpPr txBox="1"/>
            <p:nvPr/>
          </p:nvSpPr>
          <p:spPr>
            <a:xfrm>
              <a:off x="8139384" y="3361174"/>
              <a:ext cx="1461816" cy="469359"/>
            </a:xfrm>
            <a:prstGeom prst="rect">
              <a:avLst/>
            </a:prstGeom>
            <a:noFill/>
            <a:ln w="57150">
              <a:noFill/>
              <a:miter lim="800000"/>
            </a:ln>
          </p:spPr>
          <p:txBody>
            <a:bodyPr wrap="square" lIns="91440" tIns="91440" rIns="91440" bIns="91440" rtlCol="0">
              <a:spAutoFit/>
            </a:bodyPr>
            <a:lstStyle/>
            <a:p>
              <a:pPr algn="ctr">
                <a:lnSpc>
                  <a:spcPct val="90000"/>
                </a:lnSpc>
                <a:spcBef>
                  <a:spcPts val="400"/>
                </a:spcBef>
              </a:pPr>
              <a:r>
                <a:rPr lang="en-US" sz="2000" dirty="0"/>
                <a:t>Locale 3</a:t>
              </a: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599B3D95-9D56-E6B3-9CF8-3ACBB789293A}"/>
              </a:ext>
            </a:extLst>
          </p:cNvPr>
          <p:cNvSpPr/>
          <p:nvPr/>
        </p:nvSpPr>
        <p:spPr>
          <a:xfrm>
            <a:off x="381000" y="1017687"/>
            <a:ext cx="2667000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tx1"/>
                </a:solidFill>
                <a:cs typeface="Courier New" pitchFamily="49" charset="0"/>
              </a:rPr>
              <a:t>hello-</a:t>
            </a:r>
            <a:r>
              <a:rPr lang="en-US" dirty="0" err="1">
                <a:solidFill>
                  <a:schemeClr val="tx1"/>
                </a:solidFill>
                <a:cs typeface="Courier New" pitchFamily="49" charset="0"/>
              </a:rPr>
              <a:t>dist</a:t>
            </a:r>
            <a:r>
              <a:rPr lang="en-US" dirty="0">
                <a:solidFill>
                  <a:schemeClr val="tx1"/>
                </a:solidFill>
                <a:cs typeface="Courier New" pitchFamily="49" charset="0"/>
              </a:rPr>
              <a:t>-node-</a:t>
            </a:r>
            <a:r>
              <a:rPr lang="en-US" dirty="0" err="1">
                <a:solidFill>
                  <a:schemeClr val="tx1"/>
                </a:solidFill>
                <a:cs typeface="Courier New" pitchFamily="49" charset="0"/>
              </a:rPr>
              <a:t>names.chpl</a:t>
            </a:r>
            <a:endParaRPr lang="en-US" dirty="0">
              <a:solidFill>
                <a:schemeClr val="tx1"/>
              </a:solidFill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99327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2">
            <a:extLst>
              <a:ext uri="{FF2B5EF4-FFF2-40B4-BE49-F238E27FC236}">
                <a16:creationId xmlns:a16="http://schemas.microsoft.com/office/drawing/2014/main" id="{C85BAAFF-6EA5-634B-A668-1DA0021300A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3"/>
                </a:buBlip>
              </a:pPr>
              <a:t>13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Task-Parallel “Hello world” (Distributed version)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F9B69CC-8AE4-9240-9BF8-B66265EBA654}"/>
              </a:ext>
            </a:extLst>
          </p:cNvPr>
          <p:cNvSpPr/>
          <p:nvPr/>
        </p:nvSpPr>
        <p:spPr>
          <a:xfrm>
            <a:off x="380999" y="1387019"/>
            <a:ext cx="6781801" cy="23083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pPr defTabSz="342900">
              <a:tabLst>
                <a:tab pos="940594" algn="l"/>
              </a:tabLst>
              <a:defRPr/>
            </a:pP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coforall</a:t>
            </a:r>
            <a:r>
              <a:rPr lang="en-US" dirty="0">
                <a:solidFill>
                  <a:srgbClr val="00009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chemeClr val="accent3"/>
                </a:solidFill>
                <a:latin typeface="Courier New"/>
                <a:cs typeface="Courier New"/>
              </a:rPr>
              <a:t>loc</a:t>
            </a:r>
            <a:r>
              <a:rPr lang="en-US" dirty="0">
                <a:solidFill>
                  <a:srgbClr val="660066"/>
                </a:solidFill>
                <a:latin typeface="Courier New"/>
                <a:cs typeface="Courier New"/>
              </a:rPr>
              <a:t> </a:t>
            </a: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in</a:t>
            </a:r>
            <a:r>
              <a:rPr lang="en-US" dirty="0">
                <a:solidFill>
                  <a:srgbClr val="660066"/>
                </a:solidFill>
                <a:latin typeface="Courier New"/>
                <a:cs typeface="Courier New"/>
              </a:rPr>
              <a:t> </a:t>
            </a:r>
            <a:r>
              <a:rPr lang="en-US" b="1" dirty="0">
                <a:solidFill>
                  <a:schemeClr val="accent4"/>
                </a:solidFill>
                <a:latin typeface="Courier New"/>
                <a:cs typeface="Courier New"/>
              </a:rPr>
              <a:t>Locales</a:t>
            </a:r>
            <a:r>
              <a:rPr lang="en-US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{</a:t>
            </a:r>
          </a:p>
          <a:p>
            <a:pPr defTabSz="342900">
              <a:tabLst>
                <a:tab pos="940594" algn="l"/>
              </a:tabLst>
              <a:defRPr/>
            </a:pP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 </a:t>
            </a: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on</a:t>
            </a:r>
            <a:r>
              <a:rPr lang="en-US" dirty="0">
                <a:solidFill>
                  <a:srgbClr val="00009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loc {</a:t>
            </a:r>
          </a:p>
          <a:p>
            <a:pPr defTabSz="457189">
              <a:tabLst>
                <a:tab pos="1254094" algn="l"/>
              </a:tabLst>
              <a:defRPr/>
            </a:pP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   </a:t>
            </a: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const</a:t>
            </a:r>
            <a:r>
              <a:rPr lang="en-US" dirty="0">
                <a:solidFill>
                  <a:srgbClr val="00009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chemeClr val="accent3"/>
                </a:solidFill>
                <a:latin typeface="Courier New"/>
                <a:cs typeface="Courier New"/>
              </a:rPr>
              <a:t>numTasks</a:t>
            </a:r>
            <a:r>
              <a:rPr lang="en-US" dirty="0">
                <a:solidFill>
                  <a:srgbClr val="660066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= </a:t>
            </a:r>
            <a:r>
              <a:rPr lang="en-US" b="1" dirty="0">
                <a:solidFill>
                  <a:schemeClr val="accent4"/>
                </a:solidFill>
                <a:latin typeface="Courier New"/>
                <a:cs typeface="Courier New"/>
              </a:rPr>
              <a:t>here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.numPUs();</a:t>
            </a:r>
          </a:p>
          <a:p>
            <a:pPr defTabSz="457189">
              <a:tabLst>
                <a:tab pos="1254094" algn="l"/>
              </a:tabLst>
              <a:defRPr/>
            </a:pP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   </a:t>
            </a: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coforall</a:t>
            </a:r>
            <a:r>
              <a:rPr lang="en-US" dirty="0">
                <a:solidFill>
                  <a:srgbClr val="00009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chemeClr val="accent3"/>
                </a:solidFill>
                <a:latin typeface="Courier New"/>
                <a:cs typeface="Courier New"/>
              </a:rPr>
              <a:t>tid</a:t>
            </a:r>
            <a:r>
              <a:rPr lang="en-US" dirty="0">
                <a:solidFill>
                  <a:srgbClr val="660066"/>
                </a:solidFill>
                <a:latin typeface="Courier New"/>
                <a:cs typeface="Courier New"/>
              </a:rPr>
              <a:t> </a:t>
            </a: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in</a:t>
            </a:r>
            <a:r>
              <a:rPr lang="en-US" dirty="0">
                <a:solidFill>
                  <a:srgbClr val="00009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1..numTasks </a:t>
            </a: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do</a:t>
            </a:r>
          </a:p>
          <a:p>
            <a:pPr>
              <a:tabLst>
                <a:tab pos="1254094" algn="l"/>
              </a:tabLst>
              <a:defRPr/>
            </a:pP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     </a:t>
            </a:r>
            <a:r>
              <a:rPr lang="en-US" b="1" dirty="0">
                <a:solidFill>
                  <a:schemeClr val="accent4"/>
                </a:solidFill>
                <a:latin typeface="Courier New"/>
                <a:cs typeface="Courier New"/>
              </a:rPr>
              <a:t>writef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F79646">
                    <a:lumMod val="75000"/>
                  </a:srgbClr>
                </a:solidFill>
                <a:latin typeface="Courier New"/>
                <a:cs typeface="Courier New"/>
              </a:rPr>
              <a:t>"H</a:t>
            </a:r>
            <a:r>
              <a:rPr lang="en-US" dirty="0">
                <a:solidFill>
                  <a:srgbClr val="E46C0A"/>
                </a:solidFill>
                <a:latin typeface="Courier New"/>
                <a:cs typeface="Courier New"/>
              </a:rPr>
              <a:t>ell</a:t>
            </a:r>
            <a:r>
              <a:rPr lang="en-US" dirty="0">
                <a:solidFill>
                  <a:srgbClr val="F79646">
                    <a:lumMod val="75000"/>
                  </a:srgbClr>
                </a:solidFill>
                <a:latin typeface="Courier New"/>
                <a:cs typeface="Courier New"/>
              </a:rPr>
              <a:t>o from task %n of %n on %s\n"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,</a:t>
            </a:r>
          </a:p>
          <a:p>
            <a:pPr defTabSz="457189">
              <a:tabLst>
                <a:tab pos="1254094" algn="l"/>
              </a:tabLst>
              <a:defRPr/>
            </a:pP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            tid, numTasks, </a:t>
            </a:r>
            <a:r>
              <a:rPr lang="en-US" b="1" dirty="0">
                <a:solidFill>
                  <a:schemeClr val="accent4"/>
                </a:solidFill>
                <a:latin typeface="Courier New"/>
                <a:cs typeface="Courier New"/>
              </a:rPr>
              <a:t>here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.name);</a:t>
            </a:r>
          </a:p>
          <a:p>
            <a:pPr defTabSz="457189">
              <a:tabLst>
                <a:tab pos="1254094" algn="l"/>
              </a:tabLst>
              <a:defRPr/>
            </a:pP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  }  </a:t>
            </a:r>
          </a:p>
          <a:p>
            <a:pPr defTabSz="457189">
              <a:tabLst>
                <a:tab pos="1254094" algn="l"/>
              </a:tabLst>
              <a:defRPr/>
            </a:pP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}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43C9A84-F73F-514D-8D11-0089174BD970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4038600" y="1325171"/>
            <a:ext cx="3558210" cy="232422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Process 8">
            <a:extLst>
              <a:ext uri="{FF2B5EF4-FFF2-40B4-BE49-F238E27FC236}">
                <a16:creationId xmlns:a16="http://schemas.microsoft.com/office/drawing/2014/main" id="{3E5C3C86-900A-A344-9F46-D2FE00CF145E}"/>
              </a:ext>
            </a:extLst>
          </p:cNvPr>
          <p:cNvSpPr/>
          <p:nvPr/>
        </p:nvSpPr>
        <p:spPr bwMode="ltGray">
          <a:xfrm>
            <a:off x="7596810" y="1020371"/>
            <a:ext cx="3352800" cy="609600"/>
          </a:xfrm>
          <a:prstGeom prst="flowChartProcess">
            <a:avLst/>
          </a:prstGeom>
          <a:solidFill>
            <a:schemeClr val="accent1"/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create a task per locale 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on which the program is running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1A7D94C-AE38-9442-9525-2562C6E5AA09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1981200" y="1827312"/>
            <a:ext cx="5715000" cy="174002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Process 14">
            <a:extLst>
              <a:ext uri="{FF2B5EF4-FFF2-40B4-BE49-F238E27FC236}">
                <a16:creationId xmlns:a16="http://schemas.microsoft.com/office/drawing/2014/main" id="{81F31419-FB31-7243-AF07-4543CB703E71}"/>
              </a:ext>
            </a:extLst>
          </p:cNvPr>
          <p:cNvSpPr/>
          <p:nvPr/>
        </p:nvSpPr>
        <p:spPr bwMode="ltGray">
          <a:xfrm>
            <a:off x="7696200" y="1792828"/>
            <a:ext cx="3147390" cy="416972"/>
          </a:xfrm>
          <a:prstGeom prst="flowChartProcess">
            <a:avLst/>
          </a:prstGeom>
          <a:solidFill>
            <a:schemeClr val="accent1"/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have each task run ‘on’ its locale</a:t>
            </a:r>
          </a:p>
        </p:txBody>
      </p:sp>
      <p:sp>
        <p:nvSpPr>
          <p:cNvPr id="25" name="Process 24">
            <a:extLst>
              <a:ext uri="{FF2B5EF4-FFF2-40B4-BE49-F238E27FC236}">
                <a16:creationId xmlns:a16="http://schemas.microsoft.com/office/drawing/2014/main" id="{4C2A0570-3EFF-8A47-AFED-A21C6D92F622}"/>
              </a:ext>
            </a:extLst>
          </p:cNvPr>
          <p:cNvSpPr/>
          <p:nvPr/>
        </p:nvSpPr>
        <p:spPr bwMode="ltGray">
          <a:xfrm>
            <a:off x="7848600" y="2372656"/>
            <a:ext cx="2920447" cy="522943"/>
          </a:xfrm>
          <a:prstGeom prst="flowChartProcess">
            <a:avLst/>
          </a:prstGeom>
          <a:solidFill>
            <a:schemeClr val="accent1"/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then print a message per core,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as before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A2B252D-5C7E-334B-AD05-C2C888753635}"/>
              </a:ext>
            </a:extLst>
          </p:cNvPr>
          <p:cNvCxnSpPr>
            <a:cxnSpLocks/>
            <a:endCxn id="25" idx="1"/>
          </p:cNvCxnSpPr>
          <p:nvPr/>
        </p:nvCxnSpPr>
        <p:spPr>
          <a:xfrm>
            <a:off x="5181600" y="2372656"/>
            <a:ext cx="2667000" cy="261472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7F3A39BB-DFFD-804B-8359-9635CB7ECDBB}"/>
              </a:ext>
            </a:extLst>
          </p:cNvPr>
          <p:cNvSpPr txBox="1">
            <a:spLocks/>
          </p:cNvSpPr>
          <p:nvPr/>
        </p:nvSpPr>
        <p:spPr>
          <a:xfrm>
            <a:off x="7248938" y="3058455"/>
            <a:ext cx="4648201" cy="2997744"/>
          </a:xfrm>
          <a:prstGeom prst="rect">
            <a:avLst/>
          </a:prstGeom>
          <a:solidFill>
            <a:sysClr val="windowText" lastClr="000000"/>
          </a:solidFill>
          <a:ln w="28575" cmpd="sng">
            <a:solidFill>
              <a:sysClr val="windowText" lastClr="000000">
                <a:lumMod val="50000"/>
                <a:lumOff val="50000"/>
              </a:sysClr>
            </a:solidFill>
          </a:ln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457189">
              <a:buNone/>
              <a:tabLst>
                <a:tab pos="1254094" algn="l"/>
              </a:tabLst>
              <a:defRPr/>
            </a:pPr>
            <a:r>
              <a:rPr lang="en-US" sz="1600" dirty="0">
                <a:solidFill>
                  <a:prstClr val="white"/>
                </a:solidFill>
                <a:latin typeface="Courier New"/>
                <a:cs typeface="Courier New"/>
              </a:rPr>
              <a:t>&gt; </a:t>
            </a:r>
            <a:r>
              <a:rPr lang="en-US" sz="1600" b="1" dirty="0" err="1">
                <a:solidFill>
                  <a:prstClr val="white"/>
                </a:solidFill>
                <a:latin typeface="Courier New"/>
                <a:cs typeface="Courier New"/>
              </a:rPr>
              <a:t>chpl</a:t>
            </a:r>
            <a:r>
              <a:rPr lang="en-US" sz="1600" b="1" dirty="0">
                <a:solidFill>
                  <a:prstClr val="white"/>
                </a:solidFill>
                <a:latin typeface="Courier New"/>
                <a:cs typeface="Courier New"/>
              </a:rPr>
              <a:t> hello-</a:t>
            </a:r>
            <a:r>
              <a:rPr lang="en-US" sz="1600" b="1" dirty="0" err="1">
                <a:solidFill>
                  <a:prstClr val="white"/>
                </a:solidFill>
                <a:latin typeface="Courier New"/>
                <a:cs typeface="Courier New"/>
              </a:rPr>
              <a:t>dist</a:t>
            </a:r>
            <a:r>
              <a:rPr lang="en-US" sz="1600" b="1" dirty="0">
                <a:solidFill>
                  <a:prstClr val="white"/>
                </a:solidFill>
                <a:latin typeface="Courier New"/>
                <a:cs typeface="Courier New"/>
              </a:rPr>
              <a:t>-node-</a:t>
            </a:r>
            <a:r>
              <a:rPr lang="en-US" sz="1600" b="1" dirty="0" err="1">
                <a:solidFill>
                  <a:prstClr val="white"/>
                </a:solidFill>
                <a:latin typeface="Courier New"/>
                <a:cs typeface="Courier New"/>
              </a:rPr>
              <a:t>names.chpl</a:t>
            </a:r>
            <a:endParaRPr lang="en-US" sz="1600" b="1" dirty="0">
              <a:solidFill>
                <a:prstClr val="white"/>
              </a:solidFill>
              <a:latin typeface="Courier New"/>
              <a:cs typeface="Courier New"/>
            </a:endParaRPr>
          </a:p>
          <a:p>
            <a:pPr marL="0" indent="0" defTabSz="457189">
              <a:buNone/>
              <a:tabLst>
                <a:tab pos="1254094" algn="l"/>
              </a:tabLst>
              <a:defRPr/>
            </a:pPr>
            <a:r>
              <a:rPr lang="en-US" sz="1600" dirty="0">
                <a:solidFill>
                  <a:prstClr val="white"/>
                </a:solidFill>
                <a:latin typeface="Courier New"/>
                <a:cs typeface="Courier New"/>
              </a:rPr>
              <a:t>&gt; </a:t>
            </a:r>
            <a:r>
              <a:rPr lang="en-US" sz="1600" b="1" dirty="0">
                <a:solidFill>
                  <a:prstClr val="white"/>
                </a:solidFill>
                <a:latin typeface="Courier New"/>
                <a:cs typeface="Courier New"/>
              </a:rPr>
              <a:t>./hello-</a:t>
            </a:r>
            <a:r>
              <a:rPr lang="en-US" sz="1600" b="1" dirty="0" err="1">
                <a:solidFill>
                  <a:prstClr val="white"/>
                </a:solidFill>
                <a:latin typeface="Courier New"/>
                <a:cs typeface="Courier New"/>
              </a:rPr>
              <a:t>dist</a:t>
            </a:r>
            <a:r>
              <a:rPr lang="en-US" sz="1600" b="1" dirty="0">
                <a:solidFill>
                  <a:prstClr val="white"/>
                </a:solidFill>
                <a:latin typeface="Courier New"/>
                <a:cs typeface="Courier New"/>
              </a:rPr>
              <a:t>-node-names -</a:t>
            </a:r>
            <a:r>
              <a:rPr lang="en-US" sz="1600" b="1" dirty="0" err="1">
                <a:solidFill>
                  <a:prstClr val="white"/>
                </a:solidFill>
                <a:latin typeface="Courier New"/>
                <a:cs typeface="Courier New"/>
              </a:rPr>
              <a:t>nl</a:t>
            </a:r>
            <a:r>
              <a:rPr lang="en-US" sz="1600" b="1" dirty="0">
                <a:solidFill>
                  <a:prstClr val="white"/>
                </a:solidFill>
                <a:latin typeface="Courier New"/>
                <a:cs typeface="Courier New"/>
              </a:rPr>
              <a:t>=4</a:t>
            </a:r>
            <a:endParaRPr lang="en-US" sz="1600" dirty="0">
              <a:solidFill>
                <a:prstClr val="white"/>
              </a:solidFill>
              <a:latin typeface="Courier New"/>
              <a:cs typeface="Courier New"/>
            </a:endParaRPr>
          </a:p>
          <a:p>
            <a:pPr marL="0" indent="0" defTabSz="457189">
              <a:buNone/>
              <a:tabLst>
                <a:tab pos="1254094" algn="l"/>
              </a:tabLst>
              <a:defRPr/>
            </a:pPr>
            <a:r>
              <a:rPr lang="en-US" sz="1600" dirty="0">
                <a:solidFill>
                  <a:prstClr val="white"/>
                </a:solidFill>
                <a:latin typeface="Courier New"/>
                <a:cs typeface="Courier New"/>
              </a:rPr>
              <a:t>Hello from task 1 of 4 on n1032</a:t>
            </a:r>
          </a:p>
          <a:p>
            <a:pPr marL="0" indent="0" defTabSz="457189">
              <a:buNone/>
              <a:tabLst>
                <a:tab pos="1254094" algn="l"/>
              </a:tabLst>
              <a:defRPr/>
            </a:pPr>
            <a:r>
              <a:rPr lang="en-US" sz="1600" dirty="0">
                <a:solidFill>
                  <a:prstClr val="white"/>
                </a:solidFill>
                <a:latin typeface="Courier New"/>
                <a:cs typeface="Courier New"/>
              </a:rPr>
              <a:t>Hello from task 4 of 4 on n1032</a:t>
            </a:r>
          </a:p>
          <a:p>
            <a:pPr marL="0" indent="0" defTabSz="457189">
              <a:buNone/>
              <a:tabLst>
                <a:tab pos="1254094" algn="l"/>
              </a:tabLst>
              <a:defRPr/>
            </a:pPr>
            <a:r>
              <a:rPr lang="en-US" sz="1600" dirty="0">
                <a:solidFill>
                  <a:prstClr val="white"/>
                </a:solidFill>
                <a:latin typeface="Courier New"/>
                <a:cs typeface="Courier New"/>
              </a:rPr>
              <a:t>Hello from task 1 of 4 on n1034</a:t>
            </a:r>
          </a:p>
          <a:p>
            <a:pPr marL="0" indent="0" defTabSz="457189">
              <a:buNone/>
              <a:tabLst>
                <a:tab pos="1254094" algn="l"/>
              </a:tabLst>
              <a:defRPr/>
            </a:pPr>
            <a:r>
              <a:rPr lang="en-US" sz="1600" dirty="0">
                <a:solidFill>
                  <a:prstClr val="white"/>
                </a:solidFill>
                <a:latin typeface="Courier New"/>
                <a:cs typeface="Courier New"/>
              </a:rPr>
              <a:t>Hello from task 2 of 4 on n1032</a:t>
            </a:r>
          </a:p>
          <a:p>
            <a:pPr marL="0" indent="0" defTabSz="457189">
              <a:buNone/>
              <a:tabLst>
                <a:tab pos="1254094" algn="l"/>
              </a:tabLst>
              <a:defRPr/>
            </a:pPr>
            <a:r>
              <a:rPr lang="en-US" sz="1600" dirty="0">
                <a:solidFill>
                  <a:prstClr val="white"/>
                </a:solidFill>
                <a:latin typeface="Courier New"/>
                <a:cs typeface="Courier New"/>
              </a:rPr>
              <a:t>Hello from task 1 of 4 on n1033</a:t>
            </a:r>
          </a:p>
          <a:p>
            <a:pPr marL="0" indent="0" defTabSz="457189">
              <a:buNone/>
              <a:tabLst>
                <a:tab pos="1254094" algn="l"/>
              </a:tabLst>
              <a:defRPr/>
            </a:pPr>
            <a:r>
              <a:rPr lang="en-US" sz="1600" dirty="0">
                <a:solidFill>
                  <a:prstClr val="white"/>
                </a:solidFill>
                <a:latin typeface="Courier New"/>
                <a:cs typeface="Courier New"/>
              </a:rPr>
              <a:t>Hello from task 3 of 4 on n1034 </a:t>
            </a:r>
          </a:p>
          <a:p>
            <a:pPr marL="0" indent="0" defTabSz="457189">
              <a:buNone/>
              <a:tabLst>
                <a:tab pos="1254094" algn="l"/>
              </a:tabLst>
              <a:defRPr/>
            </a:pPr>
            <a:r>
              <a:rPr lang="en-US" sz="1600" dirty="0">
                <a:solidFill>
                  <a:prstClr val="white"/>
                </a:solidFill>
                <a:latin typeface="Courier New"/>
                <a:cs typeface="Courier New"/>
              </a:rPr>
              <a:t>Hello from task 1 of 4 on n1035</a:t>
            </a:r>
          </a:p>
          <a:p>
            <a:pPr marL="0" indent="0" defTabSz="457189">
              <a:buNone/>
              <a:tabLst>
                <a:tab pos="1254094" algn="l"/>
              </a:tabLst>
              <a:defRPr/>
            </a:pPr>
            <a:r>
              <a:rPr lang="en-US" sz="1600" dirty="0">
                <a:solidFill>
                  <a:prstClr val="white"/>
                </a:solidFill>
                <a:latin typeface="Courier New"/>
                <a:cs typeface="Courier New"/>
              </a:rPr>
              <a:t>…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4A68F0F-6F80-2648-71F5-DB465726D83B}"/>
              </a:ext>
            </a:extLst>
          </p:cNvPr>
          <p:cNvSpPr/>
          <p:nvPr/>
        </p:nvSpPr>
        <p:spPr>
          <a:xfrm>
            <a:off x="381000" y="1017687"/>
            <a:ext cx="2667000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tx1"/>
                </a:solidFill>
                <a:cs typeface="Courier New" pitchFamily="49" charset="0"/>
              </a:rPr>
              <a:t>hello-</a:t>
            </a:r>
            <a:r>
              <a:rPr lang="en-US" dirty="0" err="1">
                <a:solidFill>
                  <a:schemeClr val="tx1"/>
                </a:solidFill>
                <a:cs typeface="Courier New" pitchFamily="49" charset="0"/>
              </a:rPr>
              <a:t>dist</a:t>
            </a:r>
            <a:r>
              <a:rPr lang="en-US" dirty="0">
                <a:solidFill>
                  <a:schemeClr val="tx1"/>
                </a:solidFill>
                <a:cs typeface="Courier New" pitchFamily="49" charset="0"/>
              </a:rPr>
              <a:t>-node-</a:t>
            </a:r>
            <a:r>
              <a:rPr lang="en-US" dirty="0" err="1">
                <a:solidFill>
                  <a:schemeClr val="tx1"/>
                </a:solidFill>
                <a:cs typeface="Courier New" pitchFamily="49" charset="0"/>
              </a:rPr>
              <a:t>names.chpl</a:t>
            </a:r>
            <a:endParaRPr lang="en-US" dirty="0">
              <a:solidFill>
                <a:schemeClr val="tx1"/>
              </a:solidFill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2227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5" grpId="0" animBg="1"/>
      <p:bldP spid="3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9D0DA1-9018-10E0-BB48-CF7AC367DCC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sz="2000" b="1" dirty="0"/>
              <a:t>See 'diffusion/heat_2D.*.</a:t>
            </a:r>
            <a:r>
              <a:rPr lang="en-US" sz="2000" b="1" dirty="0" err="1"/>
              <a:t>chpl</a:t>
            </a:r>
            <a:r>
              <a:rPr lang="en-US" sz="2000" b="1" dirty="0"/>
              <a:t>' in the Chapel examples</a:t>
            </a:r>
          </a:p>
          <a:p>
            <a:pPr lvl="1"/>
            <a:r>
              <a:rPr lang="en-US" sz="1800" dirty="0"/>
              <a:t>'heat_2D.chpl' - shared memory parallel version that runs in locale 0</a:t>
            </a:r>
          </a:p>
          <a:p>
            <a:pPr lvl="1"/>
            <a:r>
              <a:rPr lang="en-US" sz="1800" dirty="0"/>
              <a:t>'heat_2D_dist.chpl' - parallel and distributed version that is the same as 'heat_2D.chpl' but with distributed arrays</a:t>
            </a:r>
          </a:p>
          <a:p>
            <a:pPr lvl="1"/>
            <a:r>
              <a:rPr lang="en-US" sz="1800" dirty="0"/>
              <a:t>'heat_2D_dist_exchanges.chpl' - parallel and distributed version that copies from local subarrays into neighbors' halos</a:t>
            </a:r>
            <a:endParaRPr lang="en-US" sz="2000" b="1" dirty="0"/>
          </a:p>
          <a:p>
            <a:pPr marL="0" indent="0">
              <a:buNone/>
            </a:pPr>
            <a:endParaRPr lang="en-US" sz="2000" b="1" dirty="0"/>
          </a:p>
          <a:p>
            <a:r>
              <a:rPr lang="en-US" sz="2000" b="1" dirty="0"/>
              <a:t>Some things to try out with these variants</a:t>
            </a:r>
            <a:endParaRPr lang="en-US" sz="2000" dirty="0">
              <a:solidFill>
                <a:srgbClr val="007ACC"/>
              </a:solidFill>
              <a:latin typeface="Source Sans Pro" panose="020B0503030403020204" pitchFamily="34" charset="0"/>
            </a:endParaRPr>
          </a:p>
          <a:p>
            <a:pPr lvl="3"/>
            <a:r>
              <a:rPr lang="en-US" sz="2000" dirty="0" err="1"/>
              <a:t>chpl</a:t>
            </a:r>
            <a:r>
              <a:rPr lang="en-US" sz="2000" dirty="0"/>
              <a:t> heat_2D.chpl</a:t>
            </a:r>
          </a:p>
          <a:p>
            <a:pPr lvl="3"/>
            <a:r>
              <a:rPr lang="en-US" sz="2000" dirty="0"/>
              <a:t>./heat_2D -</a:t>
            </a:r>
            <a:r>
              <a:rPr lang="en-US" sz="2000" dirty="0" err="1"/>
              <a:t>nl</a:t>
            </a:r>
            <a:r>
              <a:rPr lang="en-US" sz="2000" dirty="0"/>
              <a:t> 1</a:t>
            </a:r>
          </a:p>
          <a:p>
            <a:pPr lvl="3"/>
            <a:endParaRPr lang="en-US" sz="2000" dirty="0"/>
          </a:p>
          <a:p>
            <a:pPr lvl="3"/>
            <a:r>
              <a:rPr lang="en-US" sz="2000" dirty="0"/>
              <a:t>--</a:t>
            </a:r>
            <a:r>
              <a:rPr lang="en-US" sz="2000" dirty="0" err="1"/>
              <a:t>nt</a:t>
            </a:r>
            <a:r>
              <a:rPr lang="en-US" sz="2000" dirty="0"/>
              <a:t> 10 --</a:t>
            </a:r>
            <a:r>
              <a:rPr lang="en-US" sz="2000" dirty="0" err="1"/>
              <a:t>nx</a:t>
            </a:r>
            <a:r>
              <a:rPr lang="en-US" sz="2000" dirty="0"/>
              <a:t>=2048 --</a:t>
            </a:r>
            <a:r>
              <a:rPr lang="en-US" sz="2000" dirty="0" err="1"/>
              <a:t>ny</a:t>
            </a:r>
            <a:r>
              <a:rPr lang="en-US" sz="2000" dirty="0"/>
              <a:t>=2048   # increases the number of time steps</a:t>
            </a:r>
          </a:p>
          <a:p>
            <a:pPr lvl="3"/>
            <a:r>
              <a:rPr lang="en-US" sz="2000" dirty="0"/>
              <a:t>                              # and reduces the size of the domain </a:t>
            </a:r>
          </a:p>
          <a:p>
            <a:pPr lvl="3"/>
            <a:r>
              <a:rPr lang="en-US" sz="2000" dirty="0"/>
              <a:t>                              # along each dimension from default 4096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E184ED-CA7F-4348-BEDA-0C2B47057E99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pPr marL="205699" marR="0" lvl="0" indent="-205699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Blip>
                <a:blip r:embed="rId3"/>
              </a:buBlip>
              <a:tabLst/>
              <a:defRPr/>
            </a:pPr>
            <a:fld id="{A6A718CD-1F60-478A-BCD3-0DF9B7590A9B}" type="slidenum">
              <a:rPr kumimoji="0" lang="en-US" sz="2000" b="0" i="0" u="none" strike="noStrike" kern="1200" cap="all" spc="0" normalizeH="0" baseline="10000" noProof="0" smtClean="0">
                <a:ln>
                  <a:noFill/>
                </a:ln>
                <a:solidFill>
                  <a:srgbClr val="787871"/>
                </a:solidFill>
                <a:effectLst/>
                <a:uLnTx/>
                <a:uFillTx/>
                <a:latin typeface="MetricHPE" panose="020B0503030202060203" pitchFamily="34" charset="0"/>
                <a:ea typeface="+mn-ea"/>
                <a:cs typeface="+mn-cs"/>
              </a:rPr>
              <a:pPr marL="205699" marR="0" lvl="0" indent="-205699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20000"/>
                <a:buFontTx/>
                <a:buBlip>
                  <a:blip r:embed="rId3"/>
                </a:buBlip>
                <a:tabLst/>
                <a:defRPr/>
              </a:pPr>
              <a:t>14</a:t>
            </a:fld>
            <a:endParaRPr kumimoji="0" lang="en-US" sz="2000" b="0" i="0" u="none" strike="noStrike" kern="1200" cap="all" spc="0" normalizeH="0" baseline="10000" noProof="0" dirty="0">
              <a:ln>
                <a:noFill/>
              </a:ln>
              <a:solidFill>
                <a:srgbClr val="787871"/>
              </a:solidFill>
              <a:effectLst/>
              <a:uLnTx/>
              <a:uFillTx/>
              <a:latin typeface="MetricHPE" panose="020B0503030202060203" pitchFamily="34" charset="0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43" y="391852"/>
            <a:ext cx="6877057" cy="401362"/>
          </a:xfrm>
        </p:spPr>
        <p:txBody>
          <a:bodyPr/>
          <a:lstStyle/>
          <a:p>
            <a:r>
              <a:rPr lang="en-US" dirty="0"/>
              <a:t>2D Heat Diffusion Example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6E6F0A-971F-4AD7-88CB-27967AD5BC2D}"/>
              </a:ext>
            </a:extLst>
          </p:cNvPr>
          <p:cNvSpPr txBox="1"/>
          <p:nvPr/>
        </p:nvSpPr>
        <p:spPr>
          <a:xfrm>
            <a:off x="7162800" y="152400"/>
            <a:ext cx="4743450" cy="746358"/>
          </a:xfrm>
          <a:prstGeom prst="rect">
            <a:avLst/>
          </a:prstGeom>
          <a:noFill/>
          <a:ln w="57150">
            <a:solidFill>
              <a:schemeClr val="accent1"/>
            </a:solidFill>
            <a:miter lim="800000"/>
          </a:ln>
        </p:spPr>
        <p:txBody>
          <a:bodyPr wrap="square" lIns="91440" tIns="91440" rIns="91440" bIns="91440" rtlCol="0">
            <a:spAutoFit/>
          </a:bodyPr>
          <a:lstStyle/>
          <a:p>
            <a:pPr>
              <a:lnSpc>
                <a:spcPct val="90000"/>
              </a:lnSpc>
              <a:spcBef>
                <a:spcPts val="400"/>
              </a:spcBef>
            </a:pPr>
            <a:r>
              <a:rPr lang="en-US" sz="2000" i="1" dirty="0"/>
              <a:t>See </a:t>
            </a:r>
            <a:r>
              <a:rPr lang="en-US" sz="2000" i="1" dirty="0">
                <a:hlinkClick r:id="rId4"/>
              </a:rPr>
              <a:t>https://github.com/mstrout/CUF23-OLCF-Tutorial</a:t>
            </a:r>
            <a:r>
              <a:rPr lang="en-US" sz="2000" i="1" dirty="0"/>
              <a:t> for more info and for example code.</a:t>
            </a:r>
          </a:p>
        </p:txBody>
      </p:sp>
    </p:spTree>
    <p:extLst>
      <p:ext uri="{BB962C8B-B14F-4D97-AF65-F5344CB8AC3E}">
        <p14:creationId xmlns:p14="http://schemas.microsoft.com/office/powerpoint/2010/main" val="9374330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6C79E92-C04F-5C2F-D656-36059B90B1C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02BDE12-6E22-2139-C0B2-F6049B6B9A16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pPr defTabSz="1088421">
              <a:buFontTx/>
              <a:buBlip>
                <a:blip r:embed="rId2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2"/>
                </a:buBlip>
              </a:pPr>
              <a:t>15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48BD8A5-BDB8-20DE-10A9-F80E6FA5C2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Maybe a picture of what heat_2d.chpl code is doing?</a:t>
            </a:r>
          </a:p>
        </p:txBody>
      </p:sp>
    </p:spTree>
    <p:extLst>
      <p:ext uri="{BB962C8B-B14F-4D97-AF65-F5344CB8AC3E}">
        <p14:creationId xmlns:p14="http://schemas.microsoft.com/office/powerpoint/2010/main" val="32488673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EC26777-1EA0-45E3-3513-6C89C93581E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sz="2400" dirty="0"/>
              <a:t>Compile and run Chapel programs</a:t>
            </a:r>
          </a:p>
          <a:p>
            <a:endParaRPr lang="en-US" sz="2400" dirty="0"/>
          </a:p>
          <a:p>
            <a:r>
              <a:rPr lang="en-US" sz="2400" dirty="0"/>
              <a:t>Familiarity with the Chapel execution model including how to run codes in parallel on a single node, across nodes, and both</a:t>
            </a:r>
          </a:p>
          <a:p>
            <a:endParaRPr lang="en-US" sz="2400" dirty="0"/>
          </a:p>
          <a:p>
            <a:r>
              <a:rPr lang="en-US" sz="2400" dirty="0"/>
              <a:t>Learn Chapel concepts by compiling and running provided code examples</a:t>
            </a:r>
          </a:p>
          <a:p>
            <a:pPr lvl="1"/>
            <a:r>
              <a:rPr lang="en-US" sz="2400" dirty="0"/>
              <a:t>Serial code using map/dictionary, (k-</a:t>
            </a:r>
            <a:r>
              <a:rPr lang="en-US" sz="2400" dirty="0" err="1"/>
              <a:t>mer</a:t>
            </a:r>
            <a:r>
              <a:rPr lang="en-US" sz="2400" dirty="0"/>
              <a:t> counting from bioinformatics)</a:t>
            </a:r>
          </a:p>
          <a:p>
            <a:pPr lvl="1"/>
            <a:r>
              <a:rPr lang="en-US" sz="2400" dirty="0"/>
              <a:t>Distributed parallelism and 1D arrays, (processing files in parallel)</a:t>
            </a:r>
          </a:p>
          <a:p>
            <a:pPr lvl="1"/>
            <a:r>
              <a:rPr lang="en-US" sz="2400" dirty="0"/>
              <a:t>Distributed parallelism and 2D arrays, (heat diffusion problem will see in UPC++ and CAF)</a:t>
            </a:r>
          </a:p>
          <a:p>
            <a:pPr lvl="1"/>
            <a:r>
              <a:rPr lang="en-US" sz="2400" dirty="0"/>
              <a:t>Distributed parallel image processing, (coral reef diversity example)</a:t>
            </a:r>
          </a:p>
          <a:p>
            <a:pPr lvl="1"/>
            <a:r>
              <a:rPr lang="en-US" sz="2400" dirty="0"/>
              <a:t>GPU parallelism (stream example)</a:t>
            </a:r>
          </a:p>
          <a:p>
            <a:endParaRPr lang="en-US" sz="2400" dirty="0"/>
          </a:p>
          <a:p>
            <a:r>
              <a:rPr lang="en-US" sz="2400" dirty="0"/>
              <a:t>Where to get help and how you can participate in the Chapel community</a:t>
            </a:r>
          </a:p>
          <a:p>
            <a:pPr lvl="1"/>
            <a:endParaRPr lang="en-US" sz="2600" dirty="0"/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33A37D4-4256-1EEF-3B4D-E32793D3A987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3"/>
                </a:buBlip>
              </a:pPr>
              <a:t>16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0206258-3B62-07EA-3360-27FBA913C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Objectives For Today's Chapel Tutorial</a:t>
            </a:r>
          </a:p>
        </p:txBody>
      </p:sp>
    </p:spTree>
    <p:extLst>
      <p:ext uri="{BB962C8B-B14F-4D97-AF65-F5344CB8AC3E}">
        <p14:creationId xmlns:p14="http://schemas.microsoft.com/office/powerpoint/2010/main" val="32037635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ackground pattern&#10;&#10;Description automatically generated">
            <a:extLst>
              <a:ext uri="{FF2B5EF4-FFF2-40B4-BE49-F238E27FC236}">
                <a16:creationId xmlns:a16="http://schemas.microsoft.com/office/drawing/2014/main" id="{67CB015D-5705-41ED-833C-C18CF5D98E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7307" y="0"/>
            <a:ext cx="12192000" cy="6858000"/>
          </a:xfrm>
          <a:prstGeom prst="rect">
            <a:avLst/>
          </a:prstGeom>
        </p:spPr>
      </p:pic>
      <p:sp>
        <p:nvSpPr>
          <p:cNvPr id="4" name="Text Placeholder">
            <a:extLst>
              <a:ext uri="{FF2B5EF4-FFF2-40B4-BE49-F238E27FC236}">
                <a16:creationId xmlns:a16="http://schemas.microsoft.com/office/drawing/2014/main" id="{F05E50B2-AB22-4A7A-83F4-EBD27803919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4396" y="4577983"/>
            <a:ext cx="6802204" cy="339214"/>
          </a:xfrm>
        </p:spPr>
        <p:txBody>
          <a:bodyPr/>
          <a:lstStyle/>
          <a:p>
            <a:r>
              <a:rPr lang="en-US" dirty="0"/>
              <a:t>CUF23: Sponsored by OLCF, NERSC, and ECP</a:t>
            </a:r>
          </a:p>
          <a:p>
            <a:r>
              <a:rPr lang="en-US" dirty="0"/>
              <a:t>July 26-27, 2023</a:t>
            </a:r>
          </a:p>
        </p:txBody>
      </p:sp>
      <p:sp>
        <p:nvSpPr>
          <p:cNvPr id="3" name="Subtitle">
            <a:extLst>
              <a:ext uri="{FF2B5EF4-FFF2-40B4-BE49-F238E27FC236}">
                <a16:creationId xmlns:a16="http://schemas.microsoft.com/office/drawing/2014/main" id="{940F81D8-5C7D-4F33-A461-CA45B169FF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4396" y="4133087"/>
            <a:ext cx="11679004" cy="444895"/>
          </a:xfrm>
        </p:spPr>
        <p:txBody>
          <a:bodyPr/>
          <a:lstStyle/>
          <a:p>
            <a:r>
              <a:rPr lang="en-US" dirty="0"/>
              <a:t>Michelle Strout and Jeremiah </a:t>
            </a:r>
            <a:r>
              <a:rPr lang="en-US" dirty="0" err="1"/>
              <a:t>Corrado</a:t>
            </a:r>
            <a:endParaRPr lang="en-US" dirty="0"/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6D650731-F75D-4A00-8A26-A472193D3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Programing in Chapel</a:t>
            </a:r>
          </a:p>
        </p:txBody>
      </p:sp>
      <p:grpSp>
        <p:nvGrpSpPr>
          <p:cNvPr id="8" name="Logo">
            <a:extLst>
              <a:ext uri="{FF2B5EF4-FFF2-40B4-BE49-F238E27FC236}">
                <a16:creationId xmlns:a16="http://schemas.microsoft.com/office/drawing/2014/main" id="{B02A73FC-55E3-45E3-BD16-130BCB0808B7}"/>
              </a:ext>
            </a:extLst>
          </p:cNvPr>
          <p:cNvGrpSpPr>
            <a:grpSpLocks noChangeAspect="1"/>
          </p:cNvGrpSpPr>
          <p:nvPr/>
        </p:nvGrpSpPr>
        <p:grpSpPr>
          <a:xfrm>
            <a:off x="393523" y="381956"/>
            <a:ext cx="2218745" cy="893759"/>
            <a:chOff x="393523" y="381956"/>
            <a:chExt cx="2218745" cy="893759"/>
          </a:xfrm>
        </p:grpSpPr>
        <p:sp>
          <p:nvSpPr>
            <p:cNvPr id="9" name="Element">
              <a:extLst>
                <a:ext uri="{FF2B5EF4-FFF2-40B4-BE49-F238E27FC236}">
                  <a16:creationId xmlns:a16="http://schemas.microsoft.com/office/drawing/2014/main" id="{AC5DDDFF-368A-45FD-B496-CD3D6F40488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3523" y="381956"/>
              <a:ext cx="759854" cy="211008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1A9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MetricHPE Black" panose="020B0A03030202060203" pitchFamily="34" charset="0"/>
              </a:endParaRPr>
            </a:p>
          </p:txBody>
        </p:sp>
        <p:sp>
          <p:nvSpPr>
            <p:cNvPr id="10" name="Wordmark">
              <a:extLst>
                <a:ext uri="{FF2B5EF4-FFF2-40B4-BE49-F238E27FC236}">
                  <a16:creationId xmlns:a16="http://schemas.microsoft.com/office/drawing/2014/main" id="{ABCC2085-F246-410D-B736-D7508E63BD9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3523" y="730052"/>
              <a:ext cx="2218745" cy="545663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MetricHPE Black" panose="020B0A0303020206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046934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EC26777-1EA0-45E3-3513-6C89C93581E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sz="2400" dirty="0"/>
              <a:t>Compile and run Chapel programs</a:t>
            </a:r>
          </a:p>
          <a:p>
            <a:endParaRPr lang="en-US" sz="2400" dirty="0"/>
          </a:p>
          <a:p>
            <a:r>
              <a:rPr lang="en-US" sz="2400" dirty="0"/>
              <a:t>Familiarity with the Chapel execution model including how to run codes in parallel on a single node, across nodes, and both</a:t>
            </a:r>
          </a:p>
          <a:p>
            <a:endParaRPr lang="en-US" sz="2400" dirty="0"/>
          </a:p>
          <a:p>
            <a:r>
              <a:rPr lang="en-US" sz="2400" dirty="0"/>
              <a:t>Learn Chapel concepts by compiling and running provided code examples</a:t>
            </a:r>
          </a:p>
          <a:p>
            <a:pPr lvl="1"/>
            <a:r>
              <a:rPr lang="en-US" sz="2400" dirty="0"/>
              <a:t>Serial code using map/dictionary, (k-</a:t>
            </a:r>
            <a:r>
              <a:rPr lang="en-US" sz="2400" dirty="0" err="1"/>
              <a:t>mer</a:t>
            </a:r>
            <a:r>
              <a:rPr lang="en-US" sz="2400" dirty="0"/>
              <a:t> counting from bioinformatics)</a:t>
            </a:r>
          </a:p>
          <a:p>
            <a:pPr lvl="1"/>
            <a:r>
              <a:rPr lang="en-US" sz="2400" dirty="0"/>
              <a:t>Distributed parallelism and 1D arrays, (processing files in parallel)</a:t>
            </a:r>
          </a:p>
          <a:p>
            <a:pPr lvl="1"/>
            <a:r>
              <a:rPr lang="en-US" sz="2400" dirty="0"/>
              <a:t>Distributed parallelism and 2D arrays, (heat diffusion problem will see in UPC++ and CAF)</a:t>
            </a:r>
          </a:p>
          <a:p>
            <a:pPr lvl="1"/>
            <a:r>
              <a:rPr lang="en-US" sz="2400" dirty="0"/>
              <a:t>Distributed parallel image processing, (coral reef diversity example)</a:t>
            </a:r>
          </a:p>
          <a:p>
            <a:pPr lvl="1"/>
            <a:r>
              <a:rPr lang="en-US" sz="2400" dirty="0"/>
              <a:t>GPU parallelism (stream example)</a:t>
            </a:r>
          </a:p>
          <a:p>
            <a:endParaRPr lang="en-US" sz="2400" dirty="0"/>
          </a:p>
          <a:p>
            <a:r>
              <a:rPr lang="en-US" sz="2400" dirty="0"/>
              <a:t>Where to get help and how you can participate in the Chapel community</a:t>
            </a:r>
          </a:p>
          <a:p>
            <a:pPr lvl="1"/>
            <a:endParaRPr lang="en-US" sz="2600" dirty="0"/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33A37D4-4256-1EEF-3B4D-E32793D3A987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3"/>
                </a:buBlip>
              </a:pPr>
              <a:t>18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0206258-3B62-07EA-3360-27FBA913C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Objectives For Today's Chapel Tutorial</a:t>
            </a:r>
          </a:p>
        </p:txBody>
      </p:sp>
    </p:spTree>
    <p:extLst>
      <p:ext uri="{BB962C8B-B14F-4D97-AF65-F5344CB8AC3E}">
        <p14:creationId xmlns:p14="http://schemas.microsoft.com/office/powerpoint/2010/main" val="34132953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9D0DA1-9018-10E0-BB48-CF7AC367DCC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85751" y="999160"/>
            <a:ext cx="11525249" cy="5096839"/>
          </a:xfrm>
        </p:spPr>
        <p:txBody>
          <a:bodyPr/>
          <a:lstStyle/>
          <a:p>
            <a:r>
              <a:rPr lang="en-US" sz="2000" b="1" dirty="0"/>
              <a:t>During the tutorial today and tomorrow (July 26-27, 2023)</a:t>
            </a:r>
          </a:p>
          <a:p>
            <a:pPr lvl="1"/>
            <a:r>
              <a:rPr lang="en-US" sz="1800" dirty="0"/>
              <a:t>Download the </a:t>
            </a:r>
            <a:r>
              <a:rPr lang="en-US" sz="1800" dirty="0" err="1"/>
              <a:t>tarball</a:t>
            </a:r>
            <a:r>
              <a:rPr lang="en-US" sz="1800" dirty="0"/>
              <a:t> of examples and follow the instructions in the README</a:t>
            </a:r>
          </a:p>
          <a:p>
            <a:pPr lvl="3"/>
            <a:r>
              <a:rPr lang="en-US" sz="1400" dirty="0" err="1"/>
              <a:t>wget</a:t>
            </a:r>
            <a:r>
              <a:rPr lang="en-US" sz="1400" dirty="0"/>
              <a:t> </a:t>
            </a:r>
            <a:r>
              <a:rPr lang="en-US" sz="1400" dirty="0">
                <a:hlinkClick r:id="rId3"/>
              </a:rPr>
              <a:t>https://go.lbl.gov/cuf23.tar.gz</a:t>
            </a:r>
            <a:endParaRPr lang="en-US" sz="1400" dirty="0"/>
          </a:p>
          <a:p>
            <a:pPr lvl="3"/>
            <a:r>
              <a:rPr lang="en-US" sz="1400" dirty="0"/>
              <a:t>tar </a:t>
            </a:r>
            <a:r>
              <a:rPr lang="en-US" sz="1400" dirty="0" err="1"/>
              <a:t>xzf</a:t>
            </a:r>
            <a:r>
              <a:rPr lang="en-US" sz="1400" dirty="0"/>
              <a:t> cuf23.tar.gz</a:t>
            </a:r>
          </a:p>
          <a:p>
            <a:pPr lvl="3"/>
            <a:r>
              <a:rPr lang="en-US" sz="1400" dirty="0"/>
              <a:t>cd cuf23/</a:t>
            </a:r>
          </a:p>
          <a:p>
            <a:pPr lvl="3"/>
            <a:endParaRPr lang="en-US" sz="1400" dirty="0"/>
          </a:p>
          <a:p>
            <a:r>
              <a:rPr lang="en-US" sz="2000" b="1" dirty="0"/>
              <a:t>After the tutorial</a:t>
            </a:r>
          </a:p>
          <a:p>
            <a:pPr lvl="1"/>
            <a:r>
              <a:rPr lang="en-US" sz="1800" b="1" dirty="0"/>
              <a:t>The cuf23 </a:t>
            </a:r>
            <a:r>
              <a:rPr lang="en-US" sz="1800" b="1" dirty="0" err="1"/>
              <a:t>tarball</a:t>
            </a:r>
            <a:r>
              <a:rPr lang="en-US" sz="1800" b="1" dirty="0"/>
              <a:t> will still be available or clone from </a:t>
            </a:r>
            <a:r>
              <a:rPr lang="en-US" sz="1800" i="1" dirty="0">
                <a:hlinkClick r:id="rId4"/>
              </a:rPr>
              <a:t>https://github.com/mstrout/CUF23-OLCF-Tutorial</a:t>
            </a:r>
            <a:r>
              <a:rPr lang="en-US" sz="1800" i="1" dirty="0"/>
              <a:t> for Chapel code</a:t>
            </a:r>
            <a:endParaRPr lang="en-US" sz="1800" dirty="0"/>
          </a:p>
          <a:p>
            <a:pPr lvl="1"/>
            <a:r>
              <a:rPr lang="en-US" sz="1800" b="1" dirty="0"/>
              <a:t>Attempt this Online website for running Chapel code</a:t>
            </a:r>
          </a:p>
          <a:p>
            <a:pPr lvl="2"/>
            <a:r>
              <a:rPr lang="en-US" dirty="0"/>
              <a:t>Go to main Chapel webpage at </a:t>
            </a:r>
            <a:r>
              <a:rPr lang="en-US" dirty="0">
                <a:hlinkClick r:id="rId5"/>
              </a:rPr>
              <a:t>https://chapel-lang.org/</a:t>
            </a:r>
            <a:r>
              <a:rPr lang="en-US" dirty="0"/>
              <a:t> and click on the ATO icon on the lower left</a:t>
            </a:r>
            <a:endParaRPr lang="en-US" sz="2000" b="1" dirty="0"/>
          </a:p>
          <a:p>
            <a:pPr lvl="1"/>
            <a:r>
              <a:rPr lang="en-US" sz="1800" b="1" dirty="0"/>
              <a:t>Using a container on your laptop</a:t>
            </a:r>
          </a:p>
          <a:p>
            <a:pPr lvl="2"/>
            <a:r>
              <a:rPr lang="en-US" dirty="0"/>
              <a:t>First, install docker for your machine and then start it up</a:t>
            </a:r>
          </a:p>
          <a:p>
            <a:pPr lvl="2"/>
            <a:r>
              <a:rPr lang="en-US" dirty="0"/>
              <a:t>Then, the below commands work with docker</a:t>
            </a:r>
          </a:p>
          <a:p>
            <a:pPr lvl="3"/>
            <a:r>
              <a:rPr lang="en-US" dirty="0"/>
              <a:t> docker pull </a:t>
            </a:r>
            <a:r>
              <a:rPr lang="en-US" dirty="0" err="1"/>
              <a:t>docker.io</a:t>
            </a:r>
            <a:r>
              <a:rPr lang="en-US" dirty="0"/>
              <a:t>/chapel/chapel-</a:t>
            </a:r>
            <a:r>
              <a:rPr lang="en-US" dirty="0" err="1"/>
              <a:t>gasnet</a:t>
            </a:r>
            <a:r>
              <a:rPr lang="en-US" dirty="0"/>
              <a:t>    # takes about 5 minutes</a:t>
            </a:r>
          </a:p>
          <a:p>
            <a:pPr lvl="3"/>
            <a:r>
              <a:rPr lang="en-US" dirty="0"/>
              <a:t> docker run --rm -v "$PWD":/</a:t>
            </a:r>
            <a:r>
              <a:rPr lang="en-US" dirty="0" err="1"/>
              <a:t>myapp</a:t>
            </a:r>
            <a:r>
              <a:rPr lang="en-US" dirty="0"/>
              <a:t> -w /</a:t>
            </a:r>
            <a:r>
              <a:rPr lang="en-US" dirty="0" err="1"/>
              <a:t>myapp</a:t>
            </a:r>
            <a:r>
              <a:rPr lang="en-US" dirty="0"/>
              <a:t> chapel/chapel-</a:t>
            </a:r>
            <a:r>
              <a:rPr lang="en-US" dirty="0" err="1"/>
              <a:t>gasnet</a:t>
            </a:r>
            <a:r>
              <a:rPr lang="en-US" dirty="0"/>
              <a:t> </a:t>
            </a:r>
            <a:r>
              <a:rPr lang="en-US" b="1" dirty="0" err="1"/>
              <a:t>chpl</a:t>
            </a:r>
            <a:r>
              <a:rPr lang="en-US" b="1" dirty="0"/>
              <a:t> </a:t>
            </a:r>
            <a:r>
              <a:rPr lang="en-US" b="1" dirty="0" err="1"/>
              <a:t>hello.chpl</a:t>
            </a:r>
            <a:endParaRPr lang="en-US" b="1" dirty="0"/>
          </a:p>
          <a:p>
            <a:pPr lvl="3"/>
            <a:r>
              <a:rPr lang="en-US" dirty="0"/>
              <a:t> docker run --rm -v "$PWD":/</a:t>
            </a:r>
            <a:r>
              <a:rPr lang="en-US" dirty="0" err="1"/>
              <a:t>myapp</a:t>
            </a:r>
            <a:r>
              <a:rPr lang="en-US" dirty="0"/>
              <a:t> -w /</a:t>
            </a:r>
            <a:r>
              <a:rPr lang="en-US" dirty="0" err="1"/>
              <a:t>myapp</a:t>
            </a:r>
            <a:r>
              <a:rPr lang="en-US" dirty="0"/>
              <a:t> chapel/chapel-</a:t>
            </a:r>
            <a:r>
              <a:rPr lang="en-US" dirty="0" err="1"/>
              <a:t>gasnet</a:t>
            </a:r>
            <a:r>
              <a:rPr lang="en-US" dirty="0"/>
              <a:t> </a:t>
            </a:r>
            <a:r>
              <a:rPr lang="en-US" b="1" dirty="0"/>
              <a:t>./hello -</a:t>
            </a:r>
            <a:r>
              <a:rPr lang="en-US" b="1" dirty="0" err="1"/>
              <a:t>nl</a:t>
            </a:r>
            <a:r>
              <a:rPr lang="en-US" b="1" dirty="0"/>
              <a:t> 1</a:t>
            </a:r>
          </a:p>
          <a:p>
            <a:pPr marL="0" indent="0">
              <a:buNone/>
            </a:pPr>
            <a:endParaRPr lang="en-US" sz="2000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E184ED-CA7F-4348-BEDA-0C2B47057E99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pPr marL="205699" marR="0" lvl="0" indent="-205699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Blip>
                <a:blip r:embed="rId6"/>
              </a:buBlip>
              <a:tabLst/>
              <a:defRPr/>
            </a:pPr>
            <a:fld id="{A6A718CD-1F60-478A-BCD3-0DF9B7590A9B}" type="slidenum">
              <a:rPr kumimoji="0" lang="en-US" sz="2000" b="0" i="0" u="none" strike="noStrike" kern="1200" cap="all" spc="0" normalizeH="0" baseline="10000" noProof="0" smtClean="0">
                <a:ln>
                  <a:noFill/>
                </a:ln>
                <a:solidFill>
                  <a:srgbClr val="787871"/>
                </a:solidFill>
                <a:effectLst/>
                <a:uLnTx/>
                <a:uFillTx/>
                <a:latin typeface="MetricHPE" panose="020B0503030202060203" pitchFamily="34" charset="0"/>
                <a:ea typeface="+mn-ea"/>
                <a:cs typeface="+mn-cs"/>
              </a:rPr>
              <a:pPr marL="205699" marR="0" lvl="0" indent="-205699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20000"/>
                <a:buFontTx/>
                <a:buBlip>
                  <a:blip r:embed="rId6"/>
                </a:buBlip>
                <a:tabLst/>
                <a:defRPr/>
              </a:pPr>
              <a:t>19</a:t>
            </a:fld>
            <a:endParaRPr kumimoji="0" lang="en-US" sz="2000" b="0" i="0" u="none" strike="noStrike" kern="1200" cap="all" spc="0" normalizeH="0" baseline="10000" noProof="0" dirty="0">
              <a:ln>
                <a:noFill/>
              </a:ln>
              <a:solidFill>
                <a:srgbClr val="787871"/>
              </a:solidFill>
              <a:effectLst/>
              <a:uLnTx/>
              <a:uFillTx/>
              <a:latin typeface="MetricHPE" panose="020B0503030202060203" pitchFamily="34" charset="0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Participate in this Tutorial And Afterwards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9E1BC4-8BEF-800E-1F38-7EEA5666B3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90100" y="3898900"/>
            <a:ext cx="2120900" cy="120650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805C5B4-434F-8902-8F89-84B5339F7A39}"/>
              </a:ext>
            </a:extLst>
          </p:cNvPr>
          <p:cNvCxnSpPr>
            <a:cxnSpLocks/>
          </p:cNvCxnSpPr>
          <p:nvPr/>
        </p:nvCxnSpPr>
        <p:spPr>
          <a:xfrm>
            <a:off x="11049000" y="3464193"/>
            <a:ext cx="0" cy="650607"/>
          </a:xfrm>
          <a:prstGeom prst="straightConnector1">
            <a:avLst/>
          </a:prstGeom>
          <a:ln w="889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81495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EC26777-1EA0-45E3-3513-6C89C93581E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sz="2400" dirty="0"/>
              <a:t>What Chapel is and how programmers are using Chapel in their applications</a:t>
            </a:r>
          </a:p>
          <a:p>
            <a:endParaRPr lang="en-US" sz="2400" dirty="0"/>
          </a:p>
          <a:p>
            <a:r>
              <a:rPr lang="en-US" sz="2400" dirty="0"/>
              <a:t>Chapel execution model with a parallel and distributed "Hello World"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dirty="0"/>
              <a:t>2D Heat Diffusion example: variants and how to compile and run them</a:t>
            </a:r>
          </a:p>
          <a:p>
            <a:endParaRPr lang="en-US" dirty="0"/>
          </a:p>
          <a:p>
            <a:r>
              <a:rPr lang="en-US" dirty="0"/>
              <a:t>Learning objectives for today's 90-minute Chapel tutorial</a:t>
            </a: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33A37D4-4256-1EEF-3B4D-E32793D3A987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3"/>
                </a:buBlip>
              </a:pPr>
              <a:t>2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0206258-3B62-07EA-3360-27FBA913C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Chapel</a:t>
            </a:r>
          </a:p>
        </p:txBody>
      </p:sp>
    </p:spTree>
    <p:extLst>
      <p:ext uri="{BB962C8B-B14F-4D97-AF65-F5344CB8AC3E}">
        <p14:creationId xmlns:p14="http://schemas.microsoft.com/office/powerpoint/2010/main" val="11553261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2">
            <a:extLst>
              <a:ext uri="{FF2B5EF4-FFF2-40B4-BE49-F238E27FC236}">
                <a16:creationId xmlns:a16="http://schemas.microsoft.com/office/drawing/2014/main" id="{C85BAAFF-6EA5-634B-A668-1DA0021300A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3"/>
                </a:buBlip>
              </a:pPr>
              <a:t>20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SERIAL CODE Using Map/Dictionary: K-</a:t>
            </a:r>
            <a:r>
              <a:rPr lang="en-US" dirty="0" err="1"/>
              <a:t>mer</a:t>
            </a:r>
            <a:r>
              <a:rPr lang="en-US" dirty="0"/>
              <a:t> Counting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F9B69CC-8AE4-9240-9BF8-B66265EBA654}"/>
              </a:ext>
            </a:extLst>
          </p:cNvPr>
          <p:cNvSpPr/>
          <p:nvPr/>
        </p:nvSpPr>
        <p:spPr>
          <a:xfrm>
            <a:off x="380999" y="1387019"/>
            <a:ext cx="7162801" cy="535531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pPr defTabSz="457189">
              <a:tabLst>
                <a:tab pos="1254094" algn="l"/>
              </a:tabLst>
              <a:defRPr/>
            </a:pP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use 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Map, IO;</a:t>
            </a:r>
          </a:p>
          <a:p>
            <a:pPr defTabSz="457189">
              <a:tabLst>
                <a:tab pos="1254094" algn="l"/>
              </a:tabLst>
              <a:defRPr/>
            </a:pPr>
            <a:endParaRPr lang="en-US" dirty="0">
              <a:solidFill>
                <a:sysClr val="windowText" lastClr="000000"/>
              </a:solidFill>
              <a:latin typeface="Courier New"/>
              <a:cs typeface="Courier New"/>
            </a:endParaRPr>
          </a:p>
          <a:p>
            <a:pPr defTabSz="457189">
              <a:tabLst>
                <a:tab pos="1254094" algn="l"/>
              </a:tabLst>
              <a:defRPr/>
            </a:pP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config const </a:t>
            </a:r>
            <a:r>
              <a:rPr lang="en-US" dirty="0" err="1">
                <a:solidFill>
                  <a:schemeClr val="accent3"/>
                </a:solidFill>
                <a:latin typeface="Courier New"/>
                <a:cs typeface="Courier New"/>
              </a:rPr>
              <a:t>infilename</a:t>
            </a:r>
            <a:r>
              <a:rPr lang="en-US" dirty="0">
                <a:solidFill>
                  <a:schemeClr val="accent3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= (</a:t>
            </a:r>
            <a:r>
              <a:rPr lang="en-US" dirty="0">
                <a:solidFill>
                  <a:srgbClr val="F79646">
                    <a:lumMod val="75000"/>
                  </a:srgbClr>
                </a:solidFill>
                <a:latin typeface="Courier New"/>
                <a:cs typeface="Courier New"/>
              </a:rPr>
              <a:t>"</a:t>
            </a:r>
            <a:r>
              <a:rPr lang="en-US" dirty="0" err="1">
                <a:solidFill>
                  <a:srgbClr val="F79646">
                    <a:lumMod val="75000"/>
                  </a:srgbClr>
                </a:solidFill>
                <a:latin typeface="Courier New"/>
                <a:cs typeface="Courier New"/>
              </a:rPr>
              <a:t>kmer_large_input.txt</a:t>
            </a:r>
            <a:r>
              <a:rPr lang="en-US" dirty="0">
                <a:solidFill>
                  <a:srgbClr val="F79646">
                    <a:lumMod val="75000"/>
                  </a:srgbClr>
                </a:solidFill>
                <a:latin typeface="Courier New"/>
                <a:cs typeface="Courier New"/>
              </a:rPr>
              <a:t>")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;</a:t>
            </a:r>
            <a:endParaRPr lang="en-US" dirty="0">
              <a:solidFill>
                <a:schemeClr val="tx1"/>
              </a:solidFill>
              <a:latin typeface="Courier New"/>
              <a:cs typeface="Courier New"/>
            </a:endParaRPr>
          </a:p>
          <a:p>
            <a:pPr defTabSz="457189">
              <a:tabLst>
                <a:tab pos="1254094" algn="l"/>
              </a:tabLst>
              <a:defRPr/>
            </a:pP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config const </a:t>
            </a:r>
            <a:r>
              <a:rPr lang="en-US" dirty="0">
                <a:solidFill>
                  <a:schemeClr val="accent3"/>
                </a:solidFill>
                <a:latin typeface="Courier New"/>
                <a:cs typeface="Courier New"/>
              </a:rPr>
              <a:t>k 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= 4;</a:t>
            </a:r>
            <a:endParaRPr lang="en-US" dirty="0">
              <a:solidFill>
                <a:schemeClr val="tx1"/>
              </a:solidFill>
              <a:latin typeface="Courier New"/>
              <a:cs typeface="Courier New"/>
            </a:endParaRPr>
          </a:p>
          <a:p>
            <a:pPr defTabSz="457189">
              <a:tabLst>
                <a:tab pos="1254094" algn="l"/>
              </a:tabLst>
              <a:defRPr/>
            </a:pP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</a:t>
            </a:r>
          </a:p>
          <a:p>
            <a:pPr defTabSz="457189">
              <a:tabLst>
                <a:tab pos="1254094" algn="l"/>
              </a:tabLst>
              <a:defRPr/>
            </a:pP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var</a:t>
            </a:r>
            <a:r>
              <a:rPr lang="en-US" dirty="0">
                <a:solidFill>
                  <a:srgbClr val="00009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chemeClr val="accent3"/>
                </a:solidFill>
                <a:latin typeface="Courier New"/>
                <a:cs typeface="Courier New"/>
              </a:rPr>
              <a:t>sequence, line</a:t>
            </a:r>
            <a:r>
              <a:rPr lang="en-US" dirty="0">
                <a:solidFill>
                  <a:srgbClr val="660066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: </a:t>
            </a: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string;</a:t>
            </a:r>
          </a:p>
          <a:p>
            <a:pPr defTabSz="457189">
              <a:tabLst>
                <a:tab pos="1254094" algn="l"/>
              </a:tabLst>
              <a:defRPr/>
            </a:pP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var</a:t>
            </a:r>
            <a:r>
              <a:rPr lang="en-US" dirty="0">
                <a:solidFill>
                  <a:srgbClr val="00009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chemeClr val="accent3"/>
                </a:solidFill>
                <a:latin typeface="Courier New"/>
                <a:cs typeface="Courier New"/>
              </a:rPr>
              <a:t>f 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= open(</a:t>
            </a:r>
            <a:r>
              <a:rPr lang="en-US" dirty="0" err="1">
                <a:solidFill>
                  <a:sysClr val="windowText" lastClr="000000"/>
                </a:solidFill>
                <a:latin typeface="Courier New"/>
                <a:cs typeface="Courier New"/>
              </a:rPr>
              <a:t>infilename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, </a:t>
            </a:r>
            <a:r>
              <a:rPr lang="en-US" dirty="0" err="1">
                <a:solidFill>
                  <a:sysClr val="windowText" lastClr="000000"/>
                </a:solidFill>
                <a:latin typeface="Courier New"/>
                <a:cs typeface="Courier New"/>
              </a:rPr>
              <a:t>ioMode.r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);</a:t>
            </a:r>
            <a:endParaRPr lang="en-US" b="1" dirty="0">
              <a:solidFill>
                <a:schemeClr val="accent1"/>
              </a:solidFill>
              <a:latin typeface="Courier New"/>
              <a:cs typeface="Courier New"/>
            </a:endParaRPr>
          </a:p>
          <a:p>
            <a:pPr defTabSz="457189">
              <a:tabLst>
                <a:tab pos="1254094" algn="l"/>
              </a:tabLst>
              <a:defRPr/>
            </a:pP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var</a:t>
            </a:r>
            <a:r>
              <a:rPr lang="en-US" dirty="0">
                <a:solidFill>
                  <a:srgbClr val="00009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chemeClr val="accent3"/>
                </a:solidFill>
                <a:latin typeface="Courier New"/>
                <a:cs typeface="Courier New"/>
              </a:rPr>
              <a:t>infile</a:t>
            </a:r>
            <a:r>
              <a:rPr lang="en-US" dirty="0">
                <a:solidFill>
                  <a:schemeClr val="accent3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= </a:t>
            </a:r>
            <a:r>
              <a:rPr lang="en-US" dirty="0" err="1">
                <a:solidFill>
                  <a:sysClr val="windowText" lastClr="000000"/>
                </a:solidFill>
                <a:latin typeface="Courier New"/>
                <a:cs typeface="Courier New"/>
              </a:rPr>
              <a:t>f.reader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();</a:t>
            </a:r>
            <a:endParaRPr lang="en-US" b="1" dirty="0">
              <a:solidFill>
                <a:schemeClr val="accent1"/>
              </a:solidFill>
              <a:latin typeface="Courier New"/>
              <a:cs typeface="Courier New"/>
            </a:endParaRPr>
          </a:p>
          <a:p>
            <a:pPr defTabSz="457189">
              <a:tabLst>
                <a:tab pos="1254094" algn="l"/>
              </a:tabLst>
              <a:defRPr/>
            </a:pP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while</a:t>
            </a:r>
            <a:r>
              <a:rPr lang="en-US" dirty="0">
                <a:solidFill>
                  <a:srgbClr val="00009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chemeClr val="accent3"/>
                </a:solidFill>
                <a:latin typeface="Courier New"/>
                <a:cs typeface="Courier New"/>
              </a:rPr>
              <a:t>infile</a:t>
            </a:r>
            <a:r>
              <a:rPr lang="en-US" dirty="0" err="1">
                <a:solidFill>
                  <a:sysClr val="windowText" lastClr="000000"/>
                </a:solidFill>
                <a:latin typeface="Courier New"/>
                <a:cs typeface="Courier New"/>
              </a:rPr>
              <a:t>.readLine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(line) {</a:t>
            </a:r>
          </a:p>
          <a:p>
            <a:pPr defTabSz="457189">
              <a:tabLst>
                <a:tab pos="1254094" algn="l"/>
              </a:tabLst>
              <a:defRPr/>
            </a:pP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chemeClr val="accent3"/>
                </a:solidFill>
                <a:latin typeface="Courier New"/>
                <a:cs typeface="Courier New"/>
              </a:rPr>
              <a:t>sequence 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+= </a:t>
            </a:r>
            <a:r>
              <a:rPr lang="en-US" dirty="0" err="1">
                <a:solidFill>
                  <a:schemeClr val="accent3"/>
                </a:solidFill>
                <a:latin typeface="Courier New"/>
                <a:cs typeface="Courier New"/>
              </a:rPr>
              <a:t>line</a:t>
            </a:r>
            <a:r>
              <a:rPr lang="en-US" dirty="0" err="1">
                <a:solidFill>
                  <a:sysClr val="windowText" lastClr="000000"/>
                </a:solidFill>
                <a:latin typeface="Courier New"/>
                <a:cs typeface="Courier New"/>
              </a:rPr>
              <a:t>.strip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();</a:t>
            </a:r>
          </a:p>
          <a:p>
            <a:pPr defTabSz="457189">
              <a:tabLst>
                <a:tab pos="1254094" algn="l"/>
              </a:tabLst>
              <a:defRPr/>
            </a:pP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}</a:t>
            </a:r>
          </a:p>
          <a:p>
            <a:pPr defTabSz="457189">
              <a:tabLst>
                <a:tab pos="1254094" algn="l"/>
              </a:tabLst>
              <a:defRPr/>
            </a:pPr>
            <a:r>
              <a:rPr lang="en-US" dirty="0" err="1">
                <a:solidFill>
                  <a:schemeClr val="accent3"/>
                </a:solidFill>
                <a:latin typeface="Courier New"/>
                <a:cs typeface="Courier New"/>
              </a:rPr>
              <a:t>infile</a:t>
            </a:r>
            <a:r>
              <a:rPr lang="en-US" dirty="0" err="1">
                <a:solidFill>
                  <a:sysClr val="windowText" lastClr="000000"/>
                </a:solidFill>
                <a:latin typeface="Courier New"/>
                <a:cs typeface="Courier New"/>
              </a:rPr>
              <a:t>.close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();</a:t>
            </a:r>
          </a:p>
          <a:p>
            <a:pPr defTabSz="457189">
              <a:tabLst>
                <a:tab pos="1254094" algn="l"/>
              </a:tabLst>
              <a:defRPr/>
            </a:pPr>
            <a:endParaRPr lang="en-US" dirty="0">
              <a:solidFill>
                <a:sysClr val="windowText" lastClr="000000"/>
              </a:solidFill>
              <a:latin typeface="Courier New"/>
              <a:cs typeface="Courier New"/>
            </a:endParaRPr>
          </a:p>
          <a:p>
            <a:pPr defTabSz="457189">
              <a:tabLst>
                <a:tab pos="1254094" algn="l"/>
              </a:tabLst>
              <a:defRPr/>
            </a:pP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var </a:t>
            </a:r>
            <a:r>
              <a:rPr lang="en-US" dirty="0" err="1">
                <a:solidFill>
                  <a:schemeClr val="accent3"/>
                </a:solidFill>
                <a:latin typeface="Courier New"/>
                <a:cs typeface="Courier New"/>
              </a:rPr>
              <a:t>nkmerCounts</a:t>
            </a:r>
            <a:r>
              <a:rPr lang="en-US" dirty="0">
                <a:solidFill>
                  <a:schemeClr val="accent3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: map(</a:t>
            </a: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string, int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);</a:t>
            </a:r>
          </a:p>
          <a:p>
            <a:pPr defTabSz="457189">
              <a:tabLst>
                <a:tab pos="1254094" algn="l"/>
              </a:tabLst>
              <a:defRPr/>
            </a:pPr>
            <a:endParaRPr lang="en-US" dirty="0">
              <a:solidFill>
                <a:sysClr val="windowText" lastClr="000000"/>
              </a:solidFill>
              <a:latin typeface="Courier New"/>
              <a:cs typeface="Courier New"/>
            </a:endParaRPr>
          </a:p>
          <a:p>
            <a:pPr defTabSz="457189">
              <a:tabLst>
                <a:tab pos="1254094" algn="l"/>
              </a:tabLst>
              <a:defRPr/>
            </a:pP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for</a:t>
            </a:r>
            <a:r>
              <a:rPr lang="en-US" dirty="0">
                <a:solidFill>
                  <a:srgbClr val="00009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chemeClr val="accent3"/>
                </a:solidFill>
                <a:latin typeface="Courier New"/>
                <a:cs typeface="Courier New"/>
              </a:rPr>
              <a:t>ind</a:t>
            </a:r>
            <a:r>
              <a:rPr lang="en-US" dirty="0">
                <a:solidFill>
                  <a:schemeClr val="accent3"/>
                </a:solidFill>
                <a:latin typeface="Courier New"/>
                <a:cs typeface="Courier New"/>
              </a:rPr>
              <a:t> </a:t>
            </a: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in 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0..&lt;(</a:t>
            </a:r>
            <a:r>
              <a:rPr lang="en-US" dirty="0" err="1">
                <a:solidFill>
                  <a:schemeClr val="accent3"/>
                </a:solidFill>
                <a:latin typeface="Courier New"/>
                <a:cs typeface="Courier New"/>
              </a:rPr>
              <a:t>sequence</a:t>
            </a:r>
            <a:r>
              <a:rPr lang="en-US" dirty="0" err="1">
                <a:solidFill>
                  <a:sysClr val="windowText" lastClr="000000"/>
                </a:solidFill>
                <a:latin typeface="Courier New"/>
                <a:cs typeface="Courier New"/>
              </a:rPr>
              <a:t>.size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-k) {</a:t>
            </a:r>
          </a:p>
          <a:p>
            <a:pPr defTabSz="457189">
              <a:tabLst>
                <a:tab pos="1254094" algn="l"/>
              </a:tabLst>
              <a:defRPr/>
            </a:pP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chemeClr val="accent3"/>
                </a:solidFill>
                <a:latin typeface="Courier New"/>
                <a:cs typeface="Courier New"/>
              </a:rPr>
              <a:t>nkmerCounts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[</a:t>
            </a:r>
            <a:r>
              <a:rPr lang="en-US" dirty="0">
                <a:solidFill>
                  <a:schemeClr val="accent3"/>
                </a:solidFill>
                <a:latin typeface="Courier New"/>
                <a:cs typeface="Courier New"/>
              </a:rPr>
              <a:t>sequence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[</a:t>
            </a:r>
            <a:r>
              <a:rPr lang="en-US" dirty="0" err="1">
                <a:solidFill>
                  <a:sysClr val="windowText" lastClr="000000"/>
                </a:solidFill>
                <a:latin typeface="Courier New"/>
                <a:cs typeface="Courier New"/>
              </a:rPr>
              <a:t>ind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..#k]] += 1;</a:t>
            </a:r>
          </a:p>
          <a:p>
            <a:pPr defTabSz="457189">
              <a:tabLst>
                <a:tab pos="1254094" algn="l"/>
              </a:tabLst>
              <a:defRPr/>
            </a:pP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}</a:t>
            </a:r>
          </a:p>
          <a:p>
            <a:pPr defTabSz="457189">
              <a:tabLst>
                <a:tab pos="1254094" algn="l"/>
              </a:tabLst>
              <a:defRPr/>
            </a:pP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7050B62-FF4E-BD49-99D3-59D4534D720A}"/>
              </a:ext>
            </a:extLst>
          </p:cNvPr>
          <p:cNvSpPr/>
          <p:nvPr/>
        </p:nvSpPr>
        <p:spPr>
          <a:xfrm>
            <a:off x="381000" y="1017687"/>
            <a:ext cx="1905000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 err="1">
                <a:solidFill>
                  <a:schemeClr val="tx1"/>
                </a:solidFill>
                <a:cs typeface="Courier New" pitchFamily="49" charset="0"/>
              </a:rPr>
              <a:t>kmer.chpl</a:t>
            </a:r>
            <a:endParaRPr lang="en-US" dirty="0">
              <a:solidFill>
                <a:schemeClr val="tx1"/>
              </a:solidFill>
              <a:cs typeface="Courier New" pitchFamily="49" charset="0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7D511C9-5E2D-245D-C0F3-65CAB2F352AD}"/>
              </a:ext>
            </a:extLst>
          </p:cNvPr>
          <p:cNvGrpSpPr/>
          <p:nvPr/>
        </p:nvGrpSpPr>
        <p:grpSpPr>
          <a:xfrm>
            <a:off x="2362200" y="902120"/>
            <a:ext cx="9525000" cy="805216"/>
            <a:chOff x="2362200" y="902120"/>
            <a:chExt cx="9525000" cy="805216"/>
          </a:xfrm>
        </p:grpSpPr>
        <p:sp>
          <p:nvSpPr>
            <p:cNvPr id="7" name="Process 6">
              <a:extLst>
                <a:ext uri="{FF2B5EF4-FFF2-40B4-BE49-F238E27FC236}">
                  <a16:creationId xmlns:a16="http://schemas.microsoft.com/office/drawing/2014/main" id="{D1F28EB0-4831-CB43-8343-700D2F15B7A5}"/>
                </a:ext>
              </a:extLst>
            </p:cNvPr>
            <p:cNvSpPr/>
            <p:nvPr/>
          </p:nvSpPr>
          <p:spPr bwMode="ltGray">
            <a:xfrm>
              <a:off x="7772400" y="902120"/>
              <a:ext cx="4114800" cy="805216"/>
            </a:xfrm>
            <a:prstGeom prst="flowChartProcess">
              <a:avLst/>
            </a:prstGeom>
            <a:solidFill>
              <a:schemeClr val="accent1"/>
            </a:solidFill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‘Map’ and 'IO' are two of the standard libraries provided in Chapel.  A 'map' is like a dictionary in python.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3B912227-295F-7342-8F88-BF7EE800B0E1}"/>
                </a:ext>
              </a:extLst>
            </p:cNvPr>
            <p:cNvCxnSpPr>
              <a:cxnSpLocks/>
              <a:endCxn id="7" idx="1"/>
            </p:cNvCxnSpPr>
            <p:nvPr/>
          </p:nvCxnSpPr>
          <p:spPr>
            <a:xfrm flipV="1">
              <a:off x="2362200" y="1304728"/>
              <a:ext cx="5410200" cy="253509"/>
            </a:xfrm>
            <a:prstGeom prst="straightConnector1">
              <a:avLst/>
            </a:prstGeom>
            <a:ln w="571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15FC7E6-1A13-1076-E51B-41489DB26699}"/>
              </a:ext>
            </a:extLst>
          </p:cNvPr>
          <p:cNvGrpSpPr/>
          <p:nvPr/>
        </p:nvGrpSpPr>
        <p:grpSpPr>
          <a:xfrm>
            <a:off x="3733800" y="2225546"/>
            <a:ext cx="7981943" cy="1051037"/>
            <a:chOff x="3733800" y="2225546"/>
            <a:chExt cx="7981943" cy="1051037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A936FF00-8037-4545-B43C-921DE619C009}"/>
                </a:ext>
              </a:extLst>
            </p:cNvPr>
            <p:cNvCxnSpPr>
              <a:cxnSpLocks/>
            </p:cNvCxnSpPr>
            <p:nvPr/>
          </p:nvCxnSpPr>
          <p:spPr>
            <a:xfrm>
              <a:off x="3733800" y="2301141"/>
              <a:ext cx="4038600" cy="161709"/>
            </a:xfrm>
            <a:prstGeom prst="straightConnector1">
              <a:avLst/>
            </a:prstGeom>
            <a:ln w="571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Process 20">
              <a:extLst>
                <a:ext uri="{FF2B5EF4-FFF2-40B4-BE49-F238E27FC236}">
                  <a16:creationId xmlns:a16="http://schemas.microsoft.com/office/drawing/2014/main" id="{B24D1CE1-C9DD-434A-90C4-0EEA6C4B3138}"/>
                </a:ext>
              </a:extLst>
            </p:cNvPr>
            <p:cNvSpPr/>
            <p:nvPr/>
          </p:nvSpPr>
          <p:spPr bwMode="ltGray">
            <a:xfrm>
              <a:off x="7772400" y="2225546"/>
              <a:ext cx="3943343" cy="1051037"/>
            </a:xfrm>
            <a:prstGeom prst="flowChartProcess">
              <a:avLst/>
            </a:prstGeom>
            <a:solidFill>
              <a:schemeClr val="accent1"/>
            </a:solidFill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'config const' indicates a configuration constant, which result in built-in command-line parsing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912E16F-B380-6C8E-D5EE-34BD1FA32CEB}"/>
              </a:ext>
            </a:extLst>
          </p:cNvPr>
          <p:cNvGrpSpPr/>
          <p:nvPr/>
        </p:nvGrpSpPr>
        <p:grpSpPr>
          <a:xfrm>
            <a:off x="5408428" y="4500187"/>
            <a:ext cx="6088243" cy="751469"/>
            <a:chOff x="5408428" y="4500187"/>
            <a:chExt cx="6088243" cy="751469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87C2E8D3-1675-DE4F-AF11-509CCB276EE5}"/>
                </a:ext>
              </a:extLst>
            </p:cNvPr>
            <p:cNvCxnSpPr>
              <a:cxnSpLocks/>
              <a:endCxn id="23" idx="1"/>
            </p:cNvCxnSpPr>
            <p:nvPr/>
          </p:nvCxnSpPr>
          <p:spPr>
            <a:xfrm flipV="1">
              <a:off x="5408428" y="4875922"/>
              <a:ext cx="2583043" cy="305678"/>
            </a:xfrm>
            <a:prstGeom prst="straightConnector1">
              <a:avLst/>
            </a:prstGeom>
            <a:ln w="571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Process 22">
              <a:extLst>
                <a:ext uri="{FF2B5EF4-FFF2-40B4-BE49-F238E27FC236}">
                  <a16:creationId xmlns:a16="http://schemas.microsoft.com/office/drawing/2014/main" id="{B5F45841-8BB7-E04F-BAF6-3FCD08E01B8D}"/>
                </a:ext>
              </a:extLst>
            </p:cNvPr>
            <p:cNvSpPr/>
            <p:nvPr/>
          </p:nvSpPr>
          <p:spPr bwMode="ltGray">
            <a:xfrm>
              <a:off x="7991471" y="4500187"/>
              <a:ext cx="3505200" cy="751469"/>
            </a:xfrm>
            <a:prstGeom prst="flowChartProcess">
              <a:avLst/>
            </a:prstGeom>
            <a:solidFill>
              <a:schemeClr val="accent1"/>
            </a:solidFill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The variable '</a:t>
              </a:r>
              <a:r>
                <a:rPr lang="en-US" dirty="0" err="1">
                  <a:solidFill>
                    <a:schemeClr val="bg1"/>
                  </a:solidFill>
                </a:rPr>
                <a:t>nkmerCounts</a:t>
              </a:r>
              <a:r>
                <a:rPr lang="en-US" dirty="0">
                  <a:solidFill>
                    <a:schemeClr val="bg1"/>
                  </a:solidFill>
                </a:rPr>
                <a:t>' is being declared as a dictionary mapping strings to </a:t>
              </a:r>
              <a:r>
                <a:rPr lang="en-US" dirty="0" err="1">
                  <a:solidFill>
                    <a:schemeClr val="bg1"/>
                  </a:solidFill>
                </a:rPr>
                <a:t>ints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AD75A05-DABC-30DB-8AA0-3304D9EA35E5}"/>
              </a:ext>
            </a:extLst>
          </p:cNvPr>
          <p:cNvGrpSpPr/>
          <p:nvPr/>
        </p:nvGrpSpPr>
        <p:grpSpPr>
          <a:xfrm>
            <a:off x="5638800" y="5605205"/>
            <a:ext cx="6076943" cy="375734"/>
            <a:chOff x="5638800" y="5605205"/>
            <a:chExt cx="6076943" cy="375734"/>
          </a:xfrm>
        </p:grpSpPr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51664FEC-FF7E-0A86-31A0-50EBE3FB89A4}"/>
                </a:ext>
              </a:extLst>
            </p:cNvPr>
            <p:cNvCxnSpPr>
              <a:cxnSpLocks/>
              <a:endCxn id="24" idx="1"/>
            </p:cNvCxnSpPr>
            <p:nvPr/>
          </p:nvCxnSpPr>
          <p:spPr>
            <a:xfrm flipV="1">
              <a:off x="5638800" y="5787768"/>
              <a:ext cx="2330899" cy="193171"/>
            </a:xfrm>
            <a:prstGeom prst="straightConnector1">
              <a:avLst/>
            </a:prstGeom>
            <a:ln w="571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Process 23">
              <a:extLst>
                <a:ext uri="{FF2B5EF4-FFF2-40B4-BE49-F238E27FC236}">
                  <a16:creationId xmlns:a16="http://schemas.microsoft.com/office/drawing/2014/main" id="{A16D6A9E-24AA-4117-400A-5880EACD6C53}"/>
                </a:ext>
              </a:extLst>
            </p:cNvPr>
            <p:cNvSpPr/>
            <p:nvPr/>
          </p:nvSpPr>
          <p:spPr bwMode="ltGray">
            <a:xfrm>
              <a:off x="7969699" y="5605205"/>
              <a:ext cx="3746044" cy="365126"/>
            </a:xfrm>
            <a:prstGeom prst="flowChartProcess">
              <a:avLst/>
            </a:prstGeom>
            <a:solidFill>
              <a:schemeClr val="accent1"/>
            </a:solidFill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Counting up each </a:t>
              </a:r>
              <a:r>
                <a:rPr lang="en-US" dirty="0" err="1">
                  <a:solidFill>
                    <a:schemeClr val="bg1"/>
                  </a:solidFill>
                </a:rPr>
                <a:t>kmer</a:t>
              </a:r>
              <a:r>
                <a:rPr lang="en-US" dirty="0">
                  <a:solidFill>
                    <a:schemeClr val="bg1"/>
                  </a:solidFill>
                </a:rPr>
                <a:t> in the sequence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3F89D58A-9623-4983-88E0-5F7C0D0B7AC9}"/>
              </a:ext>
            </a:extLst>
          </p:cNvPr>
          <p:cNvGrpSpPr/>
          <p:nvPr/>
        </p:nvGrpSpPr>
        <p:grpSpPr>
          <a:xfrm>
            <a:off x="5334000" y="3581400"/>
            <a:ext cx="6211028" cy="751469"/>
            <a:chOff x="5334000" y="3494653"/>
            <a:chExt cx="6211028" cy="751469"/>
          </a:xfrm>
        </p:grpSpPr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9203785D-5CA9-EFE7-D9CA-B3BD6C5BC71D}"/>
                </a:ext>
              </a:extLst>
            </p:cNvPr>
            <p:cNvCxnSpPr>
              <a:cxnSpLocks/>
              <a:endCxn id="35" idx="1"/>
            </p:cNvCxnSpPr>
            <p:nvPr/>
          </p:nvCxnSpPr>
          <p:spPr>
            <a:xfrm>
              <a:off x="5334000" y="3608063"/>
              <a:ext cx="2705828" cy="262325"/>
            </a:xfrm>
            <a:prstGeom prst="straightConnector1">
              <a:avLst/>
            </a:prstGeom>
            <a:ln w="571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Process 34">
              <a:extLst>
                <a:ext uri="{FF2B5EF4-FFF2-40B4-BE49-F238E27FC236}">
                  <a16:creationId xmlns:a16="http://schemas.microsoft.com/office/drawing/2014/main" id="{A1595B0E-A6F6-E38A-48E4-01F9DE73E60C}"/>
                </a:ext>
              </a:extLst>
            </p:cNvPr>
            <p:cNvSpPr/>
            <p:nvPr/>
          </p:nvSpPr>
          <p:spPr bwMode="ltGray">
            <a:xfrm>
              <a:off x="8039828" y="3494653"/>
              <a:ext cx="3505200" cy="751469"/>
            </a:xfrm>
            <a:prstGeom prst="flowChartProcess">
              <a:avLst/>
            </a:prstGeom>
            <a:solidFill>
              <a:schemeClr val="accent1"/>
            </a:solidFill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Reading all of the lines from the input file into the string 'sequence'.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44246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9D0DA1-9018-10E0-BB48-CF7AC367DCC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sz="2000" b="1" dirty="0"/>
              <a:t>Some things to try out with '</a:t>
            </a:r>
            <a:r>
              <a:rPr lang="en-US" sz="2000" b="1" dirty="0" err="1"/>
              <a:t>kmer.chpl</a:t>
            </a:r>
            <a:r>
              <a:rPr lang="en-US" sz="2000" b="1" dirty="0"/>
              <a:t>'</a:t>
            </a:r>
            <a:endParaRPr lang="en-US" sz="2000" dirty="0">
              <a:solidFill>
                <a:srgbClr val="007ACC"/>
              </a:solidFill>
              <a:latin typeface="Source Sans Pro" panose="020B0503030403020204" pitchFamily="34" charset="0"/>
            </a:endParaRPr>
          </a:p>
          <a:p>
            <a:pPr lvl="3"/>
            <a:r>
              <a:rPr lang="en-US" sz="2000" dirty="0" err="1"/>
              <a:t>chpl</a:t>
            </a:r>
            <a:r>
              <a:rPr lang="en-US" sz="2000" dirty="0"/>
              <a:t> </a:t>
            </a:r>
            <a:r>
              <a:rPr lang="en-US" sz="2000" dirty="0" err="1"/>
              <a:t>kmer.chpl</a:t>
            </a:r>
            <a:endParaRPr lang="en-US" sz="2000" dirty="0"/>
          </a:p>
          <a:p>
            <a:pPr lvl="3"/>
            <a:r>
              <a:rPr lang="en-US" sz="2000" dirty="0"/>
              <a:t>./</a:t>
            </a:r>
            <a:r>
              <a:rPr lang="en-US" sz="2000" dirty="0" err="1"/>
              <a:t>kmer</a:t>
            </a:r>
            <a:endParaRPr lang="en-US" sz="2000" dirty="0"/>
          </a:p>
          <a:p>
            <a:pPr lvl="3"/>
            <a:endParaRPr lang="en-US" sz="2000" dirty="0"/>
          </a:p>
          <a:p>
            <a:pPr lvl="3"/>
            <a:r>
              <a:rPr lang="en-US" sz="2000" dirty="0"/>
              <a:t>./</a:t>
            </a:r>
            <a:r>
              <a:rPr lang="en-US" sz="2000" dirty="0" err="1"/>
              <a:t>kmer</a:t>
            </a:r>
            <a:r>
              <a:rPr lang="en-US" sz="2000" dirty="0"/>
              <a:t> –-k=10                              # can change k</a:t>
            </a:r>
          </a:p>
          <a:p>
            <a:pPr lvl="3"/>
            <a:r>
              <a:rPr lang="en-US" sz="2000" dirty="0"/>
              <a:t>./</a:t>
            </a:r>
            <a:r>
              <a:rPr lang="en-US" sz="2000" dirty="0" err="1"/>
              <a:t>kmer</a:t>
            </a:r>
            <a:r>
              <a:rPr lang="en-US" sz="2000" dirty="0"/>
              <a:t> --</a:t>
            </a:r>
            <a:r>
              <a:rPr lang="en-US" sz="2000" dirty="0" err="1"/>
              <a:t>infilename</a:t>
            </a:r>
            <a:r>
              <a:rPr lang="en-US" sz="2000" dirty="0"/>
              <a:t>="</a:t>
            </a:r>
            <a:r>
              <a:rPr lang="en-US" sz="2000" dirty="0" err="1"/>
              <a:t>kmer.chpl</a:t>
            </a:r>
            <a:r>
              <a:rPr lang="en-US" sz="2000" dirty="0"/>
              <a:t>"            # can change the </a:t>
            </a:r>
            <a:r>
              <a:rPr lang="en-US" sz="2000" dirty="0" err="1"/>
              <a:t>infilename</a:t>
            </a:r>
            <a:endParaRPr lang="en-US" sz="2000" dirty="0"/>
          </a:p>
          <a:p>
            <a:pPr lvl="3"/>
            <a:r>
              <a:rPr lang="en-US" sz="2000" dirty="0"/>
              <a:t>./</a:t>
            </a:r>
            <a:r>
              <a:rPr lang="en-US" sz="2000" dirty="0" err="1"/>
              <a:t>kmer</a:t>
            </a:r>
            <a:r>
              <a:rPr lang="en-US" sz="2000" dirty="0"/>
              <a:t> --k=10 --</a:t>
            </a:r>
            <a:r>
              <a:rPr lang="en-US" sz="2000" dirty="0" err="1"/>
              <a:t>infilename</a:t>
            </a:r>
            <a:r>
              <a:rPr lang="en-US" sz="2000" dirty="0"/>
              <a:t>="</a:t>
            </a:r>
            <a:r>
              <a:rPr lang="en-US" sz="2000" dirty="0" err="1"/>
              <a:t>kmer.chpl</a:t>
            </a:r>
            <a:r>
              <a:rPr lang="en-US" sz="2000" dirty="0"/>
              <a:t>"     # can change both</a:t>
            </a:r>
          </a:p>
          <a:p>
            <a:pPr lvl="3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E184ED-CA7F-4348-BEDA-0C2B47057E99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pPr marL="205699" marR="0" lvl="0" indent="-205699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Blip>
                <a:blip r:embed="rId3"/>
              </a:buBlip>
              <a:tabLst/>
              <a:defRPr/>
            </a:pPr>
            <a:fld id="{A6A718CD-1F60-478A-BCD3-0DF9B7590A9B}" type="slidenum">
              <a:rPr kumimoji="0" lang="en-US" sz="2000" b="0" i="0" u="none" strike="noStrike" kern="1200" cap="all" spc="0" normalizeH="0" baseline="10000" noProof="0" smtClean="0">
                <a:ln>
                  <a:noFill/>
                </a:ln>
                <a:solidFill>
                  <a:srgbClr val="787871"/>
                </a:solidFill>
                <a:effectLst/>
                <a:uLnTx/>
                <a:uFillTx/>
                <a:latin typeface="MetricHPE" panose="020B0503030202060203" pitchFamily="34" charset="0"/>
                <a:ea typeface="+mn-ea"/>
                <a:cs typeface="+mn-cs"/>
              </a:rPr>
              <a:pPr marL="205699" marR="0" lvl="0" indent="-205699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20000"/>
                <a:buFontTx/>
                <a:buBlip>
                  <a:blip r:embed="rId3"/>
                </a:buBlip>
                <a:tabLst/>
                <a:defRPr/>
              </a:pPr>
              <a:t>21</a:t>
            </a:fld>
            <a:endParaRPr kumimoji="0" lang="en-US" sz="2000" b="0" i="0" u="none" strike="noStrike" kern="1200" cap="all" spc="0" normalizeH="0" baseline="10000" noProof="0" dirty="0">
              <a:ln>
                <a:noFill/>
              </a:ln>
              <a:solidFill>
                <a:srgbClr val="787871"/>
              </a:solidFill>
              <a:effectLst/>
              <a:uLnTx/>
              <a:uFillTx/>
              <a:latin typeface="MetricHPE" panose="020B0503030202060203" pitchFamily="34" charset="0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Experimenting with the k-</a:t>
            </a:r>
            <a:r>
              <a:rPr lang="en-US" dirty="0" err="1"/>
              <a:t>mer</a:t>
            </a:r>
            <a:r>
              <a:rPr lang="en-US" dirty="0"/>
              <a:t> Example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7F52FA-107B-1EF6-FB8F-E66C452D6BE8}"/>
              </a:ext>
            </a:extLst>
          </p:cNvPr>
          <p:cNvSpPr txBox="1"/>
          <p:nvPr/>
        </p:nvSpPr>
        <p:spPr>
          <a:xfrm>
            <a:off x="7296150" y="152400"/>
            <a:ext cx="4743450" cy="746358"/>
          </a:xfrm>
          <a:prstGeom prst="rect">
            <a:avLst/>
          </a:prstGeom>
          <a:noFill/>
          <a:ln w="57150">
            <a:solidFill>
              <a:schemeClr val="accent1"/>
            </a:solidFill>
            <a:miter lim="800000"/>
          </a:ln>
        </p:spPr>
        <p:txBody>
          <a:bodyPr wrap="square" lIns="91440" tIns="91440" rIns="91440" bIns="91440" rtlCol="0">
            <a:spAutoFit/>
          </a:bodyPr>
          <a:lstStyle/>
          <a:p>
            <a:pPr>
              <a:lnSpc>
                <a:spcPct val="90000"/>
              </a:lnSpc>
              <a:spcBef>
                <a:spcPts val="400"/>
              </a:spcBef>
            </a:pPr>
            <a:r>
              <a:rPr lang="en-US" sz="2000" i="1" dirty="0"/>
              <a:t>See </a:t>
            </a:r>
            <a:r>
              <a:rPr lang="en-US" sz="2000" i="1" dirty="0">
                <a:hlinkClick r:id="rId4"/>
              </a:rPr>
              <a:t>https://github.com/mstrout/CUF23-OLCF-Tutorial</a:t>
            </a:r>
            <a:r>
              <a:rPr lang="en-US" sz="2000" i="1" dirty="0"/>
              <a:t> for more info and for example code.</a:t>
            </a:r>
          </a:p>
        </p:txBody>
      </p:sp>
    </p:spTree>
    <p:extLst>
      <p:ext uri="{BB962C8B-B14F-4D97-AF65-F5344CB8AC3E}">
        <p14:creationId xmlns:p14="http://schemas.microsoft.com/office/powerpoint/2010/main" val="34718760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3ABFF2B-FF7A-CB4E-83FE-4511A61BDBF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sz="2400" b="1" dirty="0"/>
              <a:t>Parallel hello world</a:t>
            </a:r>
          </a:p>
          <a:p>
            <a:pPr lvl="1"/>
            <a:r>
              <a:rPr lang="en-US" dirty="0" err="1"/>
              <a:t>hellopar.chpl</a:t>
            </a:r>
            <a:endParaRPr lang="en-US" dirty="0"/>
          </a:p>
          <a:p>
            <a:pPr lvl="1"/>
            <a:endParaRPr lang="en-US" sz="800" dirty="0"/>
          </a:p>
          <a:p>
            <a:r>
              <a:rPr lang="en-US" sz="2400" b="1" dirty="0"/>
              <a:t>Key concepts</a:t>
            </a:r>
          </a:p>
          <a:p>
            <a:pPr lvl="1"/>
            <a:r>
              <a:rPr lang="en-US" dirty="0"/>
              <a:t>'</a:t>
            </a:r>
            <a:r>
              <a:rPr lang="en-US" dirty="0" err="1"/>
              <a:t>coforall</a:t>
            </a:r>
            <a:r>
              <a:rPr lang="en-US" dirty="0"/>
              <a:t>' over the `Locales` array with an `on` statement</a:t>
            </a:r>
          </a:p>
          <a:p>
            <a:pPr lvl="1"/>
            <a:r>
              <a:rPr lang="en-US" dirty="0"/>
              <a:t>'</a:t>
            </a:r>
            <a:r>
              <a:rPr lang="en-US" dirty="0" err="1"/>
              <a:t>coforall</a:t>
            </a:r>
            <a:r>
              <a:rPr lang="en-US" dirty="0"/>
              <a:t>' creating some number of tasks per locale</a:t>
            </a:r>
          </a:p>
          <a:p>
            <a:pPr lvl="1"/>
            <a:r>
              <a:rPr lang="en-US" dirty="0"/>
              <a:t>configuration constants, 'config const'</a:t>
            </a:r>
          </a:p>
          <a:p>
            <a:pPr lvl="1"/>
            <a:r>
              <a:rPr lang="en-US" dirty="0"/>
              <a:t>range values, '0..#tasksPerLocale'</a:t>
            </a:r>
          </a:p>
          <a:p>
            <a:pPr lvl="1"/>
            <a:r>
              <a:rPr lang="en-US" dirty="0"/>
              <a:t>'</a:t>
            </a:r>
            <a:r>
              <a:rPr lang="en-US" dirty="0" err="1"/>
              <a:t>writeln</a:t>
            </a:r>
            <a:r>
              <a:rPr lang="en-US" dirty="0"/>
              <a:t>'</a:t>
            </a:r>
          </a:p>
          <a:p>
            <a:pPr lvl="1"/>
            <a:r>
              <a:rPr lang="en-US" dirty="0"/>
              <a:t>inline comments start with '//'</a:t>
            </a:r>
          </a:p>
          <a:p>
            <a:pPr marL="228600" lvl="1" indent="0">
              <a:buNone/>
            </a:pPr>
            <a:endParaRPr lang="en-US" sz="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6F8825-7A53-A544-97CA-0471FE4C10D9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pPr marL="205699" marR="0" lvl="0" indent="-205699" algn="l" defTabSz="1088421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Blip>
                <a:blip r:embed="rId3"/>
              </a:buBlip>
              <a:tabLst/>
              <a:defRPr/>
            </a:pPr>
            <a:fld id="{104FC826-72BB-4AF1-BA01-A94F7396A7DC}" type="slidenum">
              <a:rPr kumimoji="0" lang="en-US" sz="2000" b="0" i="0" u="none" strike="noStrike" kern="1200" cap="all" spc="0" normalizeH="0" baseline="10000" noProof="0" smtClean="0">
                <a:ln>
                  <a:noFill/>
                </a:ln>
                <a:solidFill>
                  <a:srgbClr val="787871"/>
                </a:solidFill>
                <a:effectLst/>
                <a:uLnTx/>
                <a:uFillTx/>
                <a:latin typeface="MetricHPE" panose="020B0503030202060203" pitchFamily="34" charset="0"/>
                <a:ea typeface="+mn-ea"/>
                <a:cs typeface="+mn-cs"/>
              </a:rPr>
              <a:pPr marL="205699" marR="0" lvl="0" indent="-205699" algn="l" defTabSz="1088421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20000"/>
                <a:buFontTx/>
                <a:buBlip>
                  <a:blip r:embed="rId3"/>
                </a:buBlip>
                <a:tabLst/>
                <a:defRPr/>
              </a:pPr>
              <a:t>22</a:t>
            </a:fld>
            <a:endParaRPr kumimoji="0" lang="en-US" sz="2000" b="0" i="0" u="none" strike="noStrike" kern="1200" cap="all" spc="0" normalizeH="0" baseline="10000" noProof="0" dirty="0">
              <a:ln>
                <a:noFill/>
              </a:ln>
              <a:solidFill>
                <a:srgbClr val="787871"/>
              </a:solidFill>
              <a:effectLst/>
              <a:uLnTx/>
              <a:uFillTx/>
              <a:latin typeface="MetricHPE" panose="020B0503030202060203" pitchFamily="34" charset="0"/>
              <a:ea typeface="+mn-ea"/>
              <a:cs typeface="+mn-cs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B287EC2-7797-B745-B466-93D515F62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Parallelism Across Locales and Within Locales</a:t>
            </a:r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FDCDD29E-420A-AF43-AFBD-FCA3A56F5E1D}"/>
              </a:ext>
            </a:extLst>
          </p:cNvPr>
          <p:cNvSpPr txBox="1">
            <a:spLocks/>
          </p:cNvSpPr>
          <p:nvPr/>
        </p:nvSpPr>
        <p:spPr>
          <a:xfrm>
            <a:off x="7239000" y="909924"/>
            <a:ext cx="4953000" cy="44958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chemeClr val="accent1">
                <a:lumMod val="75000"/>
              </a:schemeClr>
            </a:solidFill>
            <a:miter lim="800000"/>
          </a:ln>
        </p:spPr>
        <p:txBody>
          <a:bodyPr vert="horz" lIns="91440" tIns="91440" rIns="91440" bIns="91440" rtlCol="0">
            <a:no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ClrTx/>
              <a:buFont typeface="" panose="020B0303030202060203" pitchFamily="34" charset="0"/>
              <a:buChar char="•"/>
              <a:defRPr sz="2200" kern="1200">
                <a:solidFill>
                  <a:schemeClr val="tx1"/>
                </a:solidFill>
                <a:latin typeface="MetricHPE" panose="020B0503030202060203" pitchFamily="34" charset="0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ClrTx/>
              <a:buSzPct val="90000"/>
              <a:buFont typeface="" panose="020B0303030202060203" pitchFamily="34" charset="0"/>
              <a:buChar char="•"/>
              <a:defRPr sz="2000" kern="1200">
                <a:solidFill>
                  <a:schemeClr val="tx1"/>
                </a:solidFill>
                <a:latin typeface="MetricHPE" panose="020B0503030202060203" pitchFamily="34" charset="0"/>
                <a:ea typeface="+mn-ea"/>
                <a:cs typeface="+mn-cs"/>
              </a:defRPr>
            </a:lvl2pPr>
            <a:lvl3pPr marL="548640" indent="-13716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ClrTx/>
              <a:buFont typeface="" panose="020B0303030202060203" pitchFamily="34" charset="0"/>
              <a:buChar char="–"/>
              <a:defRPr sz="1800" kern="1200">
                <a:solidFill>
                  <a:schemeClr val="tx1"/>
                </a:solidFill>
                <a:latin typeface="MetricHPE" panose="020B0503030202060203" pitchFamily="34" charset="0"/>
                <a:ea typeface="+mn-ea"/>
                <a:cs typeface="+mn-cs"/>
              </a:defRPr>
            </a:lvl3pPr>
            <a:lvl4pPr marL="594360" indent="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ClrTx/>
              <a:buFont typeface="" panose="020B0303030202060203" pitchFamily="34" charset="0"/>
              <a:buNone/>
              <a:defRPr sz="1600" kern="1200">
                <a:solidFill>
                  <a:schemeClr val="tx1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defRPr>
            </a:lvl4pPr>
            <a:lvl5pPr marL="739775" indent="-12700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ClrTx/>
              <a:buFont typeface="" panose="020B0303030202060203" pitchFamily="34" charset="0"/>
              <a:buChar char="–"/>
              <a:tabLst/>
              <a:defRPr sz="1600" kern="1200">
                <a:solidFill>
                  <a:schemeClr val="tx1"/>
                </a:solidFill>
                <a:latin typeface="MetricHPE" panose="020B0503030202060203" pitchFamily="34" charset="0"/>
                <a:ea typeface="+mn-ea"/>
                <a:cs typeface="+mn-cs"/>
              </a:defRPr>
            </a:lvl5pPr>
            <a:lvl6pPr marL="105156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Tx/>
              <a:buFont typeface="" panose="020B0303030202060203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8872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Tx/>
              <a:buFont typeface="" panose="020B0303030202060203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37160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Tx/>
              <a:buFont typeface="" panose="020B0303030202060203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55448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Tx/>
              <a:buFont typeface="" panose="020B0303030202060203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" panose="020B0303030202060203" pitchFamily="34" charset="0"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0D5265"/>
                </a:solidFill>
                <a:effectLst/>
                <a:uLnTx/>
                <a:uFillTx/>
                <a:latin typeface="+mn-lt"/>
                <a:ea typeface="+mn-ea"/>
                <a:cs typeface="Courier New" panose="02070309020205020404" pitchFamily="49" charset="0"/>
              </a:rPr>
              <a:t>// can be set on the command line with --</a:t>
            </a:r>
            <a:r>
              <a:rPr kumimoji="0" lang="en-US" sz="1600" b="0" i="1" u="none" strike="noStrike" kern="1200" cap="none" spc="0" normalizeH="0" baseline="0" noProof="0" dirty="0" err="1">
                <a:ln>
                  <a:noFill/>
                </a:ln>
                <a:solidFill>
                  <a:srgbClr val="0D5265"/>
                </a:solidFill>
                <a:effectLst/>
                <a:uLnTx/>
                <a:uFillTx/>
                <a:latin typeface="+mn-lt"/>
                <a:ea typeface="+mn-ea"/>
                <a:cs typeface="Courier New" panose="02070309020205020404" pitchFamily="49" charset="0"/>
              </a:rPr>
              <a:t>tasksPerLocale</a:t>
            </a: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0D5265"/>
                </a:solidFill>
                <a:effectLst/>
                <a:uLnTx/>
                <a:uFillTx/>
                <a:latin typeface="+mn-lt"/>
                <a:ea typeface="+mn-ea"/>
                <a:cs typeface="Courier New" panose="02070309020205020404" pitchFamily="49" charset="0"/>
              </a:rPr>
              <a:t>=2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" panose="020B0303030202060203" pitchFamily="34" charset="0"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D5265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config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D5265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D5265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const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7630EA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tasksPerLocale</a:t>
            </a:r>
            <a:r>
              <a:rPr lang="en-US" sz="16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= 1;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" panose="020B0303030202060203" pitchFamily="34" charset="0"/>
              <a:buNone/>
              <a:tabLst/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  <a:p>
            <a:pPr marL="0" indent="0">
              <a:buNone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0D5265"/>
                </a:solidFill>
                <a:effectLst/>
                <a:uLnTx/>
                <a:uFillTx/>
                <a:latin typeface="+mn-lt"/>
                <a:ea typeface="+mn-ea"/>
                <a:cs typeface="Courier New" panose="02070309020205020404" pitchFamily="49" charset="0"/>
              </a:rPr>
              <a:t>// </a:t>
            </a:r>
            <a:r>
              <a:rPr kumimoji="0" lang="en-US" sz="1600" b="0" i="1" u="none" strike="noStrike" kern="1200" cap="none" spc="0" normalizeH="0" baseline="0" noProof="0" dirty="0" err="1">
                <a:ln>
                  <a:noFill/>
                </a:ln>
                <a:solidFill>
                  <a:srgbClr val="0D5265"/>
                </a:solidFill>
                <a:effectLst/>
                <a:uLnTx/>
                <a:uFillTx/>
                <a:latin typeface="+mn-lt"/>
                <a:ea typeface="+mn-ea"/>
                <a:cs typeface="Courier New" panose="02070309020205020404" pitchFamily="49" charset="0"/>
              </a:rPr>
              <a:t>paralle</a:t>
            </a:r>
            <a:r>
              <a:rPr lang="en-US" sz="1600" i="1" dirty="0">
                <a:solidFill>
                  <a:srgbClr val="0D5265"/>
                </a:solidFill>
                <a:latin typeface="+mn-lt"/>
                <a:cs typeface="Courier New" panose="02070309020205020404" pitchFamily="49" charset="0"/>
              </a:rPr>
              <a:t>l loops over nodes and then over threads</a:t>
            </a:r>
            <a:endParaRPr kumimoji="0" lang="en-US" sz="1600" b="0" i="1" u="none" strike="noStrike" kern="1200" cap="none" spc="0" normalizeH="0" baseline="0" noProof="0" dirty="0">
              <a:ln>
                <a:noFill/>
              </a:ln>
              <a:solidFill>
                <a:srgbClr val="0D5265"/>
              </a:solidFill>
              <a:effectLst/>
              <a:uLnTx/>
              <a:uFillTx/>
              <a:latin typeface="+mn-lt"/>
              <a:ea typeface="+mn-ea"/>
              <a:cs typeface="Courier New" panose="020703090202050204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" panose="020B0303030202060203" pitchFamily="34" charset="0"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D5265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coforall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7630EA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loc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D5265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in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Locales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D5265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do on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7630EA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loc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</a:t>
            </a: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D5265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coforall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</a:t>
            </a:r>
            <a:r>
              <a:rPr lang="en-US" sz="1600" dirty="0" err="1">
                <a:solidFill>
                  <a:srgbClr val="7630E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tid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D5265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in </a:t>
            </a:r>
            <a:r>
              <a:rPr lang="en-US" sz="16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0..#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7630EA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tasksPerLocale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7630EA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  <a:p>
            <a:pPr marL="0" indent="0">
              <a:buNone/>
              <a:defRPr/>
            </a:pPr>
            <a:r>
              <a:rPr lang="en-US" sz="16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writeln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("Hello world! </a:t>
            </a:r>
            <a:r>
              <a:rPr lang="en-US" sz="16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</a:p>
          <a:p>
            <a:pPr marL="0" indent="0">
              <a:buNone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        "(from task ", </a:t>
            </a:r>
            <a:r>
              <a:rPr lang="en-US" sz="1600" dirty="0" err="1">
                <a:solidFill>
                  <a:srgbClr val="7630E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tid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,</a:t>
            </a:r>
          </a:p>
          <a:p>
            <a:pPr marL="0" indent="0">
              <a:buNone/>
              <a:defRPr/>
            </a:pPr>
            <a:r>
              <a:rPr lang="en-US" sz="16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" of ",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7630EA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tasksPerLocale</a:t>
            </a:r>
            <a:r>
              <a:rPr lang="en-US" sz="16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marL="0" indent="0">
              <a:buNone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        " on locale ",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here.id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,</a:t>
            </a:r>
          </a:p>
          <a:p>
            <a:pPr marL="0" indent="0">
              <a:buNone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        " of ",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numLocales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, ")" );</a:t>
            </a:r>
          </a:p>
          <a:p>
            <a:pPr marL="0" indent="0">
              <a:buNone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}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" panose="020B0303030202060203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949444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3B9CCFC-CF7D-374A-8396-D841B9A7BF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In Chapel, a </a:t>
            </a:r>
            <a:r>
              <a:rPr lang="en-US" i="1" dirty="0"/>
              <a:t>locale</a:t>
            </a:r>
            <a:r>
              <a:rPr lang="en-US" dirty="0"/>
              <a:t> refers to a compute resource with…</a:t>
            </a:r>
          </a:p>
          <a:p>
            <a:pPr lvl="1"/>
            <a:r>
              <a:rPr lang="en-US" dirty="0"/>
              <a:t>processors, so it can run tasks</a:t>
            </a:r>
          </a:p>
          <a:p>
            <a:pPr lvl="1"/>
            <a:r>
              <a:rPr lang="en-US" dirty="0"/>
              <a:t>memory, so it can store variables</a:t>
            </a:r>
          </a:p>
          <a:p>
            <a:r>
              <a:rPr lang="en-US" dirty="0"/>
              <a:t>For now, think of each compute node as having one locale run on it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EC52ABE-D927-1849-9217-5338342CE257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3"/>
                </a:buBlip>
              </a:pPr>
              <a:t>23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38CBCA4-75FF-004B-A4AC-FA750E00DD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Locales in Chapel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803A6C2F-94CD-6B46-8AEB-2BBD5E9B4F96}"/>
              </a:ext>
            </a:extLst>
          </p:cNvPr>
          <p:cNvSpPr txBox="1"/>
          <p:nvPr/>
        </p:nvSpPr>
        <p:spPr>
          <a:xfrm>
            <a:off x="5658118" y="5244721"/>
            <a:ext cx="1580882" cy="440890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none" lIns="91440" tIns="91440" rIns="91440" bIns="91440" rtlCol="0">
            <a:spAutoFit/>
          </a:bodyPr>
          <a:lstStyle/>
          <a:p>
            <a:pPr algn="l">
              <a:lnSpc>
                <a:spcPct val="90000"/>
              </a:lnSpc>
              <a:spcBef>
                <a:spcPts val="400"/>
              </a:spcBef>
            </a:pPr>
            <a:r>
              <a:rPr lang="en-US" b="1" dirty="0"/>
              <a:t>Processor Core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E98E6031-0697-0148-9795-3D06CAE43BF4}"/>
              </a:ext>
            </a:extLst>
          </p:cNvPr>
          <p:cNvSpPr txBox="1"/>
          <p:nvPr/>
        </p:nvSpPr>
        <p:spPr>
          <a:xfrm>
            <a:off x="5624539" y="5655110"/>
            <a:ext cx="954107" cy="440890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none" lIns="91440" tIns="91440" rIns="91440" bIns="91440" rtlCol="0">
            <a:spAutoFit/>
          </a:bodyPr>
          <a:lstStyle/>
          <a:p>
            <a:pPr algn="l">
              <a:lnSpc>
                <a:spcPct val="90000"/>
              </a:lnSpc>
              <a:spcBef>
                <a:spcPts val="400"/>
              </a:spcBef>
            </a:pPr>
            <a:r>
              <a:rPr lang="en-US" b="1" dirty="0"/>
              <a:t>Memory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C81E6C6F-B655-5F4C-AD91-82BE5A883B64}"/>
              </a:ext>
            </a:extLst>
          </p:cNvPr>
          <p:cNvSpPr/>
          <p:nvPr/>
        </p:nvSpPr>
        <p:spPr bwMode="ltGray">
          <a:xfrm>
            <a:off x="5414724" y="5320921"/>
            <a:ext cx="243393" cy="22860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5FB2FA89-BA33-824C-BF59-980A3C89349B}"/>
              </a:ext>
            </a:extLst>
          </p:cNvPr>
          <p:cNvSpPr/>
          <p:nvPr/>
        </p:nvSpPr>
        <p:spPr bwMode="ltGray">
          <a:xfrm>
            <a:off x="5414724" y="5731310"/>
            <a:ext cx="242664" cy="228600"/>
          </a:xfrm>
          <a:prstGeom prst="rect">
            <a:avLst/>
          </a:prstGeom>
          <a:solidFill>
            <a:schemeClr val="accent5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56DDEEBA-CF82-E042-B919-9BAB127C861F}"/>
              </a:ext>
            </a:extLst>
          </p:cNvPr>
          <p:cNvCxnSpPr>
            <a:cxnSpLocks/>
          </p:cNvCxnSpPr>
          <p:nvPr/>
        </p:nvCxnSpPr>
        <p:spPr>
          <a:xfrm>
            <a:off x="3505200" y="3402456"/>
            <a:ext cx="5502612" cy="9172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67">
            <a:extLst>
              <a:ext uri="{FF2B5EF4-FFF2-40B4-BE49-F238E27FC236}">
                <a16:creationId xmlns:a16="http://schemas.microsoft.com/office/drawing/2014/main" id="{F250C22F-18A2-704E-B26B-D8CEA3139BB8}"/>
              </a:ext>
            </a:extLst>
          </p:cNvPr>
          <p:cNvSpPr/>
          <p:nvPr/>
        </p:nvSpPr>
        <p:spPr bwMode="ltGray">
          <a:xfrm>
            <a:off x="2057400" y="2436048"/>
            <a:ext cx="1447800" cy="1438951"/>
          </a:xfrm>
          <a:prstGeom prst="rect">
            <a:avLst/>
          </a:prstGeom>
          <a:solidFill>
            <a:schemeClr val="bg1"/>
          </a:solidFill>
          <a:ln w="381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3681EE78-26FC-044B-BB6E-9446DBEF4FFB}"/>
              </a:ext>
            </a:extLst>
          </p:cNvPr>
          <p:cNvSpPr/>
          <p:nvPr/>
        </p:nvSpPr>
        <p:spPr bwMode="ltGray">
          <a:xfrm>
            <a:off x="4346904" y="2447249"/>
            <a:ext cx="1447800" cy="1438951"/>
          </a:xfrm>
          <a:prstGeom prst="rect">
            <a:avLst/>
          </a:prstGeom>
          <a:solidFill>
            <a:schemeClr val="bg1"/>
          </a:solidFill>
          <a:ln w="381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2410ED4F-84B5-0345-9745-CAF199972879}"/>
              </a:ext>
            </a:extLst>
          </p:cNvPr>
          <p:cNvSpPr/>
          <p:nvPr/>
        </p:nvSpPr>
        <p:spPr bwMode="ltGray">
          <a:xfrm>
            <a:off x="6733895" y="2445039"/>
            <a:ext cx="1447800" cy="1438951"/>
          </a:xfrm>
          <a:prstGeom prst="rect">
            <a:avLst/>
          </a:prstGeom>
          <a:solidFill>
            <a:schemeClr val="bg1"/>
          </a:solidFill>
          <a:ln w="381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CD71D6A5-874C-FD43-AB7A-0370766F31A3}"/>
              </a:ext>
            </a:extLst>
          </p:cNvPr>
          <p:cNvSpPr/>
          <p:nvPr/>
        </p:nvSpPr>
        <p:spPr bwMode="ltGray">
          <a:xfrm>
            <a:off x="9007812" y="2445220"/>
            <a:ext cx="1447800" cy="1438951"/>
          </a:xfrm>
          <a:prstGeom prst="rect">
            <a:avLst/>
          </a:prstGeom>
          <a:solidFill>
            <a:schemeClr val="bg1"/>
          </a:solidFill>
          <a:ln w="381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  <p:graphicFrame>
        <p:nvGraphicFramePr>
          <p:cNvPr id="72" name="Table 51">
            <a:extLst>
              <a:ext uri="{FF2B5EF4-FFF2-40B4-BE49-F238E27FC236}">
                <a16:creationId xmlns:a16="http://schemas.microsoft.com/office/drawing/2014/main" id="{D81BEB7C-C8B0-E145-90CB-06AABC0925C1}"/>
              </a:ext>
            </a:extLst>
          </p:cNvPr>
          <p:cNvGraphicFramePr>
            <a:graphicFrameLocks noGrp="1"/>
          </p:cNvGraphicFramePr>
          <p:nvPr/>
        </p:nvGraphicFramePr>
        <p:xfrm>
          <a:off x="2133600" y="3056807"/>
          <a:ext cx="723130" cy="7387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1565">
                  <a:extLst>
                    <a:ext uri="{9D8B030D-6E8A-4147-A177-3AD203B41FA5}">
                      <a16:colId xmlns:a16="http://schemas.microsoft.com/office/drawing/2014/main" val="3994097017"/>
                    </a:ext>
                  </a:extLst>
                </a:gridCol>
                <a:gridCol w="361565">
                  <a:extLst>
                    <a:ext uri="{9D8B030D-6E8A-4147-A177-3AD203B41FA5}">
                      <a16:colId xmlns:a16="http://schemas.microsoft.com/office/drawing/2014/main" val="2205526929"/>
                    </a:ext>
                  </a:extLst>
                </a:gridCol>
              </a:tblGrid>
              <a:tr h="369365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9433889"/>
                  </a:ext>
                </a:extLst>
              </a:tr>
              <a:tr h="369365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150635"/>
                  </a:ext>
                </a:extLst>
              </a:tr>
            </a:tbl>
          </a:graphicData>
        </a:graphic>
      </p:graphicFrame>
      <p:sp>
        <p:nvSpPr>
          <p:cNvPr id="73" name="Rectangle 72">
            <a:extLst>
              <a:ext uri="{FF2B5EF4-FFF2-40B4-BE49-F238E27FC236}">
                <a16:creationId xmlns:a16="http://schemas.microsoft.com/office/drawing/2014/main" id="{6D07F450-0771-624E-8E26-0FA6335F4F9E}"/>
              </a:ext>
            </a:extLst>
          </p:cNvPr>
          <p:cNvSpPr/>
          <p:nvPr/>
        </p:nvSpPr>
        <p:spPr bwMode="ltGray">
          <a:xfrm>
            <a:off x="2963288" y="3055998"/>
            <a:ext cx="465712" cy="740348"/>
          </a:xfrm>
          <a:prstGeom prst="rect">
            <a:avLst/>
          </a:prstGeom>
          <a:solidFill>
            <a:schemeClr val="accent5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2D2A40C0-1966-4F4E-81EC-06F35A2452E3}"/>
              </a:ext>
            </a:extLst>
          </p:cNvPr>
          <p:cNvSpPr/>
          <p:nvPr/>
        </p:nvSpPr>
        <p:spPr bwMode="ltGray">
          <a:xfrm>
            <a:off x="5268723" y="3055998"/>
            <a:ext cx="465712" cy="740348"/>
          </a:xfrm>
          <a:prstGeom prst="rect">
            <a:avLst/>
          </a:prstGeom>
          <a:solidFill>
            <a:schemeClr val="accent5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  <p:graphicFrame>
        <p:nvGraphicFramePr>
          <p:cNvPr id="76" name="Table 51">
            <a:extLst>
              <a:ext uri="{FF2B5EF4-FFF2-40B4-BE49-F238E27FC236}">
                <a16:creationId xmlns:a16="http://schemas.microsoft.com/office/drawing/2014/main" id="{6385C03F-68D8-AB4D-88E8-625439B84B41}"/>
              </a:ext>
            </a:extLst>
          </p:cNvPr>
          <p:cNvGraphicFramePr>
            <a:graphicFrameLocks noGrp="1"/>
          </p:cNvGraphicFramePr>
          <p:nvPr/>
        </p:nvGraphicFramePr>
        <p:xfrm>
          <a:off x="6801344" y="3056807"/>
          <a:ext cx="723130" cy="7387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1565">
                  <a:extLst>
                    <a:ext uri="{9D8B030D-6E8A-4147-A177-3AD203B41FA5}">
                      <a16:colId xmlns:a16="http://schemas.microsoft.com/office/drawing/2014/main" val="3994097017"/>
                    </a:ext>
                  </a:extLst>
                </a:gridCol>
                <a:gridCol w="361565">
                  <a:extLst>
                    <a:ext uri="{9D8B030D-6E8A-4147-A177-3AD203B41FA5}">
                      <a16:colId xmlns:a16="http://schemas.microsoft.com/office/drawing/2014/main" val="2205526929"/>
                    </a:ext>
                  </a:extLst>
                </a:gridCol>
              </a:tblGrid>
              <a:tr h="369365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9433889"/>
                  </a:ext>
                </a:extLst>
              </a:tr>
              <a:tr h="369365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150635"/>
                  </a:ext>
                </a:extLst>
              </a:tr>
            </a:tbl>
          </a:graphicData>
        </a:graphic>
      </p:graphicFrame>
      <p:sp>
        <p:nvSpPr>
          <p:cNvPr id="77" name="Rectangle 76">
            <a:extLst>
              <a:ext uri="{FF2B5EF4-FFF2-40B4-BE49-F238E27FC236}">
                <a16:creationId xmlns:a16="http://schemas.microsoft.com/office/drawing/2014/main" id="{111C51A4-D7AD-E042-8C15-14368B60D824}"/>
              </a:ext>
            </a:extLst>
          </p:cNvPr>
          <p:cNvSpPr/>
          <p:nvPr/>
        </p:nvSpPr>
        <p:spPr bwMode="ltGray">
          <a:xfrm>
            <a:off x="7631032" y="3055998"/>
            <a:ext cx="465712" cy="740348"/>
          </a:xfrm>
          <a:prstGeom prst="rect">
            <a:avLst/>
          </a:prstGeom>
          <a:solidFill>
            <a:schemeClr val="accent5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  <p:graphicFrame>
        <p:nvGraphicFramePr>
          <p:cNvPr id="78" name="Table 51">
            <a:extLst>
              <a:ext uri="{FF2B5EF4-FFF2-40B4-BE49-F238E27FC236}">
                <a16:creationId xmlns:a16="http://schemas.microsoft.com/office/drawing/2014/main" id="{8E38F44B-3A71-D64F-AAB6-17EB0AFF9B20}"/>
              </a:ext>
            </a:extLst>
          </p:cNvPr>
          <p:cNvGraphicFramePr>
            <a:graphicFrameLocks noGrp="1"/>
          </p:cNvGraphicFramePr>
          <p:nvPr/>
        </p:nvGraphicFramePr>
        <p:xfrm>
          <a:off x="9106779" y="3056807"/>
          <a:ext cx="723130" cy="7387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1565">
                  <a:extLst>
                    <a:ext uri="{9D8B030D-6E8A-4147-A177-3AD203B41FA5}">
                      <a16:colId xmlns:a16="http://schemas.microsoft.com/office/drawing/2014/main" val="3994097017"/>
                    </a:ext>
                  </a:extLst>
                </a:gridCol>
                <a:gridCol w="361565">
                  <a:extLst>
                    <a:ext uri="{9D8B030D-6E8A-4147-A177-3AD203B41FA5}">
                      <a16:colId xmlns:a16="http://schemas.microsoft.com/office/drawing/2014/main" val="2205526929"/>
                    </a:ext>
                  </a:extLst>
                </a:gridCol>
              </a:tblGrid>
              <a:tr h="369365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9433889"/>
                  </a:ext>
                </a:extLst>
              </a:tr>
              <a:tr h="369365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150635"/>
                  </a:ext>
                </a:extLst>
              </a:tr>
            </a:tbl>
          </a:graphicData>
        </a:graphic>
      </p:graphicFrame>
      <p:sp>
        <p:nvSpPr>
          <p:cNvPr id="79" name="Rectangle 78">
            <a:extLst>
              <a:ext uri="{FF2B5EF4-FFF2-40B4-BE49-F238E27FC236}">
                <a16:creationId xmlns:a16="http://schemas.microsoft.com/office/drawing/2014/main" id="{81DF3A3D-4667-E34B-AFB3-D9CFCDA49C9F}"/>
              </a:ext>
            </a:extLst>
          </p:cNvPr>
          <p:cNvSpPr/>
          <p:nvPr/>
        </p:nvSpPr>
        <p:spPr bwMode="ltGray">
          <a:xfrm>
            <a:off x="9936467" y="3055998"/>
            <a:ext cx="465712" cy="740348"/>
          </a:xfrm>
          <a:prstGeom prst="rect">
            <a:avLst/>
          </a:prstGeom>
          <a:solidFill>
            <a:schemeClr val="accent5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2B40C8D3-CD5A-B848-98BA-72942D83DFA5}"/>
              </a:ext>
            </a:extLst>
          </p:cNvPr>
          <p:cNvSpPr txBox="1"/>
          <p:nvPr/>
        </p:nvSpPr>
        <p:spPr>
          <a:xfrm>
            <a:off x="2057400" y="2444422"/>
            <a:ext cx="1447800" cy="746358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square" lIns="91440" tIns="91440" rIns="91440" bIns="91440" rtlCol="0" anchor="t">
            <a:spAutoFit/>
          </a:bodyPr>
          <a:lstStyle/>
          <a:p>
            <a:pPr>
              <a:lnSpc>
                <a:spcPct val="90000"/>
              </a:lnSpc>
              <a:spcBef>
                <a:spcPts val="400"/>
              </a:spcBef>
            </a:pPr>
            <a:r>
              <a:rPr lang="en-US" sz="2000" b="1" dirty="0"/>
              <a:t>Compute Node 0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DA0DD14F-9ED1-1240-B29B-456CA37CA75D}"/>
              </a:ext>
            </a:extLst>
          </p:cNvPr>
          <p:cNvSpPr txBox="1"/>
          <p:nvPr/>
        </p:nvSpPr>
        <p:spPr>
          <a:xfrm>
            <a:off x="4339896" y="2435574"/>
            <a:ext cx="1461816" cy="746358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square" lIns="91440" tIns="91440" rIns="91440" bIns="91440" rtlCol="0" anchor="t">
            <a:spAutoFit/>
          </a:bodyPr>
          <a:lstStyle/>
          <a:p>
            <a:pPr>
              <a:lnSpc>
                <a:spcPct val="90000"/>
              </a:lnSpc>
              <a:spcBef>
                <a:spcPts val="400"/>
              </a:spcBef>
            </a:pPr>
            <a:r>
              <a:rPr lang="en-US" sz="2000" b="1" dirty="0"/>
              <a:t>Compute Node 1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1955F639-A1BD-474E-B98F-304311326E07}"/>
              </a:ext>
            </a:extLst>
          </p:cNvPr>
          <p:cNvSpPr txBox="1"/>
          <p:nvPr/>
        </p:nvSpPr>
        <p:spPr>
          <a:xfrm>
            <a:off x="6719879" y="2444423"/>
            <a:ext cx="1461816" cy="746358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square" lIns="91440" tIns="91440" rIns="91440" bIns="91440" rtlCol="0" anchor="t">
            <a:spAutoFit/>
          </a:bodyPr>
          <a:lstStyle/>
          <a:p>
            <a:pPr>
              <a:lnSpc>
                <a:spcPct val="90000"/>
              </a:lnSpc>
              <a:spcBef>
                <a:spcPts val="400"/>
              </a:spcBef>
            </a:pPr>
            <a:r>
              <a:rPr lang="en-US" sz="2000" b="1" dirty="0"/>
              <a:t>Compute Node 2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DC14208D-7BA9-F047-A2FF-CFC5DD731BF7}"/>
              </a:ext>
            </a:extLst>
          </p:cNvPr>
          <p:cNvSpPr txBox="1"/>
          <p:nvPr/>
        </p:nvSpPr>
        <p:spPr>
          <a:xfrm>
            <a:off x="8993796" y="2435574"/>
            <a:ext cx="1461816" cy="746358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square" lIns="91440" tIns="91440" rIns="91440" bIns="91440" rtlCol="0" anchor="t">
            <a:spAutoFit/>
          </a:bodyPr>
          <a:lstStyle/>
          <a:p>
            <a:pPr>
              <a:lnSpc>
                <a:spcPct val="90000"/>
              </a:lnSpc>
              <a:spcBef>
                <a:spcPts val="400"/>
              </a:spcBef>
            </a:pPr>
            <a:r>
              <a:rPr lang="en-US" sz="2000" b="1" dirty="0"/>
              <a:t>Compute Node 3</a:t>
            </a:r>
          </a:p>
        </p:txBody>
      </p:sp>
      <p:graphicFrame>
        <p:nvGraphicFramePr>
          <p:cNvPr id="119" name="Table 51">
            <a:extLst>
              <a:ext uri="{FF2B5EF4-FFF2-40B4-BE49-F238E27FC236}">
                <a16:creationId xmlns:a16="http://schemas.microsoft.com/office/drawing/2014/main" id="{BA058001-F884-504D-BD7D-4413DF650669}"/>
              </a:ext>
            </a:extLst>
          </p:cNvPr>
          <p:cNvGraphicFramePr>
            <a:graphicFrameLocks noGrp="1"/>
          </p:cNvGraphicFramePr>
          <p:nvPr/>
        </p:nvGraphicFramePr>
        <p:xfrm>
          <a:off x="4439035" y="3056807"/>
          <a:ext cx="723130" cy="7387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1565">
                  <a:extLst>
                    <a:ext uri="{9D8B030D-6E8A-4147-A177-3AD203B41FA5}">
                      <a16:colId xmlns:a16="http://schemas.microsoft.com/office/drawing/2014/main" val="3994097017"/>
                    </a:ext>
                  </a:extLst>
                </a:gridCol>
                <a:gridCol w="361565">
                  <a:extLst>
                    <a:ext uri="{9D8B030D-6E8A-4147-A177-3AD203B41FA5}">
                      <a16:colId xmlns:a16="http://schemas.microsoft.com/office/drawing/2014/main" val="2205526929"/>
                    </a:ext>
                  </a:extLst>
                </a:gridCol>
              </a:tblGrid>
              <a:tr h="369365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9433889"/>
                  </a:ext>
                </a:extLst>
              </a:tr>
              <a:tr h="369365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1506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14931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E55DA39-F48D-4C4B-AB63-87EA6118AB7C}"/>
              </a:ext>
            </a:extLst>
          </p:cNvPr>
          <p:cNvCxnSpPr>
            <a:cxnSpLocks/>
          </p:cNvCxnSpPr>
          <p:nvPr/>
        </p:nvCxnSpPr>
        <p:spPr>
          <a:xfrm>
            <a:off x="3505200" y="3402456"/>
            <a:ext cx="5502612" cy="9172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45CECF-4845-314C-ADBA-49F0569775F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Two key built-in variables for referring to locales in Chapel programs:</a:t>
            </a:r>
          </a:p>
          <a:p>
            <a:pPr lvl="1"/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Locales</a:t>
            </a:r>
            <a:r>
              <a:rPr lang="en-US" dirty="0"/>
              <a:t>: 	</a:t>
            </a:r>
            <a:r>
              <a:rPr lang="en-US" dirty="0">
                <a:latin typeface="+mn-lt"/>
              </a:rPr>
              <a:t>An array of locale values representing the system resources on which the program is running</a:t>
            </a:r>
          </a:p>
          <a:p>
            <a:pPr lvl="1"/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here</a:t>
            </a:r>
            <a:r>
              <a:rPr lang="en-US" dirty="0"/>
              <a:t>: 	The locale on which the current task is executing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C1076BB-73E4-DE43-8B65-40C6A895FF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Locales in Chapel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EA9D700-A583-8645-A492-0A3005996BA4}"/>
              </a:ext>
            </a:extLst>
          </p:cNvPr>
          <p:cNvSpPr/>
          <p:nvPr/>
        </p:nvSpPr>
        <p:spPr bwMode="ltGray">
          <a:xfrm>
            <a:off x="2057400" y="2436048"/>
            <a:ext cx="1447800" cy="1438951"/>
          </a:xfrm>
          <a:prstGeom prst="rect">
            <a:avLst/>
          </a:prstGeom>
          <a:solidFill>
            <a:schemeClr val="bg1"/>
          </a:solidFill>
          <a:ln w="381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5258D1B-F085-BC4F-8B20-65F635E1EB78}"/>
              </a:ext>
            </a:extLst>
          </p:cNvPr>
          <p:cNvSpPr/>
          <p:nvPr/>
        </p:nvSpPr>
        <p:spPr bwMode="ltGray">
          <a:xfrm>
            <a:off x="4346904" y="2447249"/>
            <a:ext cx="1447800" cy="1438951"/>
          </a:xfrm>
          <a:prstGeom prst="rect">
            <a:avLst/>
          </a:prstGeom>
          <a:solidFill>
            <a:schemeClr val="bg1"/>
          </a:solidFill>
          <a:ln w="381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D430E86-56C2-F042-AE15-CE473BB1B3DC}"/>
              </a:ext>
            </a:extLst>
          </p:cNvPr>
          <p:cNvSpPr/>
          <p:nvPr/>
        </p:nvSpPr>
        <p:spPr bwMode="ltGray">
          <a:xfrm>
            <a:off x="6733895" y="2445039"/>
            <a:ext cx="1447800" cy="1438951"/>
          </a:xfrm>
          <a:prstGeom prst="rect">
            <a:avLst/>
          </a:prstGeom>
          <a:solidFill>
            <a:schemeClr val="bg1"/>
          </a:solidFill>
          <a:ln w="381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646187B-1C49-FD4C-8E53-8F90EDE14A71}"/>
              </a:ext>
            </a:extLst>
          </p:cNvPr>
          <p:cNvSpPr/>
          <p:nvPr/>
        </p:nvSpPr>
        <p:spPr bwMode="ltGray">
          <a:xfrm>
            <a:off x="9007812" y="2445220"/>
            <a:ext cx="1447800" cy="1438951"/>
          </a:xfrm>
          <a:prstGeom prst="rect">
            <a:avLst/>
          </a:prstGeom>
          <a:solidFill>
            <a:schemeClr val="bg1"/>
          </a:solidFill>
          <a:ln w="381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  <p:graphicFrame>
        <p:nvGraphicFramePr>
          <p:cNvPr id="36" name="Table 51">
            <a:extLst>
              <a:ext uri="{FF2B5EF4-FFF2-40B4-BE49-F238E27FC236}">
                <a16:creationId xmlns:a16="http://schemas.microsoft.com/office/drawing/2014/main" id="{2F4AE7DF-A770-0749-9207-43EA2A8C6740}"/>
              </a:ext>
            </a:extLst>
          </p:cNvPr>
          <p:cNvGraphicFramePr>
            <a:graphicFrameLocks noGrp="1"/>
          </p:cNvGraphicFramePr>
          <p:nvPr/>
        </p:nvGraphicFramePr>
        <p:xfrm>
          <a:off x="2133600" y="3056807"/>
          <a:ext cx="723130" cy="7387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1565">
                  <a:extLst>
                    <a:ext uri="{9D8B030D-6E8A-4147-A177-3AD203B41FA5}">
                      <a16:colId xmlns:a16="http://schemas.microsoft.com/office/drawing/2014/main" val="3994097017"/>
                    </a:ext>
                  </a:extLst>
                </a:gridCol>
                <a:gridCol w="361565">
                  <a:extLst>
                    <a:ext uri="{9D8B030D-6E8A-4147-A177-3AD203B41FA5}">
                      <a16:colId xmlns:a16="http://schemas.microsoft.com/office/drawing/2014/main" val="2205526929"/>
                    </a:ext>
                  </a:extLst>
                </a:gridCol>
              </a:tblGrid>
              <a:tr h="369365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9433889"/>
                  </a:ext>
                </a:extLst>
              </a:tr>
              <a:tr h="369365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150635"/>
                  </a:ext>
                </a:extLst>
              </a:tr>
            </a:tbl>
          </a:graphicData>
        </a:graphic>
      </p:graphicFrame>
      <p:sp>
        <p:nvSpPr>
          <p:cNvPr id="37" name="Rectangle 36">
            <a:extLst>
              <a:ext uri="{FF2B5EF4-FFF2-40B4-BE49-F238E27FC236}">
                <a16:creationId xmlns:a16="http://schemas.microsoft.com/office/drawing/2014/main" id="{B4910C64-6893-8342-978F-B49F8D4353A5}"/>
              </a:ext>
            </a:extLst>
          </p:cNvPr>
          <p:cNvSpPr/>
          <p:nvPr/>
        </p:nvSpPr>
        <p:spPr bwMode="ltGray">
          <a:xfrm>
            <a:off x="2963288" y="3055998"/>
            <a:ext cx="465712" cy="740348"/>
          </a:xfrm>
          <a:prstGeom prst="rect">
            <a:avLst/>
          </a:prstGeom>
          <a:solidFill>
            <a:schemeClr val="accent5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A526C97-7577-EE48-9B35-3E9953F97A49}"/>
              </a:ext>
            </a:extLst>
          </p:cNvPr>
          <p:cNvSpPr/>
          <p:nvPr/>
        </p:nvSpPr>
        <p:spPr bwMode="ltGray">
          <a:xfrm>
            <a:off x="5268723" y="3055998"/>
            <a:ext cx="465712" cy="740348"/>
          </a:xfrm>
          <a:prstGeom prst="rect">
            <a:avLst/>
          </a:prstGeom>
          <a:solidFill>
            <a:schemeClr val="accent5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  <p:graphicFrame>
        <p:nvGraphicFramePr>
          <p:cNvPr id="40" name="Table 51">
            <a:extLst>
              <a:ext uri="{FF2B5EF4-FFF2-40B4-BE49-F238E27FC236}">
                <a16:creationId xmlns:a16="http://schemas.microsoft.com/office/drawing/2014/main" id="{D462AA4A-5798-B140-9536-4D59C92FE953}"/>
              </a:ext>
            </a:extLst>
          </p:cNvPr>
          <p:cNvGraphicFramePr>
            <a:graphicFrameLocks noGrp="1"/>
          </p:cNvGraphicFramePr>
          <p:nvPr/>
        </p:nvGraphicFramePr>
        <p:xfrm>
          <a:off x="6801344" y="3056807"/>
          <a:ext cx="723130" cy="7387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1565">
                  <a:extLst>
                    <a:ext uri="{9D8B030D-6E8A-4147-A177-3AD203B41FA5}">
                      <a16:colId xmlns:a16="http://schemas.microsoft.com/office/drawing/2014/main" val="3994097017"/>
                    </a:ext>
                  </a:extLst>
                </a:gridCol>
                <a:gridCol w="361565">
                  <a:extLst>
                    <a:ext uri="{9D8B030D-6E8A-4147-A177-3AD203B41FA5}">
                      <a16:colId xmlns:a16="http://schemas.microsoft.com/office/drawing/2014/main" val="2205526929"/>
                    </a:ext>
                  </a:extLst>
                </a:gridCol>
              </a:tblGrid>
              <a:tr h="369365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9433889"/>
                  </a:ext>
                </a:extLst>
              </a:tr>
              <a:tr h="369365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150635"/>
                  </a:ext>
                </a:extLst>
              </a:tr>
            </a:tbl>
          </a:graphicData>
        </a:graphic>
      </p:graphicFrame>
      <p:sp>
        <p:nvSpPr>
          <p:cNvPr id="41" name="Rectangle 40">
            <a:extLst>
              <a:ext uri="{FF2B5EF4-FFF2-40B4-BE49-F238E27FC236}">
                <a16:creationId xmlns:a16="http://schemas.microsoft.com/office/drawing/2014/main" id="{8943B4E8-63A7-4D4E-87EB-3EF66500D6CD}"/>
              </a:ext>
            </a:extLst>
          </p:cNvPr>
          <p:cNvSpPr/>
          <p:nvPr/>
        </p:nvSpPr>
        <p:spPr bwMode="ltGray">
          <a:xfrm>
            <a:off x="7631032" y="3055998"/>
            <a:ext cx="465712" cy="740348"/>
          </a:xfrm>
          <a:prstGeom prst="rect">
            <a:avLst/>
          </a:prstGeom>
          <a:solidFill>
            <a:schemeClr val="accent5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  <p:graphicFrame>
        <p:nvGraphicFramePr>
          <p:cNvPr id="42" name="Table 51">
            <a:extLst>
              <a:ext uri="{FF2B5EF4-FFF2-40B4-BE49-F238E27FC236}">
                <a16:creationId xmlns:a16="http://schemas.microsoft.com/office/drawing/2014/main" id="{9D55F1F3-9EE3-144A-B96F-789D2BBD5ED2}"/>
              </a:ext>
            </a:extLst>
          </p:cNvPr>
          <p:cNvGraphicFramePr>
            <a:graphicFrameLocks noGrp="1"/>
          </p:cNvGraphicFramePr>
          <p:nvPr/>
        </p:nvGraphicFramePr>
        <p:xfrm>
          <a:off x="9106779" y="3056807"/>
          <a:ext cx="723130" cy="7387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1565">
                  <a:extLst>
                    <a:ext uri="{9D8B030D-6E8A-4147-A177-3AD203B41FA5}">
                      <a16:colId xmlns:a16="http://schemas.microsoft.com/office/drawing/2014/main" val="3994097017"/>
                    </a:ext>
                  </a:extLst>
                </a:gridCol>
                <a:gridCol w="361565">
                  <a:extLst>
                    <a:ext uri="{9D8B030D-6E8A-4147-A177-3AD203B41FA5}">
                      <a16:colId xmlns:a16="http://schemas.microsoft.com/office/drawing/2014/main" val="2205526929"/>
                    </a:ext>
                  </a:extLst>
                </a:gridCol>
              </a:tblGrid>
              <a:tr h="369365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9433889"/>
                  </a:ext>
                </a:extLst>
              </a:tr>
              <a:tr h="369365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150635"/>
                  </a:ext>
                </a:extLst>
              </a:tr>
            </a:tbl>
          </a:graphicData>
        </a:graphic>
      </p:graphicFrame>
      <p:sp>
        <p:nvSpPr>
          <p:cNvPr id="43" name="Rectangle 42">
            <a:extLst>
              <a:ext uri="{FF2B5EF4-FFF2-40B4-BE49-F238E27FC236}">
                <a16:creationId xmlns:a16="http://schemas.microsoft.com/office/drawing/2014/main" id="{0892CA79-E0A3-EE43-8C87-C098A7666035}"/>
              </a:ext>
            </a:extLst>
          </p:cNvPr>
          <p:cNvSpPr/>
          <p:nvPr/>
        </p:nvSpPr>
        <p:spPr bwMode="ltGray">
          <a:xfrm>
            <a:off x="9936467" y="3055998"/>
            <a:ext cx="465712" cy="740348"/>
          </a:xfrm>
          <a:prstGeom prst="rect">
            <a:avLst/>
          </a:prstGeom>
          <a:solidFill>
            <a:schemeClr val="accent5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E982141-6A80-D149-8B61-2DA66B988CD6}"/>
              </a:ext>
            </a:extLst>
          </p:cNvPr>
          <p:cNvSpPr txBox="1"/>
          <p:nvPr/>
        </p:nvSpPr>
        <p:spPr>
          <a:xfrm>
            <a:off x="2057400" y="2444422"/>
            <a:ext cx="1447800" cy="469359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square" lIns="91440" tIns="91440" rIns="91440" bIns="91440" rtlCol="0" anchor="t">
            <a:spAutoFit/>
          </a:bodyPr>
          <a:lstStyle/>
          <a:p>
            <a:pPr>
              <a:lnSpc>
                <a:spcPct val="90000"/>
              </a:lnSpc>
              <a:spcBef>
                <a:spcPts val="400"/>
              </a:spcBef>
            </a:pPr>
            <a:r>
              <a:rPr lang="en-US" sz="2000" b="1" dirty="0"/>
              <a:t>Locale 0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A8D09B5-E12A-C54F-9E82-7E11DE7CAC23}"/>
              </a:ext>
            </a:extLst>
          </p:cNvPr>
          <p:cNvSpPr txBox="1"/>
          <p:nvPr/>
        </p:nvSpPr>
        <p:spPr>
          <a:xfrm>
            <a:off x="4339896" y="2435574"/>
            <a:ext cx="1461816" cy="469359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square" lIns="91440" tIns="91440" rIns="91440" bIns="91440" rtlCol="0" anchor="t">
            <a:spAutoFit/>
          </a:bodyPr>
          <a:lstStyle/>
          <a:p>
            <a:pPr>
              <a:lnSpc>
                <a:spcPct val="90000"/>
              </a:lnSpc>
              <a:spcBef>
                <a:spcPts val="400"/>
              </a:spcBef>
            </a:pPr>
            <a:r>
              <a:rPr lang="en-US" sz="2000" b="1" dirty="0"/>
              <a:t>Locale 1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F72FE58-F3A2-B345-90A8-8CE5CF3F2734}"/>
              </a:ext>
            </a:extLst>
          </p:cNvPr>
          <p:cNvSpPr txBox="1"/>
          <p:nvPr/>
        </p:nvSpPr>
        <p:spPr>
          <a:xfrm>
            <a:off x="6719879" y="2444423"/>
            <a:ext cx="1461816" cy="469359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square" lIns="91440" tIns="91440" rIns="91440" bIns="91440" rtlCol="0" anchor="t">
            <a:spAutoFit/>
          </a:bodyPr>
          <a:lstStyle/>
          <a:p>
            <a:pPr>
              <a:lnSpc>
                <a:spcPct val="90000"/>
              </a:lnSpc>
              <a:spcBef>
                <a:spcPts val="400"/>
              </a:spcBef>
            </a:pPr>
            <a:r>
              <a:rPr lang="en-US" sz="2000" b="1" dirty="0"/>
              <a:t>Locale 2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5B14519-D21B-DD4E-A0AD-C7D487C352A9}"/>
              </a:ext>
            </a:extLst>
          </p:cNvPr>
          <p:cNvSpPr txBox="1"/>
          <p:nvPr/>
        </p:nvSpPr>
        <p:spPr>
          <a:xfrm>
            <a:off x="8993796" y="2435574"/>
            <a:ext cx="1461816" cy="469359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square" lIns="91440" tIns="91440" rIns="91440" bIns="91440" rtlCol="0" anchor="t">
            <a:spAutoFit/>
          </a:bodyPr>
          <a:lstStyle/>
          <a:p>
            <a:pPr>
              <a:lnSpc>
                <a:spcPct val="90000"/>
              </a:lnSpc>
              <a:spcBef>
                <a:spcPts val="400"/>
              </a:spcBef>
            </a:pPr>
            <a:r>
              <a:rPr lang="en-US" sz="2000" b="1" dirty="0"/>
              <a:t>Locale 3</a:t>
            </a:r>
          </a:p>
        </p:txBody>
      </p:sp>
      <p:graphicFrame>
        <p:nvGraphicFramePr>
          <p:cNvPr id="6" name="Table 51">
            <a:extLst>
              <a:ext uri="{FF2B5EF4-FFF2-40B4-BE49-F238E27FC236}">
                <a16:creationId xmlns:a16="http://schemas.microsoft.com/office/drawing/2014/main" id="{02B79DE2-0716-E046-9B10-949014BD1DF0}"/>
              </a:ext>
            </a:extLst>
          </p:cNvPr>
          <p:cNvGraphicFramePr>
            <a:graphicFrameLocks noGrp="1"/>
          </p:cNvGraphicFramePr>
          <p:nvPr/>
        </p:nvGraphicFramePr>
        <p:xfrm>
          <a:off x="4439035" y="3056807"/>
          <a:ext cx="723130" cy="7387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1565">
                  <a:extLst>
                    <a:ext uri="{9D8B030D-6E8A-4147-A177-3AD203B41FA5}">
                      <a16:colId xmlns:a16="http://schemas.microsoft.com/office/drawing/2014/main" val="3994097017"/>
                    </a:ext>
                  </a:extLst>
                </a:gridCol>
                <a:gridCol w="361565">
                  <a:extLst>
                    <a:ext uri="{9D8B030D-6E8A-4147-A177-3AD203B41FA5}">
                      <a16:colId xmlns:a16="http://schemas.microsoft.com/office/drawing/2014/main" val="2205526929"/>
                    </a:ext>
                  </a:extLst>
                </a:gridCol>
              </a:tblGrid>
              <a:tr h="369365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9433889"/>
                  </a:ext>
                </a:extLst>
              </a:tr>
              <a:tr h="369365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150635"/>
                  </a:ext>
                </a:extLst>
              </a:tr>
            </a:tbl>
          </a:graphicData>
        </a:graphic>
      </p:graphicFrame>
      <p:sp>
        <p:nvSpPr>
          <p:cNvPr id="66" name="Slide Number Placeholder 2">
            <a:extLst>
              <a:ext uri="{FF2B5EF4-FFF2-40B4-BE49-F238E27FC236}">
                <a16:creationId xmlns:a16="http://schemas.microsoft.com/office/drawing/2014/main" id="{874E0F14-362F-F24E-A29F-7002EACD5185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11202856" y="6301811"/>
            <a:ext cx="684344" cy="365125"/>
          </a:xfrm>
        </p:spPr>
        <p:txBody>
          <a:bodyPr/>
          <a:lstStyle/>
          <a:p>
            <a:pPr defTabSz="1088421">
              <a:buFontTx/>
              <a:buBlip>
                <a:blip r:embed="rId2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2"/>
                </a:buBlip>
              </a:pPr>
              <a:t>24</a:t>
            </a:fld>
            <a:endParaRPr lang="en-US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E9D6072B-91EE-9349-A95F-F34EF8B2E92D}"/>
              </a:ext>
            </a:extLst>
          </p:cNvPr>
          <p:cNvSpPr txBox="1"/>
          <p:nvPr/>
        </p:nvSpPr>
        <p:spPr>
          <a:xfrm>
            <a:off x="5658118" y="5244721"/>
            <a:ext cx="1580882" cy="440890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none" lIns="91440" tIns="91440" rIns="91440" bIns="91440" rtlCol="0">
            <a:spAutoFit/>
          </a:bodyPr>
          <a:lstStyle/>
          <a:p>
            <a:pPr algn="l">
              <a:lnSpc>
                <a:spcPct val="90000"/>
              </a:lnSpc>
              <a:spcBef>
                <a:spcPts val="400"/>
              </a:spcBef>
            </a:pPr>
            <a:r>
              <a:rPr lang="en-US" b="1" dirty="0"/>
              <a:t>Processor Core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0AFB6388-05D7-DE41-85FA-C4B8411E0B47}"/>
              </a:ext>
            </a:extLst>
          </p:cNvPr>
          <p:cNvSpPr txBox="1"/>
          <p:nvPr/>
        </p:nvSpPr>
        <p:spPr>
          <a:xfrm>
            <a:off x="5624539" y="5655110"/>
            <a:ext cx="954107" cy="440890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none" lIns="91440" tIns="91440" rIns="91440" bIns="91440" rtlCol="0">
            <a:spAutoFit/>
          </a:bodyPr>
          <a:lstStyle/>
          <a:p>
            <a:pPr algn="l">
              <a:lnSpc>
                <a:spcPct val="90000"/>
              </a:lnSpc>
              <a:spcBef>
                <a:spcPts val="400"/>
              </a:spcBef>
            </a:pPr>
            <a:r>
              <a:rPr lang="en-US" b="1" dirty="0"/>
              <a:t>Memory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AA8E4954-7F76-DE4F-B363-BBA4CFAE3256}"/>
              </a:ext>
            </a:extLst>
          </p:cNvPr>
          <p:cNvSpPr/>
          <p:nvPr/>
        </p:nvSpPr>
        <p:spPr bwMode="ltGray">
          <a:xfrm>
            <a:off x="5414724" y="5320921"/>
            <a:ext cx="243393" cy="22860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385FA310-32D8-4745-BB29-F494F6941C02}"/>
              </a:ext>
            </a:extLst>
          </p:cNvPr>
          <p:cNvSpPr/>
          <p:nvPr/>
        </p:nvSpPr>
        <p:spPr bwMode="ltGray">
          <a:xfrm>
            <a:off x="5414724" y="5731310"/>
            <a:ext cx="242664" cy="228600"/>
          </a:xfrm>
          <a:prstGeom prst="rect">
            <a:avLst/>
          </a:prstGeom>
          <a:solidFill>
            <a:schemeClr val="accent5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060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E55DA39-F48D-4C4B-AB63-87EA6118AB7C}"/>
              </a:ext>
            </a:extLst>
          </p:cNvPr>
          <p:cNvCxnSpPr>
            <a:cxnSpLocks/>
          </p:cNvCxnSpPr>
          <p:nvPr/>
        </p:nvCxnSpPr>
        <p:spPr>
          <a:xfrm>
            <a:off x="3505200" y="3402456"/>
            <a:ext cx="5502612" cy="9172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45CECF-4845-314C-ADBA-49F0569775F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350838" indent="-350838">
              <a:buFont typeface="+mj-lt"/>
              <a:buAutoNum type="arabicPeriod"/>
            </a:pPr>
            <a:r>
              <a:rPr lang="en-US" b="1" dirty="0"/>
              <a:t>parallelism:</a:t>
            </a:r>
            <a:r>
              <a:rPr lang="en-US" dirty="0"/>
              <a:t> What tasks should run simultaneously?</a:t>
            </a:r>
            <a:endParaRPr lang="en-US" b="1" dirty="0"/>
          </a:p>
          <a:p>
            <a:pPr marL="350838" indent="-350838">
              <a:buFont typeface="+mj-lt"/>
              <a:buAutoNum type="arabicPeriod"/>
            </a:pPr>
            <a:r>
              <a:rPr lang="en-US" b="1" dirty="0"/>
              <a:t>locality:</a:t>
            </a:r>
            <a:r>
              <a:rPr lang="en-US" dirty="0"/>
              <a:t> Where should tasks run?  Where should data be allocated?  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C1076BB-73E4-DE43-8B65-40C6A895FF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Concerns for scalable Parallel Computing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EA9D700-A583-8645-A492-0A3005996BA4}"/>
              </a:ext>
            </a:extLst>
          </p:cNvPr>
          <p:cNvSpPr/>
          <p:nvPr/>
        </p:nvSpPr>
        <p:spPr bwMode="ltGray">
          <a:xfrm>
            <a:off x="2057400" y="2436048"/>
            <a:ext cx="1447800" cy="1438951"/>
          </a:xfrm>
          <a:prstGeom prst="rect">
            <a:avLst/>
          </a:prstGeom>
          <a:solidFill>
            <a:schemeClr val="bg1"/>
          </a:solidFill>
          <a:ln w="381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5258D1B-F085-BC4F-8B20-65F635E1EB78}"/>
              </a:ext>
            </a:extLst>
          </p:cNvPr>
          <p:cNvSpPr/>
          <p:nvPr/>
        </p:nvSpPr>
        <p:spPr bwMode="ltGray">
          <a:xfrm>
            <a:off x="4346904" y="2447249"/>
            <a:ext cx="1447800" cy="1438951"/>
          </a:xfrm>
          <a:prstGeom prst="rect">
            <a:avLst/>
          </a:prstGeom>
          <a:solidFill>
            <a:schemeClr val="bg1"/>
          </a:solidFill>
          <a:ln w="381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D430E86-56C2-F042-AE15-CE473BB1B3DC}"/>
              </a:ext>
            </a:extLst>
          </p:cNvPr>
          <p:cNvSpPr/>
          <p:nvPr/>
        </p:nvSpPr>
        <p:spPr bwMode="ltGray">
          <a:xfrm>
            <a:off x="6733895" y="2445039"/>
            <a:ext cx="1447800" cy="1438951"/>
          </a:xfrm>
          <a:prstGeom prst="rect">
            <a:avLst/>
          </a:prstGeom>
          <a:solidFill>
            <a:schemeClr val="bg1"/>
          </a:solidFill>
          <a:ln w="381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646187B-1C49-FD4C-8E53-8F90EDE14A71}"/>
              </a:ext>
            </a:extLst>
          </p:cNvPr>
          <p:cNvSpPr/>
          <p:nvPr/>
        </p:nvSpPr>
        <p:spPr bwMode="ltGray">
          <a:xfrm>
            <a:off x="9007812" y="2445220"/>
            <a:ext cx="1447800" cy="1438951"/>
          </a:xfrm>
          <a:prstGeom prst="rect">
            <a:avLst/>
          </a:prstGeom>
          <a:solidFill>
            <a:schemeClr val="bg1"/>
          </a:solidFill>
          <a:ln w="381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  <p:graphicFrame>
        <p:nvGraphicFramePr>
          <p:cNvPr id="36" name="Table 51">
            <a:extLst>
              <a:ext uri="{FF2B5EF4-FFF2-40B4-BE49-F238E27FC236}">
                <a16:creationId xmlns:a16="http://schemas.microsoft.com/office/drawing/2014/main" id="{2F4AE7DF-A770-0749-9207-43EA2A8C6740}"/>
              </a:ext>
            </a:extLst>
          </p:cNvPr>
          <p:cNvGraphicFramePr>
            <a:graphicFrameLocks noGrp="1"/>
          </p:cNvGraphicFramePr>
          <p:nvPr/>
        </p:nvGraphicFramePr>
        <p:xfrm>
          <a:off x="2133600" y="3056807"/>
          <a:ext cx="723130" cy="7387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1565">
                  <a:extLst>
                    <a:ext uri="{9D8B030D-6E8A-4147-A177-3AD203B41FA5}">
                      <a16:colId xmlns:a16="http://schemas.microsoft.com/office/drawing/2014/main" val="3994097017"/>
                    </a:ext>
                  </a:extLst>
                </a:gridCol>
                <a:gridCol w="361565">
                  <a:extLst>
                    <a:ext uri="{9D8B030D-6E8A-4147-A177-3AD203B41FA5}">
                      <a16:colId xmlns:a16="http://schemas.microsoft.com/office/drawing/2014/main" val="2205526929"/>
                    </a:ext>
                  </a:extLst>
                </a:gridCol>
              </a:tblGrid>
              <a:tr h="369365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9433889"/>
                  </a:ext>
                </a:extLst>
              </a:tr>
              <a:tr h="369365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150635"/>
                  </a:ext>
                </a:extLst>
              </a:tr>
            </a:tbl>
          </a:graphicData>
        </a:graphic>
      </p:graphicFrame>
      <p:sp>
        <p:nvSpPr>
          <p:cNvPr id="37" name="Rectangle 36">
            <a:extLst>
              <a:ext uri="{FF2B5EF4-FFF2-40B4-BE49-F238E27FC236}">
                <a16:creationId xmlns:a16="http://schemas.microsoft.com/office/drawing/2014/main" id="{B4910C64-6893-8342-978F-B49F8D4353A5}"/>
              </a:ext>
            </a:extLst>
          </p:cNvPr>
          <p:cNvSpPr/>
          <p:nvPr/>
        </p:nvSpPr>
        <p:spPr bwMode="ltGray">
          <a:xfrm>
            <a:off x="2963288" y="3055998"/>
            <a:ext cx="465712" cy="740348"/>
          </a:xfrm>
          <a:prstGeom prst="rect">
            <a:avLst/>
          </a:prstGeom>
          <a:solidFill>
            <a:schemeClr val="accent5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  <p:pic>
        <p:nvPicPr>
          <p:cNvPr id="38" name="Graphic 37" descr="Single gear with solid fill">
            <a:extLst>
              <a:ext uri="{FF2B5EF4-FFF2-40B4-BE49-F238E27FC236}">
                <a16:creationId xmlns:a16="http://schemas.microsoft.com/office/drawing/2014/main" id="{9932AE0D-F480-5746-84F8-66F99B9F339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57686" y="3081924"/>
            <a:ext cx="318795" cy="318795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3A526C97-7577-EE48-9B35-3E9953F97A49}"/>
              </a:ext>
            </a:extLst>
          </p:cNvPr>
          <p:cNvSpPr/>
          <p:nvPr/>
        </p:nvSpPr>
        <p:spPr bwMode="ltGray">
          <a:xfrm>
            <a:off x="5268723" y="3055998"/>
            <a:ext cx="465712" cy="740348"/>
          </a:xfrm>
          <a:prstGeom prst="rect">
            <a:avLst/>
          </a:prstGeom>
          <a:solidFill>
            <a:schemeClr val="accent5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  <p:graphicFrame>
        <p:nvGraphicFramePr>
          <p:cNvPr id="40" name="Table 51">
            <a:extLst>
              <a:ext uri="{FF2B5EF4-FFF2-40B4-BE49-F238E27FC236}">
                <a16:creationId xmlns:a16="http://schemas.microsoft.com/office/drawing/2014/main" id="{D462AA4A-5798-B140-9536-4D59C92FE953}"/>
              </a:ext>
            </a:extLst>
          </p:cNvPr>
          <p:cNvGraphicFramePr>
            <a:graphicFrameLocks noGrp="1"/>
          </p:cNvGraphicFramePr>
          <p:nvPr/>
        </p:nvGraphicFramePr>
        <p:xfrm>
          <a:off x="6801344" y="3056807"/>
          <a:ext cx="723130" cy="7387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1565">
                  <a:extLst>
                    <a:ext uri="{9D8B030D-6E8A-4147-A177-3AD203B41FA5}">
                      <a16:colId xmlns:a16="http://schemas.microsoft.com/office/drawing/2014/main" val="3994097017"/>
                    </a:ext>
                  </a:extLst>
                </a:gridCol>
                <a:gridCol w="361565">
                  <a:extLst>
                    <a:ext uri="{9D8B030D-6E8A-4147-A177-3AD203B41FA5}">
                      <a16:colId xmlns:a16="http://schemas.microsoft.com/office/drawing/2014/main" val="2205526929"/>
                    </a:ext>
                  </a:extLst>
                </a:gridCol>
              </a:tblGrid>
              <a:tr h="369365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9433889"/>
                  </a:ext>
                </a:extLst>
              </a:tr>
              <a:tr h="369365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150635"/>
                  </a:ext>
                </a:extLst>
              </a:tr>
            </a:tbl>
          </a:graphicData>
        </a:graphic>
      </p:graphicFrame>
      <p:sp>
        <p:nvSpPr>
          <p:cNvPr id="41" name="Rectangle 40">
            <a:extLst>
              <a:ext uri="{FF2B5EF4-FFF2-40B4-BE49-F238E27FC236}">
                <a16:creationId xmlns:a16="http://schemas.microsoft.com/office/drawing/2014/main" id="{8943B4E8-63A7-4D4E-87EB-3EF66500D6CD}"/>
              </a:ext>
            </a:extLst>
          </p:cNvPr>
          <p:cNvSpPr/>
          <p:nvPr/>
        </p:nvSpPr>
        <p:spPr bwMode="ltGray">
          <a:xfrm>
            <a:off x="7631032" y="3055998"/>
            <a:ext cx="465712" cy="740348"/>
          </a:xfrm>
          <a:prstGeom prst="rect">
            <a:avLst/>
          </a:prstGeom>
          <a:solidFill>
            <a:schemeClr val="accent5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  <p:graphicFrame>
        <p:nvGraphicFramePr>
          <p:cNvPr id="42" name="Table 51">
            <a:extLst>
              <a:ext uri="{FF2B5EF4-FFF2-40B4-BE49-F238E27FC236}">
                <a16:creationId xmlns:a16="http://schemas.microsoft.com/office/drawing/2014/main" id="{9D55F1F3-9EE3-144A-B96F-789D2BBD5ED2}"/>
              </a:ext>
            </a:extLst>
          </p:cNvPr>
          <p:cNvGraphicFramePr>
            <a:graphicFrameLocks noGrp="1"/>
          </p:cNvGraphicFramePr>
          <p:nvPr/>
        </p:nvGraphicFramePr>
        <p:xfrm>
          <a:off x="9106779" y="3056807"/>
          <a:ext cx="723130" cy="7387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1565">
                  <a:extLst>
                    <a:ext uri="{9D8B030D-6E8A-4147-A177-3AD203B41FA5}">
                      <a16:colId xmlns:a16="http://schemas.microsoft.com/office/drawing/2014/main" val="3994097017"/>
                    </a:ext>
                  </a:extLst>
                </a:gridCol>
                <a:gridCol w="361565">
                  <a:extLst>
                    <a:ext uri="{9D8B030D-6E8A-4147-A177-3AD203B41FA5}">
                      <a16:colId xmlns:a16="http://schemas.microsoft.com/office/drawing/2014/main" val="2205526929"/>
                    </a:ext>
                  </a:extLst>
                </a:gridCol>
              </a:tblGrid>
              <a:tr h="369365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9433889"/>
                  </a:ext>
                </a:extLst>
              </a:tr>
              <a:tr h="369365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150635"/>
                  </a:ext>
                </a:extLst>
              </a:tr>
            </a:tbl>
          </a:graphicData>
        </a:graphic>
      </p:graphicFrame>
      <p:sp>
        <p:nvSpPr>
          <p:cNvPr id="43" name="Rectangle 42">
            <a:extLst>
              <a:ext uri="{FF2B5EF4-FFF2-40B4-BE49-F238E27FC236}">
                <a16:creationId xmlns:a16="http://schemas.microsoft.com/office/drawing/2014/main" id="{0892CA79-E0A3-EE43-8C87-C098A7666035}"/>
              </a:ext>
            </a:extLst>
          </p:cNvPr>
          <p:cNvSpPr/>
          <p:nvPr/>
        </p:nvSpPr>
        <p:spPr bwMode="ltGray">
          <a:xfrm>
            <a:off x="9936467" y="3055998"/>
            <a:ext cx="465712" cy="740348"/>
          </a:xfrm>
          <a:prstGeom prst="rect">
            <a:avLst/>
          </a:prstGeom>
          <a:solidFill>
            <a:schemeClr val="accent5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  <p:pic>
        <p:nvPicPr>
          <p:cNvPr id="99" name="Graphic 98" descr="Single gear with solid fill">
            <a:extLst>
              <a:ext uri="{FF2B5EF4-FFF2-40B4-BE49-F238E27FC236}">
                <a16:creationId xmlns:a16="http://schemas.microsoft.com/office/drawing/2014/main" id="{B329AB2C-D97B-4240-A924-C3FF4494BF9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21099" y="3081924"/>
            <a:ext cx="318795" cy="318795"/>
          </a:xfrm>
          <a:prstGeom prst="rect">
            <a:avLst/>
          </a:prstGeom>
        </p:spPr>
      </p:pic>
      <p:pic>
        <p:nvPicPr>
          <p:cNvPr id="100" name="Graphic 99" descr="Single gear with solid fill">
            <a:extLst>
              <a:ext uri="{FF2B5EF4-FFF2-40B4-BE49-F238E27FC236}">
                <a16:creationId xmlns:a16="http://schemas.microsoft.com/office/drawing/2014/main" id="{21543091-71A5-4C4B-9D93-A4BD6EF37C8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21099" y="3445516"/>
            <a:ext cx="318795" cy="318795"/>
          </a:xfrm>
          <a:prstGeom prst="rect">
            <a:avLst/>
          </a:prstGeom>
        </p:spPr>
      </p:pic>
      <p:pic>
        <p:nvPicPr>
          <p:cNvPr id="101" name="Graphic 100" descr="Single gear with solid fill">
            <a:extLst>
              <a:ext uri="{FF2B5EF4-FFF2-40B4-BE49-F238E27FC236}">
                <a16:creationId xmlns:a16="http://schemas.microsoft.com/office/drawing/2014/main" id="{3769F5FC-3B33-4F40-9B96-D53D4130A1F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48346" y="3445516"/>
            <a:ext cx="318795" cy="318795"/>
          </a:xfrm>
          <a:prstGeom prst="rect">
            <a:avLst/>
          </a:prstGeom>
        </p:spPr>
      </p:pic>
      <p:pic>
        <p:nvPicPr>
          <p:cNvPr id="105" name="Graphic 104" descr="Single gear with solid fill">
            <a:extLst>
              <a:ext uri="{FF2B5EF4-FFF2-40B4-BE49-F238E27FC236}">
                <a16:creationId xmlns:a16="http://schemas.microsoft.com/office/drawing/2014/main" id="{94AB0133-D6CA-004C-AEAD-3F3E4903B3A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18584" y="3093233"/>
            <a:ext cx="318795" cy="318795"/>
          </a:xfrm>
          <a:prstGeom prst="rect">
            <a:avLst/>
          </a:prstGeom>
        </p:spPr>
      </p:pic>
      <p:pic>
        <p:nvPicPr>
          <p:cNvPr id="106" name="Graphic 105" descr="Single gear with solid fill">
            <a:extLst>
              <a:ext uri="{FF2B5EF4-FFF2-40B4-BE49-F238E27FC236}">
                <a16:creationId xmlns:a16="http://schemas.microsoft.com/office/drawing/2014/main" id="{6C77612D-A175-DB48-8B39-AF2DD7860FA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29165" y="3093233"/>
            <a:ext cx="318795" cy="318795"/>
          </a:xfrm>
          <a:prstGeom prst="rect">
            <a:avLst/>
          </a:prstGeom>
        </p:spPr>
      </p:pic>
      <p:pic>
        <p:nvPicPr>
          <p:cNvPr id="110" name="Graphic 109" descr="Single gear with solid fill">
            <a:extLst>
              <a:ext uri="{FF2B5EF4-FFF2-40B4-BE49-F238E27FC236}">
                <a16:creationId xmlns:a16="http://schemas.microsoft.com/office/drawing/2014/main" id="{F4B0ACDC-0E76-3342-BFD9-C0D862EEC45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82113" y="3093233"/>
            <a:ext cx="318795" cy="318795"/>
          </a:xfrm>
          <a:prstGeom prst="rect">
            <a:avLst/>
          </a:prstGeom>
        </p:spPr>
      </p:pic>
      <p:pic>
        <p:nvPicPr>
          <p:cNvPr id="111" name="Graphic 110" descr="Single gear with solid fill">
            <a:extLst>
              <a:ext uri="{FF2B5EF4-FFF2-40B4-BE49-F238E27FC236}">
                <a16:creationId xmlns:a16="http://schemas.microsoft.com/office/drawing/2014/main" id="{B561DAB9-E643-B048-904F-9B7AA9C33D1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82113" y="3456825"/>
            <a:ext cx="318795" cy="318795"/>
          </a:xfrm>
          <a:prstGeom prst="rect">
            <a:avLst/>
          </a:prstGeom>
        </p:spPr>
      </p:pic>
      <p:pic>
        <p:nvPicPr>
          <p:cNvPr id="112" name="Graphic 111" descr="Single gear with solid fill">
            <a:extLst>
              <a:ext uri="{FF2B5EF4-FFF2-40B4-BE49-F238E27FC236}">
                <a16:creationId xmlns:a16="http://schemas.microsoft.com/office/drawing/2014/main" id="{99895388-7442-5B42-9DD6-5BE7184D5CF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18584" y="3456825"/>
            <a:ext cx="318795" cy="318795"/>
          </a:xfrm>
          <a:prstGeom prst="rect">
            <a:avLst/>
          </a:prstGeom>
        </p:spPr>
      </p:pic>
      <p:sp>
        <p:nvSpPr>
          <p:cNvPr id="144" name="Rectangle 143">
            <a:extLst>
              <a:ext uri="{FF2B5EF4-FFF2-40B4-BE49-F238E27FC236}">
                <a16:creationId xmlns:a16="http://schemas.microsoft.com/office/drawing/2014/main" id="{89E831FF-B240-9E42-AB72-C4368F26E774}"/>
              </a:ext>
            </a:extLst>
          </p:cNvPr>
          <p:cNvSpPr/>
          <p:nvPr/>
        </p:nvSpPr>
        <p:spPr bwMode="ltGray">
          <a:xfrm>
            <a:off x="10134598" y="3335425"/>
            <a:ext cx="152401" cy="15240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  <p:pic>
        <p:nvPicPr>
          <p:cNvPr id="113" name="Graphic 112" descr="Single gear with solid fill">
            <a:extLst>
              <a:ext uri="{FF2B5EF4-FFF2-40B4-BE49-F238E27FC236}">
                <a16:creationId xmlns:a16="http://schemas.microsoft.com/office/drawing/2014/main" id="{8A43838E-4911-AE46-8A33-9E002FD8870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92064" y="3093233"/>
            <a:ext cx="318795" cy="318795"/>
          </a:xfrm>
          <a:prstGeom prst="rect">
            <a:avLst/>
          </a:prstGeom>
        </p:spPr>
      </p:pic>
      <p:pic>
        <p:nvPicPr>
          <p:cNvPr id="114" name="Graphic 113" descr="Single gear with solid fill">
            <a:extLst>
              <a:ext uri="{FF2B5EF4-FFF2-40B4-BE49-F238E27FC236}">
                <a16:creationId xmlns:a16="http://schemas.microsoft.com/office/drawing/2014/main" id="{678A10F1-5CE7-F249-B625-83AD87EDF77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92064" y="3456825"/>
            <a:ext cx="318795" cy="318795"/>
          </a:xfrm>
          <a:prstGeom prst="rect">
            <a:avLst/>
          </a:prstGeom>
        </p:spPr>
      </p:pic>
      <p:pic>
        <p:nvPicPr>
          <p:cNvPr id="115" name="Graphic 114" descr="Single gear with solid fill">
            <a:extLst>
              <a:ext uri="{FF2B5EF4-FFF2-40B4-BE49-F238E27FC236}">
                <a16:creationId xmlns:a16="http://schemas.microsoft.com/office/drawing/2014/main" id="{ABDA1A26-6455-0547-A482-254F0D1F09D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29165" y="3456825"/>
            <a:ext cx="318795" cy="318795"/>
          </a:xfrm>
          <a:prstGeom prst="rect">
            <a:avLst/>
          </a:prstGeom>
        </p:spPr>
      </p:pic>
      <p:sp>
        <p:nvSpPr>
          <p:cNvPr id="143" name="Rectangle 142">
            <a:extLst>
              <a:ext uri="{FF2B5EF4-FFF2-40B4-BE49-F238E27FC236}">
                <a16:creationId xmlns:a16="http://schemas.microsoft.com/office/drawing/2014/main" id="{E9561578-2F08-B346-BEE7-A06CBEB2A641}"/>
              </a:ext>
            </a:extLst>
          </p:cNvPr>
          <p:cNvSpPr/>
          <p:nvPr/>
        </p:nvSpPr>
        <p:spPr bwMode="ltGray">
          <a:xfrm>
            <a:off x="5486399" y="3183028"/>
            <a:ext cx="152401" cy="15240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D42ED595-5D86-2344-83F5-C3EFE63C437B}"/>
              </a:ext>
            </a:extLst>
          </p:cNvPr>
          <p:cNvSpPr/>
          <p:nvPr/>
        </p:nvSpPr>
        <p:spPr bwMode="ltGray">
          <a:xfrm>
            <a:off x="3051502" y="3165786"/>
            <a:ext cx="152401" cy="15240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2EE2F0B8-1E1F-7D47-AF74-7E8709792538}"/>
              </a:ext>
            </a:extLst>
          </p:cNvPr>
          <p:cNvSpPr/>
          <p:nvPr/>
        </p:nvSpPr>
        <p:spPr bwMode="ltGray">
          <a:xfrm>
            <a:off x="7696197" y="3328250"/>
            <a:ext cx="152401" cy="15240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C723552B-E5A2-BC44-8FAC-3C2D43343C72}"/>
              </a:ext>
            </a:extLst>
          </p:cNvPr>
          <p:cNvGrpSpPr/>
          <p:nvPr/>
        </p:nvGrpSpPr>
        <p:grpSpPr>
          <a:xfrm>
            <a:off x="7696199" y="3183028"/>
            <a:ext cx="304801" cy="304801"/>
            <a:chOff x="7162799" y="2133600"/>
            <a:chExt cx="304801" cy="304801"/>
          </a:xfrm>
          <a:solidFill>
            <a:schemeClr val="bg1"/>
          </a:solidFill>
        </p:grpSpPr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2E2CD30B-2A63-364A-8BF0-D4349C0A9A9A}"/>
                </a:ext>
              </a:extLst>
            </p:cNvPr>
            <p:cNvSpPr/>
            <p:nvPr/>
          </p:nvSpPr>
          <p:spPr bwMode="ltGray">
            <a:xfrm>
              <a:off x="7162799" y="2133600"/>
              <a:ext cx="152401" cy="152401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ctr"/>
            <a:lstStyle/>
            <a:p>
              <a:pPr algn="ctr"/>
              <a:endParaRPr 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49D4E476-C5EC-7E45-B1F9-C7FBFAA295A7}"/>
                </a:ext>
              </a:extLst>
            </p:cNvPr>
            <p:cNvSpPr/>
            <p:nvPr/>
          </p:nvSpPr>
          <p:spPr bwMode="ltGray">
            <a:xfrm>
              <a:off x="7162799" y="2285999"/>
              <a:ext cx="152401" cy="152401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ctr"/>
            <a:lstStyle/>
            <a:p>
              <a:pPr algn="ctr"/>
              <a:endParaRPr 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2374AAD5-9F73-BF4C-90EA-A40D4D918AB0}"/>
                </a:ext>
              </a:extLst>
            </p:cNvPr>
            <p:cNvSpPr/>
            <p:nvPr/>
          </p:nvSpPr>
          <p:spPr bwMode="ltGray">
            <a:xfrm>
              <a:off x="7315199" y="2286000"/>
              <a:ext cx="152401" cy="152401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ctr"/>
            <a:lstStyle/>
            <a:p>
              <a:pPr algn="ctr"/>
              <a:endParaRPr 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1532E257-26F6-E04B-8B57-D28CD8ED037E}"/>
                </a:ext>
              </a:extLst>
            </p:cNvPr>
            <p:cNvSpPr/>
            <p:nvPr/>
          </p:nvSpPr>
          <p:spPr bwMode="ltGray">
            <a:xfrm>
              <a:off x="7315199" y="2133600"/>
              <a:ext cx="152401" cy="152401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ctr"/>
            <a:lstStyle/>
            <a:p>
              <a:pPr algn="ctr"/>
              <a:endParaRPr lang="en-US" dirty="0" err="1">
                <a:solidFill>
                  <a:schemeClr val="tx1"/>
                </a:solidFill>
              </a:endParaRPr>
            </a:p>
          </p:txBody>
        </p:sp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82943A23-486B-5C41-B447-B7CD1D191C3D}"/>
              </a:ext>
            </a:extLst>
          </p:cNvPr>
          <p:cNvGrpSpPr/>
          <p:nvPr/>
        </p:nvGrpSpPr>
        <p:grpSpPr>
          <a:xfrm>
            <a:off x="9982200" y="3183028"/>
            <a:ext cx="304801" cy="304801"/>
            <a:chOff x="7162799" y="2133600"/>
            <a:chExt cx="304801" cy="304801"/>
          </a:xfrm>
          <a:solidFill>
            <a:schemeClr val="bg1"/>
          </a:solidFill>
        </p:grpSpPr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29A2382B-42C0-C643-B226-BCA0307C78CF}"/>
                </a:ext>
              </a:extLst>
            </p:cNvPr>
            <p:cNvSpPr/>
            <p:nvPr/>
          </p:nvSpPr>
          <p:spPr bwMode="ltGray">
            <a:xfrm>
              <a:off x="7162799" y="2133600"/>
              <a:ext cx="152401" cy="152401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ctr"/>
            <a:lstStyle/>
            <a:p>
              <a:pPr algn="ctr"/>
              <a:endParaRPr 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BC2A3EF0-FC43-F14B-A287-13ED291C08A8}"/>
                </a:ext>
              </a:extLst>
            </p:cNvPr>
            <p:cNvSpPr/>
            <p:nvPr/>
          </p:nvSpPr>
          <p:spPr bwMode="ltGray">
            <a:xfrm>
              <a:off x="7162799" y="2285999"/>
              <a:ext cx="152401" cy="152401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ctr"/>
            <a:lstStyle/>
            <a:p>
              <a:pPr algn="ctr"/>
              <a:endParaRPr 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277962D0-4439-8543-B20F-3EAA9CA9285B}"/>
                </a:ext>
              </a:extLst>
            </p:cNvPr>
            <p:cNvSpPr/>
            <p:nvPr/>
          </p:nvSpPr>
          <p:spPr bwMode="ltGray">
            <a:xfrm>
              <a:off x="7315199" y="2286000"/>
              <a:ext cx="152401" cy="152401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ctr"/>
            <a:lstStyle/>
            <a:p>
              <a:pPr algn="ctr"/>
              <a:endParaRPr 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6E8C945F-3D2B-E04E-9B8C-3D1E30415ED2}"/>
                </a:ext>
              </a:extLst>
            </p:cNvPr>
            <p:cNvSpPr/>
            <p:nvPr/>
          </p:nvSpPr>
          <p:spPr bwMode="ltGray">
            <a:xfrm>
              <a:off x="7315199" y="2133600"/>
              <a:ext cx="152401" cy="152401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ctr"/>
            <a:lstStyle/>
            <a:p>
              <a:pPr algn="ctr"/>
              <a:endParaRPr lang="en-US" dirty="0" err="1">
                <a:solidFill>
                  <a:schemeClr val="tx1"/>
                </a:solidFill>
              </a:endParaRPr>
            </a:p>
          </p:txBody>
        </p:sp>
      </p:grp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E5D47345-475D-E149-8864-8CA250127009}"/>
              </a:ext>
            </a:extLst>
          </p:cNvPr>
          <p:cNvGrpSpPr/>
          <p:nvPr/>
        </p:nvGrpSpPr>
        <p:grpSpPr>
          <a:xfrm>
            <a:off x="5334000" y="3183028"/>
            <a:ext cx="304801" cy="304801"/>
            <a:chOff x="7162799" y="2133600"/>
            <a:chExt cx="304801" cy="304801"/>
          </a:xfrm>
          <a:solidFill>
            <a:schemeClr val="bg1"/>
          </a:solidFill>
        </p:grpSpPr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A9473F57-2E2B-DF44-9029-418113AFBC90}"/>
                </a:ext>
              </a:extLst>
            </p:cNvPr>
            <p:cNvSpPr/>
            <p:nvPr/>
          </p:nvSpPr>
          <p:spPr bwMode="ltGray">
            <a:xfrm>
              <a:off x="7162799" y="2133600"/>
              <a:ext cx="152401" cy="152401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ctr"/>
            <a:lstStyle/>
            <a:p>
              <a:pPr algn="ctr"/>
              <a:endParaRPr 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DC4B93C6-6A89-AA45-8300-6EF8AE4E988A}"/>
                </a:ext>
              </a:extLst>
            </p:cNvPr>
            <p:cNvSpPr/>
            <p:nvPr/>
          </p:nvSpPr>
          <p:spPr bwMode="ltGray">
            <a:xfrm>
              <a:off x="7162799" y="2285999"/>
              <a:ext cx="152401" cy="152401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ctr"/>
            <a:lstStyle/>
            <a:p>
              <a:pPr algn="ctr"/>
              <a:endParaRPr 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314C0FF6-93DD-244C-AFF1-1F258E97CB7E}"/>
                </a:ext>
              </a:extLst>
            </p:cNvPr>
            <p:cNvSpPr/>
            <p:nvPr/>
          </p:nvSpPr>
          <p:spPr bwMode="ltGray">
            <a:xfrm>
              <a:off x="7315199" y="2286000"/>
              <a:ext cx="152401" cy="152401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ctr"/>
            <a:lstStyle/>
            <a:p>
              <a:pPr algn="ctr"/>
              <a:endParaRPr 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FFB20A95-DA5E-4648-9F69-415E5F3121E9}"/>
                </a:ext>
              </a:extLst>
            </p:cNvPr>
            <p:cNvSpPr/>
            <p:nvPr/>
          </p:nvSpPr>
          <p:spPr bwMode="ltGray">
            <a:xfrm>
              <a:off x="7315199" y="2133600"/>
              <a:ext cx="152401" cy="152401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ctr"/>
            <a:lstStyle/>
            <a:p>
              <a:pPr algn="ctr"/>
              <a:endParaRPr lang="en-US" dirty="0" err="1">
                <a:solidFill>
                  <a:schemeClr val="tx1"/>
                </a:solidFill>
              </a:endParaRPr>
            </a:p>
          </p:txBody>
        </p:sp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485FA9D7-39D6-634D-8B64-2A2C69750F0E}"/>
              </a:ext>
            </a:extLst>
          </p:cNvPr>
          <p:cNvGrpSpPr/>
          <p:nvPr/>
        </p:nvGrpSpPr>
        <p:grpSpPr>
          <a:xfrm>
            <a:off x="3051503" y="3165787"/>
            <a:ext cx="304801" cy="305534"/>
            <a:chOff x="7162799" y="2132867"/>
            <a:chExt cx="304801" cy="305534"/>
          </a:xfrm>
          <a:solidFill>
            <a:schemeClr val="bg1"/>
          </a:solidFill>
        </p:grpSpPr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840B66BE-5AEB-994C-98B1-E08EA67DDD4E}"/>
                </a:ext>
              </a:extLst>
            </p:cNvPr>
            <p:cNvSpPr/>
            <p:nvPr/>
          </p:nvSpPr>
          <p:spPr bwMode="ltGray">
            <a:xfrm>
              <a:off x="7164766" y="2132867"/>
              <a:ext cx="152401" cy="152401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ctr"/>
            <a:lstStyle/>
            <a:p>
              <a:pPr algn="ctr"/>
              <a:endParaRPr 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9BF496DA-8989-8F4F-B1D6-C78199702262}"/>
                </a:ext>
              </a:extLst>
            </p:cNvPr>
            <p:cNvSpPr/>
            <p:nvPr/>
          </p:nvSpPr>
          <p:spPr bwMode="ltGray">
            <a:xfrm>
              <a:off x="7162799" y="2285999"/>
              <a:ext cx="152401" cy="152401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ctr"/>
            <a:lstStyle/>
            <a:p>
              <a:pPr algn="ctr"/>
              <a:endParaRPr 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1B6C7BB3-06DB-9B43-A106-0D575330E56E}"/>
                </a:ext>
              </a:extLst>
            </p:cNvPr>
            <p:cNvSpPr/>
            <p:nvPr/>
          </p:nvSpPr>
          <p:spPr bwMode="ltGray">
            <a:xfrm>
              <a:off x="7315199" y="2286000"/>
              <a:ext cx="152401" cy="152401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ctr"/>
            <a:lstStyle/>
            <a:p>
              <a:pPr algn="ctr"/>
              <a:endParaRPr 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EF4420C5-053B-454F-A013-375C7F05A8D5}"/>
                </a:ext>
              </a:extLst>
            </p:cNvPr>
            <p:cNvSpPr/>
            <p:nvPr/>
          </p:nvSpPr>
          <p:spPr bwMode="ltGray">
            <a:xfrm>
              <a:off x="7315199" y="2133600"/>
              <a:ext cx="152401" cy="152401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ctr"/>
            <a:lstStyle/>
            <a:p>
              <a:pPr algn="ctr"/>
              <a:endParaRPr lang="en-US" dirty="0" err="1">
                <a:solidFill>
                  <a:schemeClr val="tx1"/>
                </a:solidFill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CE982141-6A80-D149-8B61-2DA66B988CD6}"/>
              </a:ext>
            </a:extLst>
          </p:cNvPr>
          <p:cNvSpPr txBox="1"/>
          <p:nvPr/>
        </p:nvSpPr>
        <p:spPr>
          <a:xfrm>
            <a:off x="2057400" y="2444422"/>
            <a:ext cx="1447800" cy="469359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square" lIns="91440" tIns="91440" rIns="91440" bIns="91440" rtlCol="0" anchor="t">
            <a:spAutoFit/>
          </a:bodyPr>
          <a:lstStyle/>
          <a:p>
            <a:pPr>
              <a:lnSpc>
                <a:spcPct val="90000"/>
              </a:lnSpc>
              <a:spcBef>
                <a:spcPts val="400"/>
              </a:spcBef>
            </a:pPr>
            <a:r>
              <a:rPr lang="en-US" sz="2000" b="1" dirty="0"/>
              <a:t>Locale 0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A8D09B5-E12A-C54F-9E82-7E11DE7CAC23}"/>
              </a:ext>
            </a:extLst>
          </p:cNvPr>
          <p:cNvSpPr txBox="1"/>
          <p:nvPr/>
        </p:nvSpPr>
        <p:spPr>
          <a:xfrm>
            <a:off x="4339896" y="2435574"/>
            <a:ext cx="1461816" cy="469359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square" lIns="91440" tIns="91440" rIns="91440" bIns="91440" rtlCol="0" anchor="t">
            <a:spAutoFit/>
          </a:bodyPr>
          <a:lstStyle/>
          <a:p>
            <a:pPr>
              <a:lnSpc>
                <a:spcPct val="90000"/>
              </a:lnSpc>
              <a:spcBef>
                <a:spcPts val="400"/>
              </a:spcBef>
            </a:pPr>
            <a:r>
              <a:rPr lang="en-US" sz="2000" b="1" dirty="0"/>
              <a:t>Locale 1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F72FE58-F3A2-B345-90A8-8CE5CF3F2734}"/>
              </a:ext>
            </a:extLst>
          </p:cNvPr>
          <p:cNvSpPr txBox="1"/>
          <p:nvPr/>
        </p:nvSpPr>
        <p:spPr>
          <a:xfrm>
            <a:off x="6719879" y="2444423"/>
            <a:ext cx="1461816" cy="469359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square" lIns="91440" tIns="91440" rIns="91440" bIns="91440" rtlCol="0" anchor="t">
            <a:spAutoFit/>
          </a:bodyPr>
          <a:lstStyle/>
          <a:p>
            <a:pPr>
              <a:lnSpc>
                <a:spcPct val="90000"/>
              </a:lnSpc>
              <a:spcBef>
                <a:spcPts val="400"/>
              </a:spcBef>
            </a:pPr>
            <a:r>
              <a:rPr lang="en-US" sz="2000" b="1" dirty="0"/>
              <a:t>Locale 2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5B14519-D21B-DD4E-A0AD-C7D487C352A9}"/>
              </a:ext>
            </a:extLst>
          </p:cNvPr>
          <p:cNvSpPr txBox="1"/>
          <p:nvPr/>
        </p:nvSpPr>
        <p:spPr>
          <a:xfrm>
            <a:off x="8993796" y="2435574"/>
            <a:ext cx="1461816" cy="469359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square" lIns="91440" tIns="91440" rIns="91440" bIns="91440" rtlCol="0" anchor="t">
            <a:spAutoFit/>
          </a:bodyPr>
          <a:lstStyle/>
          <a:p>
            <a:pPr>
              <a:lnSpc>
                <a:spcPct val="90000"/>
              </a:lnSpc>
              <a:spcBef>
                <a:spcPts val="400"/>
              </a:spcBef>
            </a:pPr>
            <a:r>
              <a:rPr lang="en-US" sz="2000" b="1" dirty="0"/>
              <a:t>Locale 3</a:t>
            </a:r>
          </a:p>
        </p:txBody>
      </p:sp>
      <p:graphicFrame>
        <p:nvGraphicFramePr>
          <p:cNvPr id="6" name="Table 51">
            <a:extLst>
              <a:ext uri="{FF2B5EF4-FFF2-40B4-BE49-F238E27FC236}">
                <a16:creationId xmlns:a16="http://schemas.microsoft.com/office/drawing/2014/main" id="{02B79DE2-0716-E046-9B10-949014BD1DF0}"/>
              </a:ext>
            </a:extLst>
          </p:cNvPr>
          <p:cNvGraphicFramePr>
            <a:graphicFrameLocks noGrp="1"/>
          </p:cNvGraphicFramePr>
          <p:nvPr/>
        </p:nvGraphicFramePr>
        <p:xfrm>
          <a:off x="4439035" y="3056807"/>
          <a:ext cx="723130" cy="7387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1565">
                  <a:extLst>
                    <a:ext uri="{9D8B030D-6E8A-4147-A177-3AD203B41FA5}">
                      <a16:colId xmlns:a16="http://schemas.microsoft.com/office/drawing/2014/main" val="3994097017"/>
                    </a:ext>
                  </a:extLst>
                </a:gridCol>
                <a:gridCol w="361565">
                  <a:extLst>
                    <a:ext uri="{9D8B030D-6E8A-4147-A177-3AD203B41FA5}">
                      <a16:colId xmlns:a16="http://schemas.microsoft.com/office/drawing/2014/main" val="2205526929"/>
                    </a:ext>
                  </a:extLst>
                </a:gridCol>
              </a:tblGrid>
              <a:tr h="369365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9433889"/>
                  </a:ext>
                </a:extLst>
              </a:tr>
              <a:tr h="369365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150635"/>
                  </a:ext>
                </a:extLst>
              </a:tr>
            </a:tbl>
          </a:graphicData>
        </a:graphic>
      </p:graphicFrame>
      <p:pic>
        <p:nvPicPr>
          <p:cNvPr id="104" name="Graphic 103" descr="Single gear with solid fill">
            <a:extLst>
              <a:ext uri="{FF2B5EF4-FFF2-40B4-BE49-F238E27FC236}">
                <a16:creationId xmlns:a16="http://schemas.microsoft.com/office/drawing/2014/main" id="{99BD6972-A9D6-544A-B69A-D7076D2FA30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56384" y="3078171"/>
            <a:ext cx="318795" cy="318795"/>
          </a:xfrm>
          <a:prstGeom prst="rect">
            <a:avLst/>
          </a:prstGeom>
        </p:spPr>
      </p:pic>
      <p:pic>
        <p:nvPicPr>
          <p:cNvPr id="107" name="Graphic 106" descr="Single gear with solid fill">
            <a:extLst>
              <a:ext uri="{FF2B5EF4-FFF2-40B4-BE49-F238E27FC236}">
                <a16:creationId xmlns:a16="http://schemas.microsoft.com/office/drawing/2014/main" id="{43F7E0F1-F6DD-7841-AE07-9AC5ADB2EAF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23084" y="3079214"/>
            <a:ext cx="318795" cy="318795"/>
          </a:xfrm>
          <a:prstGeom prst="rect">
            <a:avLst/>
          </a:prstGeom>
        </p:spPr>
      </p:pic>
      <p:pic>
        <p:nvPicPr>
          <p:cNvPr id="108" name="Graphic 107" descr="Single gear with solid fill">
            <a:extLst>
              <a:ext uri="{FF2B5EF4-FFF2-40B4-BE49-F238E27FC236}">
                <a16:creationId xmlns:a16="http://schemas.microsoft.com/office/drawing/2014/main" id="{4EAFF4ED-92DB-F94D-88D5-167AE77FF4F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23084" y="3442806"/>
            <a:ext cx="318795" cy="318795"/>
          </a:xfrm>
          <a:prstGeom prst="rect">
            <a:avLst/>
          </a:prstGeom>
        </p:spPr>
      </p:pic>
      <p:pic>
        <p:nvPicPr>
          <p:cNvPr id="109" name="Graphic 108" descr="Single gear with solid fill">
            <a:extLst>
              <a:ext uri="{FF2B5EF4-FFF2-40B4-BE49-F238E27FC236}">
                <a16:creationId xmlns:a16="http://schemas.microsoft.com/office/drawing/2014/main" id="{605583E1-764E-F343-99D9-B7A5A007370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56384" y="3441763"/>
            <a:ext cx="318795" cy="318795"/>
          </a:xfrm>
          <a:prstGeom prst="rect">
            <a:avLst/>
          </a:prstGeom>
        </p:spPr>
      </p:pic>
      <p:sp>
        <p:nvSpPr>
          <p:cNvPr id="66" name="Slide Number Placeholder 2">
            <a:extLst>
              <a:ext uri="{FF2B5EF4-FFF2-40B4-BE49-F238E27FC236}">
                <a16:creationId xmlns:a16="http://schemas.microsoft.com/office/drawing/2014/main" id="{874E0F14-362F-F24E-A29F-7002EACD5185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11202856" y="6301811"/>
            <a:ext cx="684344" cy="365125"/>
          </a:xfrm>
        </p:spPr>
        <p:txBody>
          <a:bodyPr/>
          <a:lstStyle/>
          <a:p>
            <a:pPr defTabSz="1088421">
              <a:buFontTx/>
              <a:buBlip>
                <a:blip r:embed="rId4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4"/>
                </a:buBlip>
              </a:pPr>
              <a:t>25</a:t>
            </a:fld>
            <a:endParaRPr lang="en-US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E9D6072B-91EE-9349-A95F-F34EF8B2E92D}"/>
              </a:ext>
            </a:extLst>
          </p:cNvPr>
          <p:cNvSpPr txBox="1"/>
          <p:nvPr/>
        </p:nvSpPr>
        <p:spPr>
          <a:xfrm>
            <a:off x="5658118" y="5244721"/>
            <a:ext cx="1580882" cy="440890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none" lIns="91440" tIns="91440" rIns="91440" bIns="91440" rtlCol="0">
            <a:spAutoFit/>
          </a:bodyPr>
          <a:lstStyle/>
          <a:p>
            <a:pPr algn="l">
              <a:lnSpc>
                <a:spcPct val="90000"/>
              </a:lnSpc>
              <a:spcBef>
                <a:spcPts val="400"/>
              </a:spcBef>
            </a:pPr>
            <a:r>
              <a:rPr lang="en-US" b="1" dirty="0"/>
              <a:t>Processor Core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0AFB6388-05D7-DE41-85FA-C4B8411E0B47}"/>
              </a:ext>
            </a:extLst>
          </p:cNvPr>
          <p:cNvSpPr txBox="1"/>
          <p:nvPr/>
        </p:nvSpPr>
        <p:spPr>
          <a:xfrm>
            <a:off x="5624539" y="5655110"/>
            <a:ext cx="954107" cy="440890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none" lIns="91440" tIns="91440" rIns="91440" bIns="91440" rtlCol="0">
            <a:spAutoFit/>
          </a:bodyPr>
          <a:lstStyle/>
          <a:p>
            <a:pPr algn="l">
              <a:lnSpc>
                <a:spcPct val="90000"/>
              </a:lnSpc>
              <a:spcBef>
                <a:spcPts val="400"/>
              </a:spcBef>
            </a:pPr>
            <a:r>
              <a:rPr lang="en-US" b="1" dirty="0"/>
              <a:t>Memory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AA8E4954-7F76-DE4F-B363-BBA4CFAE3256}"/>
              </a:ext>
            </a:extLst>
          </p:cNvPr>
          <p:cNvSpPr/>
          <p:nvPr/>
        </p:nvSpPr>
        <p:spPr bwMode="ltGray">
          <a:xfrm>
            <a:off x="5414724" y="5320921"/>
            <a:ext cx="243393" cy="22860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385FA310-32D8-4745-BB29-F494F6941C02}"/>
              </a:ext>
            </a:extLst>
          </p:cNvPr>
          <p:cNvSpPr/>
          <p:nvPr/>
        </p:nvSpPr>
        <p:spPr bwMode="ltGray">
          <a:xfrm>
            <a:off x="5414724" y="5731310"/>
            <a:ext cx="242664" cy="228600"/>
          </a:xfrm>
          <a:prstGeom prst="rect">
            <a:avLst/>
          </a:prstGeom>
          <a:solidFill>
            <a:schemeClr val="accent5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0B8595A6-CB44-B24A-B0AE-7C21CBF83064}"/>
              </a:ext>
            </a:extLst>
          </p:cNvPr>
          <p:cNvSpPr/>
          <p:nvPr/>
        </p:nvSpPr>
        <p:spPr bwMode="ltGray">
          <a:xfrm>
            <a:off x="3051501" y="3165786"/>
            <a:ext cx="304802" cy="305533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65AB2D8A-F5F8-4649-8E9F-95A9EDB9A58E}"/>
              </a:ext>
            </a:extLst>
          </p:cNvPr>
          <p:cNvSpPr/>
          <p:nvPr/>
        </p:nvSpPr>
        <p:spPr bwMode="ltGray">
          <a:xfrm>
            <a:off x="5333999" y="3182648"/>
            <a:ext cx="304802" cy="305180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013D98AA-124B-544E-B0DA-AFD34A3C61D4}"/>
              </a:ext>
            </a:extLst>
          </p:cNvPr>
          <p:cNvSpPr/>
          <p:nvPr/>
        </p:nvSpPr>
        <p:spPr bwMode="ltGray">
          <a:xfrm>
            <a:off x="7696197" y="3182648"/>
            <a:ext cx="304802" cy="305179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8B8707A8-F216-B947-A119-887673DB22CB}"/>
              </a:ext>
            </a:extLst>
          </p:cNvPr>
          <p:cNvSpPr/>
          <p:nvPr/>
        </p:nvSpPr>
        <p:spPr bwMode="ltGray">
          <a:xfrm>
            <a:off x="9982198" y="3182647"/>
            <a:ext cx="304802" cy="305179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3126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0" dur="2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2" dur="2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4" dur="2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4" dur="2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6" dur="2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8" dur="2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58" dur="2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9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0" dur="2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1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2" dur="2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70" dur="2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1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72" dur="2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3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74" dur="2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2" dur="2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3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4" dur="2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6" dur="2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4" grpId="0" animBg="1"/>
      <p:bldP spid="143" grpId="0" animBg="1"/>
      <p:bldP spid="126" grpId="0" animBg="1"/>
      <p:bldP spid="127" grpId="0" animBg="1"/>
      <p:bldP spid="71" grpId="0" animBg="1"/>
      <p:bldP spid="72" grpId="0" animBg="1"/>
      <p:bldP spid="73" grpId="0" animBg="1"/>
      <p:bldP spid="7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Basic Features for Locality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F9B69CC-8AE4-9240-9BF8-B66265EBA654}"/>
              </a:ext>
            </a:extLst>
          </p:cNvPr>
          <p:cNvSpPr/>
          <p:nvPr/>
        </p:nvSpPr>
        <p:spPr>
          <a:xfrm>
            <a:off x="380999" y="1387019"/>
            <a:ext cx="6781801" cy="258532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pPr defTabSz="342900">
              <a:tabLst>
                <a:tab pos="940594" algn="l"/>
              </a:tabLst>
              <a:defRPr/>
            </a:pP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writeln("Hello from locale ", </a:t>
            </a:r>
            <a:r>
              <a:rPr lang="en-US" b="1" dirty="0">
                <a:solidFill>
                  <a:schemeClr val="accent4"/>
                </a:solidFill>
                <a:latin typeface="Courier New"/>
                <a:cs typeface="Courier New"/>
              </a:rPr>
              <a:t>here</a:t>
            </a: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.id);</a:t>
            </a:r>
          </a:p>
          <a:p>
            <a:pPr defTabSz="342900">
              <a:tabLst>
                <a:tab pos="940594" algn="l"/>
              </a:tabLst>
              <a:defRPr/>
            </a:pPr>
            <a:endParaRPr lang="en-US" b="1" dirty="0">
              <a:solidFill>
                <a:schemeClr val="accent1"/>
              </a:solidFill>
              <a:latin typeface="Courier New"/>
              <a:cs typeface="Courier New"/>
            </a:endParaRPr>
          </a:p>
          <a:p>
            <a:pPr defTabSz="342900">
              <a:tabLst>
                <a:tab pos="940594" algn="l"/>
              </a:tabLst>
              <a:defRPr/>
            </a:pP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var </a:t>
            </a:r>
            <a:r>
              <a:rPr lang="en-US" dirty="0">
                <a:solidFill>
                  <a:schemeClr val="accent3"/>
                </a:solidFill>
                <a:latin typeface="Courier New"/>
                <a:cs typeface="Courier New"/>
              </a:rPr>
              <a:t>A</a:t>
            </a: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: [1..2, 1..2] </a:t>
            </a: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real</a:t>
            </a: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;</a:t>
            </a:r>
          </a:p>
          <a:p>
            <a:pPr defTabSz="342900">
              <a:tabLst>
                <a:tab pos="940594" algn="l"/>
              </a:tabLst>
              <a:defRPr/>
            </a:pPr>
            <a:endParaRPr lang="en-US" dirty="0">
              <a:solidFill>
                <a:schemeClr val="tx1"/>
              </a:solidFill>
              <a:latin typeface="Courier New"/>
              <a:cs typeface="Courier New"/>
            </a:endParaRPr>
          </a:p>
          <a:p>
            <a:pPr defTabSz="342900">
              <a:tabLst>
                <a:tab pos="940594" algn="l"/>
              </a:tabLst>
              <a:defRPr/>
            </a:pP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on</a:t>
            </a: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 </a:t>
            </a:r>
            <a:r>
              <a:rPr lang="en-US" b="1" dirty="0">
                <a:solidFill>
                  <a:schemeClr val="accent4"/>
                </a:solidFill>
                <a:latin typeface="Courier New"/>
                <a:cs typeface="Courier New"/>
              </a:rPr>
              <a:t>Locales</a:t>
            </a: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[1] {</a:t>
            </a:r>
          </a:p>
          <a:p>
            <a:pPr defTabSz="342900">
              <a:tabLst>
                <a:tab pos="940594" algn="l"/>
              </a:tabLst>
              <a:defRPr/>
            </a:pP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  </a:t>
            </a: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var</a:t>
            </a: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chemeClr val="accent3"/>
                </a:solidFill>
                <a:latin typeface="Courier New"/>
                <a:cs typeface="Courier New"/>
              </a:rPr>
              <a:t>B</a:t>
            </a: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: [1..2, 1..2] </a:t>
            </a: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real</a:t>
            </a: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;</a:t>
            </a:r>
          </a:p>
          <a:p>
            <a:pPr defTabSz="342900">
              <a:tabLst>
                <a:tab pos="940594" algn="l"/>
              </a:tabLst>
              <a:defRPr/>
            </a:pPr>
            <a:endParaRPr lang="en-US" dirty="0">
              <a:solidFill>
                <a:schemeClr val="accent1"/>
              </a:solidFill>
              <a:latin typeface="Courier New"/>
              <a:cs typeface="Courier New"/>
            </a:endParaRPr>
          </a:p>
          <a:p>
            <a:pPr defTabSz="342900">
              <a:tabLst>
                <a:tab pos="940594" algn="l"/>
              </a:tabLst>
              <a:defRPr/>
            </a:pP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  B = 2 * A;</a:t>
            </a:r>
          </a:p>
          <a:p>
            <a:pPr defTabSz="342900">
              <a:tabLst>
                <a:tab pos="940594" algn="l"/>
              </a:tabLst>
              <a:defRPr/>
            </a:pPr>
            <a:r>
              <a:rPr lang="en-US" dirty="0">
                <a:solidFill>
                  <a:schemeClr val="accent1"/>
                </a:solidFill>
                <a:latin typeface="Courier New"/>
                <a:cs typeface="Courier New"/>
              </a:rPr>
              <a:t>}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7050B62-FF4E-BD49-99D3-59D4534D720A}"/>
              </a:ext>
            </a:extLst>
          </p:cNvPr>
          <p:cNvSpPr/>
          <p:nvPr/>
        </p:nvSpPr>
        <p:spPr>
          <a:xfrm>
            <a:off x="381000" y="1017687"/>
            <a:ext cx="1750449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tx1"/>
                </a:solidFill>
                <a:cs typeface="Courier New" pitchFamily="49" charset="0"/>
              </a:rPr>
              <a:t>basics-</a:t>
            </a:r>
            <a:r>
              <a:rPr lang="en-US" dirty="0" err="1">
                <a:solidFill>
                  <a:schemeClr val="tx1"/>
                </a:solidFill>
                <a:cs typeface="Courier New" pitchFamily="49" charset="0"/>
              </a:rPr>
              <a:t>on.chpl</a:t>
            </a:r>
            <a:endParaRPr lang="en-US" dirty="0">
              <a:solidFill>
                <a:schemeClr val="tx1"/>
              </a:solidFill>
              <a:cs typeface="Courier New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10467A2-68C1-F643-8C85-EA1E8BF0845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3"/>
                </a:buBlip>
              </a:pPr>
              <a:t>26</a:t>
            </a:fld>
            <a:endParaRPr lang="en-US" dirty="0"/>
          </a:p>
        </p:txBody>
      </p:sp>
      <p:sp>
        <p:nvSpPr>
          <p:cNvPr id="14" name="Process 13">
            <a:extLst>
              <a:ext uri="{FF2B5EF4-FFF2-40B4-BE49-F238E27FC236}">
                <a16:creationId xmlns:a16="http://schemas.microsoft.com/office/drawing/2014/main" id="{72E7C0A3-BCEB-6C4D-AA93-9FA4B6327BA2}"/>
              </a:ext>
            </a:extLst>
          </p:cNvPr>
          <p:cNvSpPr/>
          <p:nvPr/>
        </p:nvSpPr>
        <p:spPr bwMode="ltGray">
          <a:xfrm>
            <a:off x="8153400" y="990600"/>
            <a:ext cx="3354256" cy="762000"/>
          </a:xfrm>
          <a:prstGeom prst="flowChartProcess">
            <a:avLst/>
          </a:prstGeom>
          <a:solidFill>
            <a:schemeClr val="accent1"/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All Chapel programs begin running as a single task on locale 0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035BD42-7F59-DC43-B079-2FCD1E245E51}"/>
              </a:ext>
            </a:extLst>
          </p:cNvPr>
          <p:cNvCxnSpPr>
            <a:cxnSpLocks/>
            <a:endCxn id="14" idx="1"/>
          </p:cNvCxnSpPr>
          <p:nvPr/>
        </p:nvCxnSpPr>
        <p:spPr>
          <a:xfrm flipV="1">
            <a:off x="5867400" y="1371600"/>
            <a:ext cx="2286000" cy="152400"/>
          </a:xfrm>
          <a:prstGeom prst="straightConnector1">
            <a:avLst/>
          </a:prstGeom>
          <a:ln w="57150">
            <a:solidFill>
              <a:schemeClr val="accent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3CB43AC-2DD5-D043-B3BD-6AC7888AC432}"/>
              </a:ext>
            </a:extLst>
          </p:cNvPr>
          <p:cNvCxnSpPr>
            <a:cxnSpLocks/>
          </p:cNvCxnSpPr>
          <p:nvPr/>
        </p:nvCxnSpPr>
        <p:spPr>
          <a:xfrm>
            <a:off x="3429000" y="5581804"/>
            <a:ext cx="5502612" cy="9172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2E3E601A-0109-0F41-BFE2-05622FA7464C}"/>
              </a:ext>
            </a:extLst>
          </p:cNvPr>
          <p:cNvSpPr/>
          <p:nvPr/>
        </p:nvSpPr>
        <p:spPr bwMode="ltGray">
          <a:xfrm>
            <a:off x="1981200" y="4615396"/>
            <a:ext cx="1447800" cy="1438951"/>
          </a:xfrm>
          <a:prstGeom prst="rect">
            <a:avLst/>
          </a:prstGeom>
          <a:solidFill>
            <a:schemeClr val="bg1"/>
          </a:solidFill>
          <a:ln w="381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579CC45-B165-514A-B681-5C8406ECB731}"/>
              </a:ext>
            </a:extLst>
          </p:cNvPr>
          <p:cNvSpPr/>
          <p:nvPr/>
        </p:nvSpPr>
        <p:spPr bwMode="ltGray">
          <a:xfrm>
            <a:off x="4270704" y="4626597"/>
            <a:ext cx="1447800" cy="1438951"/>
          </a:xfrm>
          <a:prstGeom prst="rect">
            <a:avLst/>
          </a:prstGeom>
          <a:solidFill>
            <a:schemeClr val="bg1"/>
          </a:solidFill>
          <a:ln w="381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A0641F9-84E5-5648-979A-8950E954E7C1}"/>
              </a:ext>
            </a:extLst>
          </p:cNvPr>
          <p:cNvSpPr/>
          <p:nvPr/>
        </p:nvSpPr>
        <p:spPr bwMode="ltGray">
          <a:xfrm>
            <a:off x="6657695" y="4624387"/>
            <a:ext cx="1447800" cy="1438951"/>
          </a:xfrm>
          <a:prstGeom prst="rect">
            <a:avLst/>
          </a:prstGeom>
          <a:solidFill>
            <a:schemeClr val="bg1"/>
          </a:solidFill>
          <a:ln w="381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F5B3FAB-B223-4A40-A931-829CF91DBE72}"/>
              </a:ext>
            </a:extLst>
          </p:cNvPr>
          <p:cNvSpPr/>
          <p:nvPr/>
        </p:nvSpPr>
        <p:spPr bwMode="ltGray">
          <a:xfrm>
            <a:off x="8931612" y="4624568"/>
            <a:ext cx="1447800" cy="1438951"/>
          </a:xfrm>
          <a:prstGeom prst="rect">
            <a:avLst/>
          </a:prstGeom>
          <a:solidFill>
            <a:schemeClr val="bg1"/>
          </a:solidFill>
          <a:ln w="381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  <p:graphicFrame>
        <p:nvGraphicFramePr>
          <p:cNvPr id="26" name="Table 51">
            <a:extLst>
              <a:ext uri="{FF2B5EF4-FFF2-40B4-BE49-F238E27FC236}">
                <a16:creationId xmlns:a16="http://schemas.microsoft.com/office/drawing/2014/main" id="{ADA40F24-0DD9-A344-95DA-5CB61B8691E7}"/>
              </a:ext>
            </a:extLst>
          </p:cNvPr>
          <p:cNvGraphicFramePr>
            <a:graphicFrameLocks noGrp="1"/>
          </p:cNvGraphicFramePr>
          <p:nvPr/>
        </p:nvGraphicFramePr>
        <p:xfrm>
          <a:off x="2057400" y="5236155"/>
          <a:ext cx="723130" cy="7387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1565">
                  <a:extLst>
                    <a:ext uri="{9D8B030D-6E8A-4147-A177-3AD203B41FA5}">
                      <a16:colId xmlns:a16="http://schemas.microsoft.com/office/drawing/2014/main" val="3994097017"/>
                    </a:ext>
                  </a:extLst>
                </a:gridCol>
                <a:gridCol w="361565">
                  <a:extLst>
                    <a:ext uri="{9D8B030D-6E8A-4147-A177-3AD203B41FA5}">
                      <a16:colId xmlns:a16="http://schemas.microsoft.com/office/drawing/2014/main" val="2205526929"/>
                    </a:ext>
                  </a:extLst>
                </a:gridCol>
              </a:tblGrid>
              <a:tr h="369365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9433889"/>
                  </a:ext>
                </a:extLst>
              </a:tr>
              <a:tr h="369365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150635"/>
                  </a:ext>
                </a:extLst>
              </a:tr>
            </a:tbl>
          </a:graphicData>
        </a:graphic>
      </p:graphicFrame>
      <p:sp>
        <p:nvSpPr>
          <p:cNvPr id="29" name="Rectangle 28">
            <a:extLst>
              <a:ext uri="{FF2B5EF4-FFF2-40B4-BE49-F238E27FC236}">
                <a16:creationId xmlns:a16="http://schemas.microsoft.com/office/drawing/2014/main" id="{10B24787-5ED0-7C44-902F-9E1CF247F4F6}"/>
              </a:ext>
            </a:extLst>
          </p:cNvPr>
          <p:cNvSpPr/>
          <p:nvPr/>
        </p:nvSpPr>
        <p:spPr bwMode="ltGray">
          <a:xfrm>
            <a:off x="2887088" y="5235346"/>
            <a:ext cx="465712" cy="740348"/>
          </a:xfrm>
          <a:prstGeom prst="rect">
            <a:avLst/>
          </a:prstGeom>
          <a:solidFill>
            <a:schemeClr val="accent5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  <p:pic>
        <p:nvPicPr>
          <p:cNvPr id="30" name="Graphic 29" descr="Single gear with solid fill">
            <a:extLst>
              <a:ext uri="{FF2B5EF4-FFF2-40B4-BE49-F238E27FC236}">
                <a16:creationId xmlns:a16="http://schemas.microsoft.com/office/drawing/2014/main" id="{D83BFC8E-4129-FA43-95B5-16BB5EBF354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81486" y="5261272"/>
            <a:ext cx="318795" cy="318795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F029E795-705C-E043-A809-5B08C1959198}"/>
              </a:ext>
            </a:extLst>
          </p:cNvPr>
          <p:cNvSpPr/>
          <p:nvPr/>
        </p:nvSpPr>
        <p:spPr bwMode="ltGray">
          <a:xfrm>
            <a:off x="5192523" y="5235346"/>
            <a:ext cx="465712" cy="740348"/>
          </a:xfrm>
          <a:prstGeom prst="rect">
            <a:avLst/>
          </a:prstGeom>
          <a:solidFill>
            <a:schemeClr val="accent5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  <p:graphicFrame>
        <p:nvGraphicFramePr>
          <p:cNvPr id="32" name="Table 51">
            <a:extLst>
              <a:ext uri="{FF2B5EF4-FFF2-40B4-BE49-F238E27FC236}">
                <a16:creationId xmlns:a16="http://schemas.microsoft.com/office/drawing/2014/main" id="{C934C343-1215-2045-B8DB-2C59B8EB3104}"/>
              </a:ext>
            </a:extLst>
          </p:cNvPr>
          <p:cNvGraphicFramePr>
            <a:graphicFrameLocks noGrp="1"/>
          </p:cNvGraphicFramePr>
          <p:nvPr/>
        </p:nvGraphicFramePr>
        <p:xfrm>
          <a:off x="6725144" y="5236155"/>
          <a:ext cx="723130" cy="7387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1565">
                  <a:extLst>
                    <a:ext uri="{9D8B030D-6E8A-4147-A177-3AD203B41FA5}">
                      <a16:colId xmlns:a16="http://schemas.microsoft.com/office/drawing/2014/main" val="3994097017"/>
                    </a:ext>
                  </a:extLst>
                </a:gridCol>
                <a:gridCol w="361565">
                  <a:extLst>
                    <a:ext uri="{9D8B030D-6E8A-4147-A177-3AD203B41FA5}">
                      <a16:colId xmlns:a16="http://schemas.microsoft.com/office/drawing/2014/main" val="2205526929"/>
                    </a:ext>
                  </a:extLst>
                </a:gridCol>
              </a:tblGrid>
              <a:tr h="369365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9433889"/>
                  </a:ext>
                </a:extLst>
              </a:tr>
              <a:tr h="369365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150635"/>
                  </a:ext>
                </a:extLst>
              </a:tr>
            </a:tbl>
          </a:graphicData>
        </a:graphic>
      </p:graphicFrame>
      <p:sp>
        <p:nvSpPr>
          <p:cNvPr id="33" name="Rectangle 32">
            <a:extLst>
              <a:ext uri="{FF2B5EF4-FFF2-40B4-BE49-F238E27FC236}">
                <a16:creationId xmlns:a16="http://schemas.microsoft.com/office/drawing/2014/main" id="{82C32EB0-F0F7-684E-8837-DAD5E0B1BBB0}"/>
              </a:ext>
            </a:extLst>
          </p:cNvPr>
          <p:cNvSpPr/>
          <p:nvPr/>
        </p:nvSpPr>
        <p:spPr bwMode="ltGray">
          <a:xfrm>
            <a:off x="7554832" y="5235346"/>
            <a:ext cx="465712" cy="740348"/>
          </a:xfrm>
          <a:prstGeom prst="rect">
            <a:avLst/>
          </a:prstGeom>
          <a:solidFill>
            <a:schemeClr val="accent5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  <p:graphicFrame>
        <p:nvGraphicFramePr>
          <p:cNvPr id="34" name="Table 51">
            <a:extLst>
              <a:ext uri="{FF2B5EF4-FFF2-40B4-BE49-F238E27FC236}">
                <a16:creationId xmlns:a16="http://schemas.microsoft.com/office/drawing/2014/main" id="{14906BE1-578D-A34F-9E25-B3C18D82DB36}"/>
              </a:ext>
            </a:extLst>
          </p:cNvPr>
          <p:cNvGraphicFramePr>
            <a:graphicFrameLocks noGrp="1"/>
          </p:cNvGraphicFramePr>
          <p:nvPr/>
        </p:nvGraphicFramePr>
        <p:xfrm>
          <a:off x="9030579" y="5236155"/>
          <a:ext cx="723130" cy="7387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1565">
                  <a:extLst>
                    <a:ext uri="{9D8B030D-6E8A-4147-A177-3AD203B41FA5}">
                      <a16:colId xmlns:a16="http://schemas.microsoft.com/office/drawing/2014/main" val="3994097017"/>
                    </a:ext>
                  </a:extLst>
                </a:gridCol>
                <a:gridCol w="361565">
                  <a:extLst>
                    <a:ext uri="{9D8B030D-6E8A-4147-A177-3AD203B41FA5}">
                      <a16:colId xmlns:a16="http://schemas.microsoft.com/office/drawing/2014/main" val="2205526929"/>
                    </a:ext>
                  </a:extLst>
                </a:gridCol>
              </a:tblGrid>
              <a:tr h="369365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9433889"/>
                  </a:ext>
                </a:extLst>
              </a:tr>
              <a:tr h="369365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150635"/>
                  </a:ext>
                </a:extLst>
              </a:tr>
            </a:tbl>
          </a:graphicData>
        </a:graphic>
      </p:graphicFrame>
      <p:sp>
        <p:nvSpPr>
          <p:cNvPr id="35" name="Rectangle 34">
            <a:extLst>
              <a:ext uri="{FF2B5EF4-FFF2-40B4-BE49-F238E27FC236}">
                <a16:creationId xmlns:a16="http://schemas.microsoft.com/office/drawing/2014/main" id="{E457752D-B83E-264B-8722-76278E614C2E}"/>
              </a:ext>
            </a:extLst>
          </p:cNvPr>
          <p:cNvSpPr/>
          <p:nvPr/>
        </p:nvSpPr>
        <p:spPr bwMode="ltGray">
          <a:xfrm>
            <a:off x="9860267" y="5235346"/>
            <a:ext cx="465712" cy="740348"/>
          </a:xfrm>
          <a:prstGeom prst="rect">
            <a:avLst/>
          </a:prstGeom>
          <a:solidFill>
            <a:schemeClr val="accent5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3CEFD300-0D45-C04F-BCF7-475F99E0CFD1}"/>
              </a:ext>
            </a:extLst>
          </p:cNvPr>
          <p:cNvGrpSpPr/>
          <p:nvPr/>
        </p:nvGrpSpPr>
        <p:grpSpPr>
          <a:xfrm>
            <a:off x="5257800" y="5257800"/>
            <a:ext cx="304801" cy="304801"/>
            <a:chOff x="7162799" y="2133600"/>
            <a:chExt cx="304801" cy="304801"/>
          </a:xfrm>
          <a:solidFill>
            <a:schemeClr val="bg1"/>
          </a:solidFill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C517FFB2-A66B-0C43-BEC5-EBD9A2A2A8C9}"/>
                </a:ext>
              </a:extLst>
            </p:cNvPr>
            <p:cNvSpPr/>
            <p:nvPr/>
          </p:nvSpPr>
          <p:spPr bwMode="ltGray">
            <a:xfrm>
              <a:off x="7162799" y="2133600"/>
              <a:ext cx="152401" cy="152401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ctr"/>
            <a:lstStyle/>
            <a:p>
              <a:pPr algn="ctr"/>
              <a:endParaRPr 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3CE4882D-2961-7142-A034-8EDE292DC252}"/>
                </a:ext>
              </a:extLst>
            </p:cNvPr>
            <p:cNvSpPr/>
            <p:nvPr/>
          </p:nvSpPr>
          <p:spPr bwMode="ltGray">
            <a:xfrm>
              <a:off x="7162799" y="2285999"/>
              <a:ext cx="152401" cy="152401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ctr"/>
            <a:lstStyle/>
            <a:p>
              <a:pPr algn="ctr"/>
              <a:endParaRPr 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40A14C9E-B893-7248-88AE-AA3777DE6279}"/>
                </a:ext>
              </a:extLst>
            </p:cNvPr>
            <p:cNvSpPr/>
            <p:nvPr/>
          </p:nvSpPr>
          <p:spPr bwMode="ltGray">
            <a:xfrm>
              <a:off x="7315199" y="2286000"/>
              <a:ext cx="152401" cy="152401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ctr"/>
            <a:lstStyle/>
            <a:p>
              <a:pPr algn="ctr"/>
              <a:endParaRPr 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587EF6A1-9095-4446-BE52-C266EE882369}"/>
                </a:ext>
              </a:extLst>
            </p:cNvPr>
            <p:cNvSpPr/>
            <p:nvPr/>
          </p:nvSpPr>
          <p:spPr bwMode="ltGray">
            <a:xfrm>
              <a:off x="7315199" y="2133600"/>
              <a:ext cx="152401" cy="152401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ctr"/>
            <a:lstStyle/>
            <a:p>
              <a:pPr algn="ctr"/>
              <a:endParaRPr lang="en-US" dirty="0" err="1">
                <a:solidFill>
                  <a:schemeClr val="tx1"/>
                </a:solidFill>
              </a:endParaRP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E48E6B52-C2E8-C543-B967-F076F11C65FA}"/>
              </a:ext>
            </a:extLst>
          </p:cNvPr>
          <p:cNvGrpSpPr/>
          <p:nvPr/>
        </p:nvGrpSpPr>
        <p:grpSpPr>
          <a:xfrm>
            <a:off x="2975303" y="5257800"/>
            <a:ext cx="304801" cy="305534"/>
            <a:chOff x="7162799" y="2132867"/>
            <a:chExt cx="304801" cy="305534"/>
          </a:xfrm>
          <a:solidFill>
            <a:schemeClr val="bg1"/>
          </a:solidFill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7C2CA1FB-0DF3-4A48-B0E0-E854A3125680}"/>
                </a:ext>
              </a:extLst>
            </p:cNvPr>
            <p:cNvSpPr/>
            <p:nvPr/>
          </p:nvSpPr>
          <p:spPr bwMode="ltGray">
            <a:xfrm>
              <a:off x="7164766" y="2132867"/>
              <a:ext cx="152401" cy="152401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ctr"/>
            <a:lstStyle/>
            <a:p>
              <a:pPr algn="ctr"/>
              <a:endParaRPr 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A8DE275D-03CB-594C-A81E-AFA8CB6A1A4C}"/>
                </a:ext>
              </a:extLst>
            </p:cNvPr>
            <p:cNvSpPr/>
            <p:nvPr/>
          </p:nvSpPr>
          <p:spPr bwMode="ltGray">
            <a:xfrm>
              <a:off x="7162799" y="2285999"/>
              <a:ext cx="152401" cy="152401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ctr"/>
            <a:lstStyle/>
            <a:p>
              <a:pPr algn="ctr"/>
              <a:endParaRPr 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4DF51F17-24AB-AB47-A22A-67703D1E46CB}"/>
                </a:ext>
              </a:extLst>
            </p:cNvPr>
            <p:cNvSpPr/>
            <p:nvPr/>
          </p:nvSpPr>
          <p:spPr bwMode="ltGray">
            <a:xfrm>
              <a:off x="7315199" y="2286000"/>
              <a:ext cx="152401" cy="152401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ctr"/>
            <a:lstStyle/>
            <a:p>
              <a:pPr algn="ctr"/>
              <a:endParaRPr 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A33DC20F-B369-6243-AEB2-EC78BAB198BF}"/>
                </a:ext>
              </a:extLst>
            </p:cNvPr>
            <p:cNvSpPr/>
            <p:nvPr/>
          </p:nvSpPr>
          <p:spPr bwMode="ltGray">
            <a:xfrm>
              <a:off x="7315199" y="2133600"/>
              <a:ext cx="152401" cy="152401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ctr"/>
            <a:lstStyle/>
            <a:p>
              <a:pPr algn="ctr"/>
              <a:endParaRPr lang="en-US" dirty="0" err="1">
                <a:solidFill>
                  <a:schemeClr val="tx1"/>
                </a:solidFill>
              </a:endParaRPr>
            </a:p>
          </p:txBody>
        </p:sp>
      </p:grpSp>
      <p:sp>
        <p:nvSpPr>
          <p:cNvPr id="71" name="TextBox 70">
            <a:extLst>
              <a:ext uri="{FF2B5EF4-FFF2-40B4-BE49-F238E27FC236}">
                <a16:creationId xmlns:a16="http://schemas.microsoft.com/office/drawing/2014/main" id="{9C20404E-C180-4F46-81F5-DCDBD7E0D8A2}"/>
              </a:ext>
            </a:extLst>
          </p:cNvPr>
          <p:cNvSpPr txBox="1"/>
          <p:nvPr/>
        </p:nvSpPr>
        <p:spPr>
          <a:xfrm>
            <a:off x="1981200" y="4623770"/>
            <a:ext cx="1447800" cy="469359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square" lIns="91440" tIns="91440" rIns="91440" bIns="91440" rtlCol="0" anchor="t">
            <a:spAutoFit/>
          </a:bodyPr>
          <a:lstStyle/>
          <a:p>
            <a:pPr>
              <a:lnSpc>
                <a:spcPct val="90000"/>
              </a:lnSpc>
              <a:spcBef>
                <a:spcPts val="400"/>
              </a:spcBef>
            </a:pPr>
            <a:r>
              <a:rPr lang="en-US" sz="2000" b="1" dirty="0"/>
              <a:t>Locale 0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A2431C67-373D-144D-88D2-ED4DB2DDFDE8}"/>
              </a:ext>
            </a:extLst>
          </p:cNvPr>
          <p:cNvSpPr txBox="1"/>
          <p:nvPr/>
        </p:nvSpPr>
        <p:spPr>
          <a:xfrm>
            <a:off x="4263696" y="4614922"/>
            <a:ext cx="1461816" cy="469359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square" lIns="91440" tIns="91440" rIns="91440" bIns="91440" rtlCol="0" anchor="t">
            <a:spAutoFit/>
          </a:bodyPr>
          <a:lstStyle/>
          <a:p>
            <a:pPr>
              <a:lnSpc>
                <a:spcPct val="90000"/>
              </a:lnSpc>
              <a:spcBef>
                <a:spcPts val="400"/>
              </a:spcBef>
            </a:pPr>
            <a:r>
              <a:rPr lang="en-US" sz="2000" b="1" dirty="0"/>
              <a:t>Locale 1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8612709D-3DAD-FA4F-A24C-E3EF761AA8B0}"/>
              </a:ext>
            </a:extLst>
          </p:cNvPr>
          <p:cNvSpPr txBox="1"/>
          <p:nvPr/>
        </p:nvSpPr>
        <p:spPr>
          <a:xfrm>
            <a:off x="6643679" y="4623771"/>
            <a:ext cx="1461816" cy="469359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square" lIns="91440" tIns="91440" rIns="91440" bIns="91440" rtlCol="0" anchor="t">
            <a:spAutoFit/>
          </a:bodyPr>
          <a:lstStyle/>
          <a:p>
            <a:pPr>
              <a:lnSpc>
                <a:spcPct val="90000"/>
              </a:lnSpc>
              <a:spcBef>
                <a:spcPts val="400"/>
              </a:spcBef>
            </a:pPr>
            <a:r>
              <a:rPr lang="en-US" sz="2000" b="1" dirty="0"/>
              <a:t>Locale 2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1E885E8D-9F0F-7641-9479-95E923773CB9}"/>
              </a:ext>
            </a:extLst>
          </p:cNvPr>
          <p:cNvSpPr txBox="1"/>
          <p:nvPr/>
        </p:nvSpPr>
        <p:spPr>
          <a:xfrm>
            <a:off x="8917596" y="4614922"/>
            <a:ext cx="1461816" cy="469359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square" lIns="91440" tIns="91440" rIns="91440" bIns="91440" rtlCol="0" anchor="t">
            <a:spAutoFit/>
          </a:bodyPr>
          <a:lstStyle/>
          <a:p>
            <a:pPr>
              <a:lnSpc>
                <a:spcPct val="90000"/>
              </a:lnSpc>
              <a:spcBef>
                <a:spcPts val="400"/>
              </a:spcBef>
            </a:pPr>
            <a:r>
              <a:rPr lang="en-US" sz="2000" b="1" dirty="0"/>
              <a:t>Locale 3</a:t>
            </a:r>
          </a:p>
        </p:txBody>
      </p:sp>
      <p:graphicFrame>
        <p:nvGraphicFramePr>
          <p:cNvPr id="75" name="Table 51">
            <a:extLst>
              <a:ext uri="{FF2B5EF4-FFF2-40B4-BE49-F238E27FC236}">
                <a16:creationId xmlns:a16="http://schemas.microsoft.com/office/drawing/2014/main" id="{A02C4DB8-D8E6-9349-879C-953746737436}"/>
              </a:ext>
            </a:extLst>
          </p:cNvPr>
          <p:cNvGraphicFramePr>
            <a:graphicFrameLocks noGrp="1"/>
          </p:cNvGraphicFramePr>
          <p:nvPr/>
        </p:nvGraphicFramePr>
        <p:xfrm>
          <a:off x="4362835" y="5236155"/>
          <a:ext cx="723130" cy="7387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1565">
                  <a:extLst>
                    <a:ext uri="{9D8B030D-6E8A-4147-A177-3AD203B41FA5}">
                      <a16:colId xmlns:a16="http://schemas.microsoft.com/office/drawing/2014/main" val="3994097017"/>
                    </a:ext>
                  </a:extLst>
                </a:gridCol>
                <a:gridCol w="361565">
                  <a:extLst>
                    <a:ext uri="{9D8B030D-6E8A-4147-A177-3AD203B41FA5}">
                      <a16:colId xmlns:a16="http://schemas.microsoft.com/office/drawing/2014/main" val="2205526929"/>
                    </a:ext>
                  </a:extLst>
                </a:gridCol>
              </a:tblGrid>
              <a:tr h="369365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9433889"/>
                  </a:ext>
                </a:extLst>
              </a:tr>
              <a:tr h="369365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150635"/>
                  </a:ext>
                </a:extLst>
              </a:tr>
            </a:tbl>
          </a:graphicData>
        </a:graphic>
      </p:graphicFrame>
      <p:pic>
        <p:nvPicPr>
          <p:cNvPr id="76" name="Graphic 75" descr="Single gear with solid fill">
            <a:extLst>
              <a:ext uri="{FF2B5EF4-FFF2-40B4-BE49-F238E27FC236}">
                <a16:creationId xmlns:a16="http://schemas.microsoft.com/office/drawing/2014/main" id="{6F50D990-E7F0-0B4E-8068-41B08171CE4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80184" y="5257519"/>
            <a:ext cx="318795" cy="318795"/>
          </a:xfrm>
          <a:prstGeom prst="rect">
            <a:avLst/>
          </a:prstGeom>
        </p:spPr>
      </p:pic>
      <p:sp>
        <p:nvSpPr>
          <p:cNvPr id="81" name="Process 80">
            <a:extLst>
              <a:ext uri="{FF2B5EF4-FFF2-40B4-BE49-F238E27FC236}">
                <a16:creationId xmlns:a16="http://schemas.microsoft.com/office/drawing/2014/main" id="{3D622FE7-07B5-364A-962D-A7233BBBE373}"/>
              </a:ext>
            </a:extLst>
          </p:cNvPr>
          <p:cNvSpPr/>
          <p:nvPr/>
        </p:nvSpPr>
        <p:spPr bwMode="ltGray">
          <a:xfrm>
            <a:off x="8153400" y="1905000"/>
            <a:ext cx="3354256" cy="762000"/>
          </a:xfrm>
          <a:prstGeom prst="flowChartProcess">
            <a:avLst/>
          </a:prstGeom>
          <a:solidFill>
            <a:schemeClr val="accent1"/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Variables are stored using the memory local to the current task</a:t>
            </a:r>
          </a:p>
        </p:txBody>
      </p: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F69D3E81-444D-844B-B298-0AEB0EBD9D15}"/>
              </a:ext>
            </a:extLst>
          </p:cNvPr>
          <p:cNvCxnSpPr>
            <a:cxnSpLocks/>
            <a:endCxn id="81" idx="1"/>
          </p:cNvCxnSpPr>
          <p:nvPr/>
        </p:nvCxnSpPr>
        <p:spPr>
          <a:xfrm>
            <a:off x="3962400" y="2133600"/>
            <a:ext cx="4191000" cy="152400"/>
          </a:xfrm>
          <a:prstGeom prst="straightConnector1">
            <a:avLst/>
          </a:prstGeom>
          <a:ln w="57150">
            <a:solidFill>
              <a:schemeClr val="accent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Process 82">
            <a:extLst>
              <a:ext uri="{FF2B5EF4-FFF2-40B4-BE49-F238E27FC236}">
                <a16:creationId xmlns:a16="http://schemas.microsoft.com/office/drawing/2014/main" id="{C0420B65-7292-D84D-8A0A-5F4309649173}"/>
              </a:ext>
            </a:extLst>
          </p:cNvPr>
          <p:cNvSpPr/>
          <p:nvPr/>
        </p:nvSpPr>
        <p:spPr bwMode="ltGray">
          <a:xfrm>
            <a:off x="8153400" y="2819400"/>
            <a:ext cx="3354256" cy="762000"/>
          </a:xfrm>
          <a:prstGeom prst="flowChartProcess">
            <a:avLst/>
          </a:prstGeom>
          <a:solidFill>
            <a:schemeClr val="accent1"/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on-clauses move tasks 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to other locales</a:t>
            </a: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C009635F-4DFA-FC41-AC96-6E5F186BE442}"/>
              </a:ext>
            </a:extLst>
          </p:cNvPr>
          <p:cNvCxnSpPr>
            <a:cxnSpLocks/>
            <a:endCxn id="83" idx="1"/>
          </p:cNvCxnSpPr>
          <p:nvPr/>
        </p:nvCxnSpPr>
        <p:spPr>
          <a:xfrm>
            <a:off x="2590800" y="2667000"/>
            <a:ext cx="5562600" cy="533400"/>
          </a:xfrm>
          <a:prstGeom prst="straightConnector1">
            <a:avLst/>
          </a:prstGeom>
          <a:ln w="57150">
            <a:solidFill>
              <a:schemeClr val="accent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18478777-8A26-1F44-ACDD-FB10EBC9D5F1}"/>
              </a:ext>
            </a:extLst>
          </p:cNvPr>
          <p:cNvCxnSpPr>
            <a:cxnSpLocks/>
            <a:endCxn id="81" idx="1"/>
          </p:cNvCxnSpPr>
          <p:nvPr/>
        </p:nvCxnSpPr>
        <p:spPr>
          <a:xfrm flipV="1">
            <a:off x="4191000" y="2286000"/>
            <a:ext cx="3962400" cy="676628"/>
          </a:xfrm>
          <a:prstGeom prst="straightConnector1">
            <a:avLst/>
          </a:prstGeom>
          <a:ln w="57150">
            <a:solidFill>
              <a:schemeClr val="accent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Process 85">
            <a:extLst>
              <a:ext uri="{FF2B5EF4-FFF2-40B4-BE49-F238E27FC236}">
                <a16:creationId xmlns:a16="http://schemas.microsoft.com/office/drawing/2014/main" id="{D803116E-0F10-F647-89C2-82C68CB27B2B}"/>
              </a:ext>
            </a:extLst>
          </p:cNvPr>
          <p:cNvSpPr/>
          <p:nvPr/>
        </p:nvSpPr>
        <p:spPr bwMode="ltGray">
          <a:xfrm>
            <a:off x="8153400" y="3733800"/>
            <a:ext cx="3354256" cy="762000"/>
          </a:xfrm>
          <a:prstGeom prst="flowChartProcess">
            <a:avLst/>
          </a:prstGeom>
          <a:solidFill>
            <a:schemeClr val="accent1"/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remote variables can be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 accessed directly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82BA0036-F4FA-3743-B15E-76075599039C}"/>
              </a:ext>
            </a:extLst>
          </p:cNvPr>
          <p:cNvCxnSpPr>
            <a:cxnSpLocks/>
            <a:endCxn id="86" idx="1"/>
          </p:cNvCxnSpPr>
          <p:nvPr/>
        </p:nvCxnSpPr>
        <p:spPr>
          <a:xfrm>
            <a:off x="2208628" y="3502855"/>
            <a:ext cx="5944772" cy="611945"/>
          </a:xfrm>
          <a:prstGeom prst="straightConnector1">
            <a:avLst/>
          </a:prstGeom>
          <a:ln w="57150">
            <a:solidFill>
              <a:schemeClr val="accent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Curved Up Arrow 90">
            <a:extLst>
              <a:ext uri="{FF2B5EF4-FFF2-40B4-BE49-F238E27FC236}">
                <a16:creationId xmlns:a16="http://schemas.microsoft.com/office/drawing/2014/main" id="{5B749946-1CF5-864B-B929-D443C25D5301}"/>
              </a:ext>
            </a:extLst>
          </p:cNvPr>
          <p:cNvSpPr/>
          <p:nvPr/>
        </p:nvSpPr>
        <p:spPr bwMode="ltGray">
          <a:xfrm>
            <a:off x="3041239" y="5603111"/>
            <a:ext cx="2521362" cy="609600"/>
          </a:xfrm>
          <a:prstGeom prst="curvedUpArrow">
            <a:avLst/>
          </a:prstGeom>
          <a:solidFill>
            <a:schemeClr val="accent6"/>
          </a:solidFill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US" dirty="0" err="1">
              <a:ln>
                <a:solidFill>
                  <a:schemeClr val="accent6"/>
                </a:solidFill>
              </a:ln>
              <a:solidFill>
                <a:schemeClr val="accent6"/>
              </a:solidFill>
            </a:endParaRPr>
          </a:p>
        </p:txBody>
      </p:sp>
      <p:sp>
        <p:nvSpPr>
          <p:cNvPr id="92" name="Process 91">
            <a:extLst>
              <a:ext uri="{FF2B5EF4-FFF2-40B4-BE49-F238E27FC236}">
                <a16:creationId xmlns:a16="http://schemas.microsoft.com/office/drawing/2014/main" id="{0B1CAC5D-6818-2041-9356-E029E4073068}"/>
              </a:ext>
            </a:extLst>
          </p:cNvPr>
          <p:cNvSpPr/>
          <p:nvPr/>
        </p:nvSpPr>
        <p:spPr bwMode="ltGray">
          <a:xfrm>
            <a:off x="1608306" y="4051464"/>
            <a:ext cx="4572000" cy="446452"/>
          </a:xfrm>
          <a:prstGeom prst="flowChartProcess">
            <a:avLst/>
          </a:prstGeom>
          <a:solidFill>
            <a:schemeClr val="accent1">
              <a:lumMod val="75000"/>
            </a:schemeClr>
          </a:solidFill>
          <a:ln w="571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This is a serial, but distributed computation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3314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2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6" dur="2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81" grpId="0" animBg="1"/>
      <p:bldP spid="83" grpId="0" animBg="1"/>
      <p:bldP spid="86" grpId="0" animBg="1"/>
      <p:bldP spid="91" grpId="0" animBg="1"/>
      <p:bldP spid="92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Basic Features for Locality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F9B69CC-8AE4-9240-9BF8-B66265EBA654}"/>
              </a:ext>
            </a:extLst>
          </p:cNvPr>
          <p:cNvSpPr/>
          <p:nvPr/>
        </p:nvSpPr>
        <p:spPr>
          <a:xfrm>
            <a:off x="380999" y="1387019"/>
            <a:ext cx="6781801" cy="258532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pPr defTabSz="342900">
              <a:tabLst>
                <a:tab pos="940594" algn="l"/>
              </a:tabLst>
              <a:defRPr/>
            </a:pP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writeln("Hello from locale ", </a:t>
            </a:r>
            <a:r>
              <a:rPr lang="en-US" b="1" dirty="0">
                <a:solidFill>
                  <a:schemeClr val="accent4"/>
                </a:solidFill>
                <a:latin typeface="Courier New"/>
                <a:cs typeface="Courier New"/>
              </a:rPr>
              <a:t>here</a:t>
            </a: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.id);</a:t>
            </a:r>
          </a:p>
          <a:p>
            <a:pPr defTabSz="342900">
              <a:tabLst>
                <a:tab pos="940594" algn="l"/>
              </a:tabLst>
              <a:defRPr/>
            </a:pPr>
            <a:endParaRPr lang="en-US" b="1" dirty="0">
              <a:solidFill>
                <a:schemeClr val="accent1"/>
              </a:solidFill>
              <a:latin typeface="Courier New"/>
              <a:cs typeface="Courier New"/>
            </a:endParaRPr>
          </a:p>
          <a:p>
            <a:pPr defTabSz="342900">
              <a:tabLst>
                <a:tab pos="940594" algn="l"/>
              </a:tabLst>
              <a:defRPr/>
            </a:pP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var </a:t>
            </a:r>
            <a:r>
              <a:rPr lang="en-US" dirty="0">
                <a:solidFill>
                  <a:schemeClr val="accent3"/>
                </a:solidFill>
                <a:latin typeface="Courier New"/>
                <a:cs typeface="Courier New"/>
              </a:rPr>
              <a:t>A</a:t>
            </a: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: [1..2, 1..2] </a:t>
            </a: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real</a:t>
            </a: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;</a:t>
            </a:r>
          </a:p>
          <a:p>
            <a:pPr defTabSz="342900">
              <a:tabLst>
                <a:tab pos="940594" algn="l"/>
              </a:tabLst>
              <a:defRPr/>
            </a:pPr>
            <a:endParaRPr lang="en-US" b="1" dirty="0">
              <a:solidFill>
                <a:schemeClr val="accent1"/>
              </a:solidFill>
              <a:latin typeface="Courier New"/>
              <a:cs typeface="Courier New"/>
            </a:endParaRPr>
          </a:p>
          <a:p>
            <a:pPr defTabSz="342900">
              <a:tabLst>
                <a:tab pos="940594" algn="l"/>
              </a:tabLst>
              <a:defRPr/>
            </a:pP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for </a:t>
            </a:r>
            <a:r>
              <a:rPr lang="en-US" dirty="0">
                <a:solidFill>
                  <a:schemeClr val="accent3"/>
                </a:solidFill>
                <a:latin typeface="Courier New"/>
                <a:cs typeface="Courier New"/>
              </a:rPr>
              <a:t>loc</a:t>
            </a: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 in </a:t>
            </a:r>
            <a:r>
              <a:rPr lang="en-US" b="1" dirty="0">
                <a:solidFill>
                  <a:schemeClr val="accent4"/>
                </a:solidFill>
                <a:latin typeface="Courier New"/>
                <a:cs typeface="Courier New"/>
              </a:rPr>
              <a:t>Locales</a:t>
            </a: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 {</a:t>
            </a:r>
          </a:p>
          <a:p>
            <a:pPr defTabSz="342900">
              <a:tabLst>
                <a:tab pos="940594" algn="l"/>
              </a:tabLst>
              <a:defRPr/>
            </a:pP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  on </a:t>
            </a: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loc {</a:t>
            </a:r>
          </a:p>
          <a:p>
            <a:pPr defTabSz="342900">
              <a:tabLst>
                <a:tab pos="940594" algn="l"/>
              </a:tabLst>
              <a:defRPr/>
            </a:pP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    var </a:t>
            </a:r>
            <a:r>
              <a:rPr lang="en-US" dirty="0">
                <a:solidFill>
                  <a:schemeClr val="accent3"/>
                </a:solidFill>
                <a:latin typeface="Courier New"/>
                <a:cs typeface="Courier New"/>
              </a:rPr>
              <a:t>B</a:t>
            </a: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 = A;</a:t>
            </a:r>
          </a:p>
          <a:p>
            <a:pPr defTabSz="342900">
              <a:tabLst>
                <a:tab pos="940594" algn="l"/>
              </a:tabLst>
              <a:defRPr/>
            </a:pP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  }</a:t>
            </a:r>
          </a:p>
          <a:p>
            <a:pPr defTabSz="342900">
              <a:tabLst>
                <a:tab pos="940594" algn="l"/>
              </a:tabLst>
              <a:defRPr/>
            </a:pP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}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7050B62-FF4E-BD49-99D3-59D4534D720A}"/>
              </a:ext>
            </a:extLst>
          </p:cNvPr>
          <p:cNvSpPr/>
          <p:nvPr/>
        </p:nvSpPr>
        <p:spPr>
          <a:xfrm>
            <a:off x="381000" y="1017687"/>
            <a:ext cx="1750449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tx1"/>
                </a:solidFill>
                <a:cs typeface="Courier New" pitchFamily="49" charset="0"/>
              </a:rPr>
              <a:t>basics-</a:t>
            </a:r>
            <a:r>
              <a:rPr lang="en-US" dirty="0" err="1">
                <a:solidFill>
                  <a:schemeClr val="tx1"/>
                </a:solidFill>
                <a:cs typeface="Courier New" pitchFamily="49" charset="0"/>
              </a:rPr>
              <a:t>for.chpl</a:t>
            </a:r>
            <a:endParaRPr lang="en-US" dirty="0">
              <a:solidFill>
                <a:schemeClr val="tx1"/>
              </a:solidFill>
              <a:cs typeface="Courier New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10467A2-68C1-F643-8C85-EA1E8BF0845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1088421">
              <a:buFontTx/>
              <a:buBlip>
                <a:blip r:embed="rId2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2"/>
                </a:buBlip>
              </a:pPr>
              <a:t>27</a:t>
            </a:fld>
            <a:endParaRPr lang="en-US" dirty="0"/>
          </a:p>
        </p:txBody>
      </p:sp>
      <p:sp>
        <p:nvSpPr>
          <p:cNvPr id="14" name="Process 13">
            <a:extLst>
              <a:ext uri="{FF2B5EF4-FFF2-40B4-BE49-F238E27FC236}">
                <a16:creationId xmlns:a16="http://schemas.microsoft.com/office/drawing/2014/main" id="{72E7C0A3-BCEB-6C4D-AA93-9FA4B6327BA2}"/>
              </a:ext>
            </a:extLst>
          </p:cNvPr>
          <p:cNvSpPr/>
          <p:nvPr/>
        </p:nvSpPr>
        <p:spPr bwMode="ltGray">
          <a:xfrm>
            <a:off x="8110185" y="2286000"/>
            <a:ext cx="3354256" cy="762000"/>
          </a:xfrm>
          <a:prstGeom prst="flowChartProcess">
            <a:avLst/>
          </a:prstGeom>
          <a:solidFill>
            <a:schemeClr val="accent1"/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This loop will serially iterate over the program’s locales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035BD42-7F59-DC43-B079-2FCD1E245E51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3352800" y="2667000"/>
            <a:ext cx="4757385" cy="0"/>
          </a:xfrm>
          <a:prstGeom prst="straightConnector1">
            <a:avLst/>
          </a:prstGeom>
          <a:ln w="57150">
            <a:solidFill>
              <a:schemeClr val="accent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3CB43AC-2DD5-D043-B3BD-6AC7888AC432}"/>
              </a:ext>
            </a:extLst>
          </p:cNvPr>
          <p:cNvCxnSpPr>
            <a:cxnSpLocks/>
          </p:cNvCxnSpPr>
          <p:nvPr/>
        </p:nvCxnSpPr>
        <p:spPr>
          <a:xfrm>
            <a:off x="3429000" y="5581804"/>
            <a:ext cx="5502612" cy="9172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2E3E601A-0109-0F41-BFE2-05622FA7464C}"/>
              </a:ext>
            </a:extLst>
          </p:cNvPr>
          <p:cNvSpPr/>
          <p:nvPr/>
        </p:nvSpPr>
        <p:spPr bwMode="ltGray">
          <a:xfrm>
            <a:off x="1981200" y="4615396"/>
            <a:ext cx="1447800" cy="1438951"/>
          </a:xfrm>
          <a:prstGeom prst="rect">
            <a:avLst/>
          </a:prstGeom>
          <a:solidFill>
            <a:schemeClr val="bg1"/>
          </a:solidFill>
          <a:ln w="381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579CC45-B165-514A-B681-5C8406ECB731}"/>
              </a:ext>
            </a:extLst>
          </p:cNvPr>
          <p:cNvSpPr/>
          <p:nvPr/>
        </p:nvSpPr>
        <p:spPr bwMode="ltGray">
          <a:xfrm>
            <a:off x="4270704" y="4626597"/>
            <a:ext cx="1447800" cy="1438951"/>
          </a:xfrm>
          <a:prstGeom prst="rect">
            <a:avLst/>
          </a:prstGeom>
          <a:solidFill>
            <a:schemeClr val="bg1"/>
          </a:solidFill>
          <a:ln w="381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A0641F9-84E5-5648-979A-8950E954E7C1}"/>
              </a:ext>
            </a:extLst>
          </p:cNvPr>
          <p:cNvSpPr/>
          <p:nvPr/>
        </p:nvSpPr>
        <p:spPr bwMode="ltGray">
          <a:xfrm>
            <a:off x="6657695" y="4624387"/>
            <a:ext cx="1447800" cy="1438951"/>
          </a:xfrm>
          <a:prstGeom prst="rect">
            <a:avLst/>
          </a:prstGeom>
          <a:solidFill>
            <a:schemeClr val="bg1"/>
          </a:solidFill>
          <a:ln w="381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F5B3FAB-B223-4A40-A931-829CF91DBE72}"/>
              </a:ext>
            </a:extLst>
          </p:cNvPr>
          <p:cNvSpPr/>
          <p:nvPr/>
        </p:nvSpPr>
        <p:spPr bwMode="ltGray">
          <a:xfrm>
            <a:off x="8931612" y="4624568"/>
            <a:ext cx="1447800" cy="1438951"/>
          </a:xfrm>
          <a:prstGeom prst="rect">
            <a:avLst/>
          </a:prstGeom>
          <a:solidFill>
            <a:schemeClr val="bg1"/>
          </a:solidFill>
          <a:ln w="381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  <p:graphicFrame>
        <p:nvGraphicFramePr>
          <p:cNvPr id="26" name="Table 51">
            <a:extLst>
              <a:ext uri="{FF2B5EF4-FFF2-40B4-BE49-F238E27FC236}">
                <a16:creationId xmlns:a16="http://schemas.microsoft.com/office/drawing/2014/main" id="{ADA40F24-0DD9-A344-95DA-5CB61B8691E7}"/>
              </a:ext>
            </a:extLst>
          </p:cNvPr>
          <p:cNvGraphicFramePr>
            <a:graphicFrameLocks noGrp="1"/>
          </p:cNvGraphicFramePr>
          <p:nvPr/>
        </p:nvGraphicFramePr>
        <p:xfrm>
          <a:off x="2057400" y="5236155"/>
          <a:ext cx="723130" cy="7387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1565">
                  <a:extLst>
                    <a:ext uri="{9D8B030D-6E8A-4147-A177-3AD203B41FA5}">
                      <a16:colId xmlns:a16="http://schemas.microsoft.com/office/drawing/2014/main" val="3994097017"/>
                    </a:ext>
                  </a:extLst>
                </a:gridCol>
                <a:gridCol w="361565">
                  <a:extLst>
                    <a:ext uri="{9D8B030D-6E8A-4147-A177-3AD203B41FA5}">
                      <a16:colId xmlns:a16="http://schemas.microsoft.com/office/drawing/2014/main" val="2205526929"/>
                    </a:ext>
                  </a:extLst>
                </a:gridCol>
              </a:tblGrid>
              <a:tr h="369365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9433889"/>
                  </a:ext>
                </a:extLst>
              </a:tr>
              <a:tr h="369365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150635"/>
                  </a:ext>
                </a:extLst>
              </a:tr>
            </a:tbl>
          </a:graphicData>
        </a:graphic>
      </p:graphicFrame>
      <p:sp>
        <p:nvSpPr>
          <p:cNvPr id="29" name="Rectangle 28">
            <a:extLst>
              <a:ext uri="{FF2B5EF4-FFF2-40B4-BE49-F238E27FC236}">
                <a16:creationId xmlns:a16="http://schemas.microsoft.com/office/drawing/2014/main" id="{10B24787-5ED0-7C44-902F-9E1CF247F4F6}"/>
              </a:ext>
            </a:extLst>
          </p:cNvPr>
          <p:cNvSpPr/>
          <p:nvPr/>
        </p:nvSpPr>
        <p:spPr bwMode="ltGray">
          <a:xfrm>
            <a:off x="2887088" y="5235346"/>
            <a:ext cx="465712" cy="740348"/>
          </a:xfrm>
          <a:prstGeom prst="rect">
            <a:avLst/>
          </a:prstGeom>
          <a:solidFill>
            <a:schemeClr val="accent5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  <p:pic>
        <p:nvPicPr>
          <p:cNvPr id="30" name="Graphic 29" descr="Single gear with solid fill">
            <a:extLst>
              <a:ext uri="{FF2B5EF4-FFF2-40B4-BE49-F238E27FC236}">
                <a16:creationId xmlns:a16="http://schemas.microsoft.com/office/drawing/2014/main" id="{D83BFC8E-4129-FA43-95B5-16BB5EBF354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81486" y="5261272"/>
            <a:ext cx="318795" cy="318795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F029E795-705C-E043-A809-5B08C1959198}"/>
              </a:ext>
            </a:extLst>
          </p:cNvPr>
          <p:cNvSpPr/>
          <p:nvPr/>
        </p:nvSpPr>
        <p:spPr bwMode="ltGray">
          <a:xfrm>
            <a:off x="5192523" y="5235346"/>
            <a:ext cx="465712" cy="740348"/>
          </a:xfrm>
          <a:prstGeom prst="rect">
            <a:avLst/>
          </a:prstGeom>
          <a:solidFill>
            <a:schemeClr val="accent5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  <p:graphicFrame>
        <p:nvGraphicFramePr>
          <p:cNvPr id="32" name="Table 51">
            <a:extLst>
              <a:ext uri="{FF2B5EF4-FFF2-40B4-BE49-F238E27FC236}">
                <a16:creationId xmlns:a16="http://schemas.microsoft.com/office/drawing/2014/main" id="{C934C343-1215-2045-B8DB-2C59B8EB3104}"/>
              </a:ext>
            </a:extLst>
          </p:cNvPr>
          <p:cNvGraphicFramePr>
            <a:graphicFrameLocks noGrp="1"/>
          </p:cNvGraphicFramePr>
          <p:nvPr/>
        </p:nvGraphicFramePr>
        <p:xfrm>
          <a:off x="6725144" y="5236155"/>
          <a:ext cx="723130" cy="7387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1565">
                  <a:extLst>
                    <a:ext uri="{9D8B030D-6E8A-4147-A177-3AD203B41FA5}">
                      <a16:colId xmlns:a16="http://schemas.microsoft.com/office/drawing/2014/main" val="3994097017"/>
                    </a:ext>
                  </a:extLst>
                </a:gridCol>
                <a:gridCol w="361565">
                  <a:extLst>
                    <a:ext uri="{9D8B030D-6E8A-4147-A177-3AD203B41FA5}">
                      <a16:colId xmlns:a16="http://schemas.microsoft.com/office/drawing/2014/main" val="2205526929"/>
                    </a:ext>
                  </a:extLst>
                </a:gridCol>
              </a:tblGrid>
              <a:tr h="369365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9433889"/>
                  </a:ext>
                </a:extLst>
              </a:tr>
              <a:tr h="369365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150635"/>
                  </a:ext>
                </a:extLst>
              </a:tr>
            </a:tbl>
          </a:graphicData>
        </a:graphic>
      </p:graphicFrame>
      <p:sp>
        <p:nvSpPr>
          <p:cNvPr id="33" name="Rectangle 32">
            <a:extLst>
              <a:ext uri="{FF2B5EF4-FFF2-40B4-BE49-F238E27FC236}">
                <a16:creationId xmlns:a16="http://schemas.microsoft.com/office/drawing/2014/main" id="{82C32EB0-F0F7-684E-8837-DAD5E0B1BBB0}"/>
              </a:ext>
            </a:extLst>
          </p:cNvPr>
          <p:cNvSpPr/>
          <p:nvPr/>
        </p:nvSpPr>
        <p:spPr bwMode="ltGray">
          <a:xfrm>
            <a:off x="7554832" y="5235346"/>
            <a:ext cx="465712" cy="740348"/>
          </a:xfrm>
          <a:prstGeom prst="rect">
            <a:avLst/>
          </a:prstGeom>
          <a:solidFill>
            <a:schemeClr val="accent5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  <p:graphicFrame>
        <p:nvGraphicFramePr>
          <p:cNvPr id="34" name="Table 51">
            <a:extLst>
              <a:ext uri="{FF2B5EF4-FFF2-40B4-BE49-F238E27FC236}">
                <a16:creationId xmlns:a16="http://schemas.microsoft.com/office/drawing/2014/main" id="{14906BE1-578D-A34F-9E25-B3C18D82DB36}"/>
              </a:ext>
            </a:extLst>
          </p:cNvPr>
          <p:cNvGraphicFramePr>
            <a:graphicFrameLocks noGrp="1"/>
          </p:cNvGraphicFramePr>
          <p:nvPr/>
        </p:nvGraphicFramePr>
        <p:xfrm>
          <a:off x="9030579" y="5236155"/>
          <a:ext cx="723130" cy="7387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1565">
                  <a:extLst>
                    <a:ext uri="{9D8B030D-6E8A-4147-A177-3AD203B41FA5}">
                      <a16:colId xmlns:a16="http://schemas.microsoft.com/office/drawing/2014/main" val="3994097017"/>
                    </a:ext>
                  </a:extLst>
                </a:gridCol>
                <a:gridCol w="361565">
                  <a:extLst>
                    <a:ext uri="{9D8B030D-6E8A-4147-A177-3AD203B41FA5}">
                      <a16:colId xmlns:a16="http://schemas.microsoft.com/office/drawing/2014/main" val="2205526929"/>
                    </a:ext>
                  </a:extLst>
                </a:gridCol>
              </a:tblGrid>
              <a:tr h="369365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9433889"/>
                  </a:ext>
                </a:extLst>
              </a:tr>
              <a:tr h="369365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150635"/>
                  </a:ext>
                </a:extLst>
              </a:tr>
            </a:tbl>
          </a:graphicData>
        </a:graphic>
      </p:graphicFrame>
      <p:sp>
        <p:nvSpPr>
          <p:cNvPr id="35" name="Rectangle 34">
            <a:extLst>
              <a:ext uri="{FF2B5EF4-FFF2-40B4-BE49-F238E27FC236}">
                <a16:creationId xmlns:a16="http://schemas.microsoft.com/office/drawing/2014/main" id="{E457752D-B83E-264B-8722-76278E614C2E}"/>
              </a:ext>
            </a:extLst>
          </p:cNvPr>
          <p:cNvSpPr/>
          <p:nvPr/>
        </p:nvSpPr>
        <p:spPr bwMode="ltGray">
          <a:xfrm>
            <a:off x="9860267" y="5235346"/>
            <a:ext cx="465712" cy="740348"/>
          </a:xfrm>
          <a:prstGeom prst="rect">
            <a:avLst/>
          </a:prstGeom>
          <a:solidFill>
            <a:schemeClr val="accent5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3CEFD300-0D45-C04F-BCF7-475F99E0CFD1}"/>
              </a:ext>
            </a:extLst>
          </p:cNvPr>
          <p:cNvGrpSpPr/>
          <p:nvPr/>
        </p:nvGrpSpPr>
        <p:grpSpPr>
          <a:xfrm>
            <a:off x="5257800" y="5257800"/>
            <a:ext cx="304801" cy="304801"/>
            <a:chOff x="7162799" y="2133600"/>
            <a:chExt cx="304801" cy="304801"/>
          </a:xfrm>
          <a:solidFill>
            <a:schemeClr val="bg1"/>
          </a:solidFill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C517FFB2-A66B-0C43-BEC5-EBD9A2A2A8C9}"/>
                </a:ext>
              </a:extLst>
            </p:cNvPr>
            <p:cNvSpPr/>
            <p:nvPr/>
          </p:nvSpPr>
          <p:spPr bwMode="ltGray">
            <a:xfrm>
              <a:off x="7162799" y="2133600"/>
              <a:ext cx="152401" cy="152401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ctr"/>
            <a:lstStyle/>
            <a:p>
              <a:pPr algn="ctr"/>
              <a:endParaRPr 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3CE4882D-2961-7142-A034-8EDE292DC252}"/>
                </a:ext>
              </a:extLst>
            </p:cNvPr>
            <p:cNvSpPr/>
            <p:nvPr/>
          </p:nvSpPr>
          <p:spPr bwMode="ltGray">
            <a:xfrm>
              <a:off x="7162799" y="2285999"/>
              <a:ext cx="152401" cy="152401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ctr"/>
            <a:lstStyle/>
            <a:p>
              <a:pPr algn="ctr"/>
              <a:endParaRPr 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40A14C9E-B893-7248-88AE-AA3777DE6279}"/>
                </a:ext>
              </a:extLst>
            </p:cNvPr>
            <p:cNvSpPr/>
            <p:nvPr/>
          </p:nvSpPr>
          <p:spPr bwMode="ltGray">
            <a:xfrm>
              <a:off x="7315199" y="2286000"/>
              <a:ext cx="152401" cy="152401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ctr"/>
            <a:lstStyle/>
            <a:p>
              <a:pPr algn="ctr"/>
              <a:endParaRPr 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587EF6A1-9095-4446-BE52-C266EE882369}"/>
                </a:ext>
              </a:extLst>
            </p:cNvPr>
            <p:cNvSpPr/>
            <p:nvPr/>
          </p:nvSpPr>
          <p:spPr bwMode="ltGray">
            <a:xfrm>
              <a:off x="7315199" y="2133600"/>
              <a:ext cx="152401" cy="152401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ctr"/>
            <a:lstStyle/>
            <a:p>
              <a:pPr algn="ctr"/>
              <a:endParaRPr lang="en-US" dirty="0" err="1">
                <a:solidFill>
                  <a:schemeClr val="tx1"/>
                </a:solidFill>
              </a:endParaRPr>
            </a:p>
          </p:txBody>
        </p:sp>
      </p:grpSp>
      <p:sp>
        <p:nvSpPr>
          <p:cNvPr id="71" name="TextBox 70">
            <a:extLst>
              <a:ext uri="{FF2B5EF4-FFF2-40B4-BE49-F238E27FC236}">
                <a16:creationId xmlns:a16="http://schemas.microsoft.com/office/drawing/2014/main" id="{9C20404E-C180-4F46-81F5-DCDBD7E0D8A2}"/>
              </a:ext>
            </a:extLst>
          </p:cNvPr>
          <p:cNvSpPr txBox="1"/>
          <p:nvPr/>
        </p:nvSpPr>
        <p:spPr>
          <a:xfrm>
            <a:off x="1981200" y="4623770"/>
            <a:ext cx="1447800" cy="469359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square" lIns="91440" tIns="91440" rIns="91440" bIns="91440" rtlCol="0" anchor="t">
            <a:spAutoFit/>
          </a:bodyPr>
          <a:lstStyle/>
          <a:p>
            <a:pPr>
              <a:lnSpc>
                <a:spcPct val="90000"/>
              </a:lnSpc>
              <a:spcBef>
                <a:spcPts val="400"/>
              </a:spcBef>
            </a:pPr>
            <a:r>
              <a:rPr lang="en-US" sz="2000" b="1" dirty="0"/>
              <a:t>Locale 0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A2431C67-373D-144D-88D2-ED4DB2DDFDE8}"/>
              </a:ext>
            </a:extLst>
          </p:cNvPr>
          <p:cNvSpPr txBox="1"/>
          <p:nvPr/>
        </p:nvSpPr>
        <p:spPr>
          <a:xfrm>
            <a:off x="4263696" y="4614922"/>
            <a:ext cx="1461816" cy="469359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square" lIns="91440" tIns="91440" rIns="91440" bIns="91440" rtlCol="0" anchor="t">
            <a:spAutoFit/>
          </a:bodyPr>
          <a:lstStyle/>
          <a:p>
            <a:pPr>
              <a:lnSpc>
                <a:spcPct val="90000"/>
              </a:lnSpc>
              <a:spcBef>
                <a:spcPts val="400"/>
              </a:spcBef>
            </a:pPr>
            <a:r>
              <a:rPr lang="en-US" sz="2000" b="1" dirty="0"/>
              <a:t>Locale 1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8612709D-3DAD-FA4F-A24C-E3EF761AA8B0}"/>
              </a:ext>
            </a:extLst>
          </p:cNvPr>
          <p:cNvSpPr txBox="1"/>
          <p:nvPr/>
        </p:nvSpPr>
        <p:spPr>
          <a:xfrm>
            <a:off x="6643679" y="4623771"/>
            <a:ext cx="1461816" cy="469359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square" lIns="91440" tIns="91440" rIns="91440" bIns="91440" rtlCol="0" anchor="t">
            <a:spAutoFit/>
          </a:bodyPr>
          <a:lstStyle/>
          <a:p>
            <a:pPr>
              <a:lnSpc>
                <a:spcPct val="90000"/>
              </a:lnSpc>
              <a:spcBef>
                <a:spcPts val="400"/>
              </a:spcBef>
            </a:pPr>
            <a:r>
              <a:rPr lang="en-US" sz="2000" b="1" dirty="0"/>
              <a:t>Locale 2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1E885E8D-9F0F-7641-9479-95E923773CB9}"/>
              </a:ext>
            </a:extLst>
          </p:cNvPr>
          <p:cNvSpPr txBox="1"/>
          <p:nvPr/>
        </p:nvSpPr>
        <p:spPr>
          <a:xfrm>
            <a:off x="8917596" y="4614922"/>
            <a:ext cx="1461816" cy="469359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square" lIns="91440" tIns="91440" rIns="91440" bIns="91440" rtlCol="0" anchor="t">
            <a:spAutoFit/>
          </a:bodyPr>
          <a:lstStyle/>
          <a:p>
            <a:pPr>
              <a:lnSpc>
                <a:spcPct val="90000"/>
              </a:lnSpc>
              <a:spcBef>
                <a:spcPts val="400"/>
              </a:spcBef>
            </a:pPr>
            <a:r>
              <a:rPr lang="en-US" sz="2000" b="1" dirty="0"/>
              <a:t>Locale 3</a:t>
            </a:r>
          </a:p>
        </p:txBody>
      </p:sp>
      <p:graphicFrame>
        <p:nvGraphicFramePr>
          <p:cNvPr id="75" name="Table 51">
            <a:extLst>
              <a:ext uri="{FF2B5EF4-FFF2-40B4-BE49-F238E27FC236}">
                <a16:creationId xmlns:a16="http://schemas.microsoft.com/office/drawing/2014/main" id="{A02C4DB8-D8E6-9349-879C-953746737436}"/>
              </a:ext>
            </a:extLst>
          </p:cNvPr>
          <p:cNvGraphicFramePr>
            <a:graphicFrameLocks noGrp="1"/>
          </p:cNvGraphicFramePr>
          <p:nvPr/>
        </p:nvGraphicFramePr>
        <p:xfrm>
          <a:off x="4362835" y="5236155"/>
          <a:ext cx="723130" cy="7387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1565">
                  <a:extLst>
                    <a:ext uri="{9D8B030D-6E8A-4147-A177-3AD203B41FA5}">
                      <a16:colId xmlns:a16="http://schemas.microsoft.com/office/drawing/2014/main" val="3994097017"/>
                    </a:ext>
                  </a:extLst>
                </a:gridCol>
                <a:gridCol w="361565">
                  <a:extLst>
                    <a:ext uri="{9D8B030D-6E8A-4147-A177-3AD203B41FA5}">
                      <a16:colId xmlns:a16="http://schemas.microsoft.com/office/drawing/2014/main" val="2205526929"/>
                    </a:ext>
                  </a:extLst>
                </a:gridCol>
              </a:tblGrid>
              <a:tr h="369365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9433889"/>
                  </a:ext>
                </a:extLst>
              </a:tr>
              <a:tr h="369365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150635"/>
                  </a:ext>
                </a:extLst>
              </a:tr>
            </a:tbl>
          </a:graphicData>
        </a:graphic>
      </p:graphicFrame>
      <p:pic>
        <p:nvPicPr>
          <p:cNvPr id="76" name="Graphic 75" descr="Single gear with solid fill">
            <a:extLst>
              <a:ext uri="{FF2B5EF4-FFF2-40B4-BE49-F238E27FC236}">
                <a16:creationId xmlns:a16="http://schemas.microsoft.com/office/drawing/2014/main" id="{6F50D990-E7F0-0B4E-8068-41B08171CE4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80184" y="5257519"/>
            <a:ext cx="318795" cy="318795"/>
          </a:xfrm>
          <a:prstGeom prst="rect">
            <a:avLst/>
          </a:prstGeom>
        </p:spPr>
      </p:pic>
      <p:grpSp>
        <p:nvGrpSpPr>
          <p:cNvPr id="45" name="Group 44">
            <a:extLst>
              <a:ext uri="{FF2B5EF4-FFF2-40B4-BE49-F238E27FC236}">
                <a16:creationId xmlns:a16="http://schemas.microsoft.com/office/drawing/2014/main" id="{1DCA391E-1917-0945-A43F-24E4C1E5E4C6}"/>
              </a:ext>
            </a:extLst>
          </p:cNvPr>
          <p:cNvGrpSpPr/>
          <p:nvPr/>
        </p:nvGrpSpPr>
        <p:grpSpPr>
          <a:xfrm>
            <a:off x="7619999" y="5257800"/>
            <a:ext cx="304801" cy="304801"/>
            <a:chOff x="7162799" y="2133600"/>
            <a:chExt cx="304801" cy="304801"/>
          </a:xfrm>
          <a:solidFill>
            <a:schemeClr val="bg1"/>
          </a:solidFill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BBDD4DC5-8410-CD4F-A3F9-F1836A0BE2B8}"/>
                </a:ext>
              </a:extLst>
            </p:cNvPr>
            <p:cNvSpPr/>
            <p:nvPr/>
          </p:nvSpPr>
          <p:spPr bwMode="ltGray">
            <a:xfrm>
              <a:off x="7162799" y="2133600"/>
              <a:ext cx="152401" cy="152401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ctr"/>
            <a:lstStyle/>
            <a:p>
              <a:pPr algn="ctr"/>
              <a:endParaRPr 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07CC6314-DCCA-FD4D-8DD1-88C4DA1731B2}"/>
                </a:ext>
              </a:extLst>
            </p:cNvPr>
            <p:cNvSpPr/>
            <p:nvPr/>
          </p:nvSpPr>
          <p:spPr bwMode="ltGray">
            <a:xfrm>
              <a:off x="7162799" y="2285999"/>
              <a:ext cx="152401" cy="152401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ctr"/>
            <a:lstStyle/>
            <a:p>
              <a:pPr algn="ctr"/>
              <a:endParaRPr 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FC5E45D7-3104-4A49-858C-D3DDB50E6551}"/>
                </a:ext>
              </a:extLst>
            </p:cNvPr>
            <p:cNvSpPr/>
            <p:nvPr/>
          </p:nvSpPr>
          <p:spPr bwMode="ltGray">
            <a:xfrm>
              <a:off x="7315199" y="2286000"/>
              <a:ext cx="152401" cy="152401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ctr"/>
            <a:lstStyle/>
            <a:p>
              <a:pPr algn="ctr"/>
              <a:endParaRPr 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5135D48F-AF0A-B342-B1B3-EF5619640B30}"/>
                </a:ext>
              </a:extLst>
            </p:cNvPr>
            <p:cNvSpPr/>
            <p:nvPr/>
          </p:nvSpPr>
          <p:spPr bwMode="ltGray">
            <a:xfrm>
              <a:off x="7315199" y="2133600"/>
              <a:ext cx="152401" cy="152401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ctr"/>
            <a:lstStyle/>
            <a:p>
              <a:pPr algn="ctr"/>
              <a:endParaRPr lang="en-US" dirty="0" err="1">
                <a:solidFill>
                  <a:schemeClr val="tx1"/>
                </a:solidFill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2B7DDBD1-87AB-6F4D-9310-0CB0630B3715}"/>
              </a:ext>
            </a:extLst>
          </p:cNvPr>
          <p:cNvGrpSpPr/>
          <p:nvPr/>
        </p:nvGrpSpPr>
        <p:grpSpPr>
          <a:xfrm>
            <a:off x="9940722" y="5257800"/>
            <a:ext cx="304801" cy="304801"/>
            <a:chOff x="7162799" y="2133600"/>
            <a:chExt cx="304801" cy="304801"/>
          </a:xfrm>
          <a:solidFill>
            <a:schemeClr val="bg1"/>
          </a:solidFill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AD6182FA-C50B-6D46-87E3-EF958A0AB33F}"/>
                </a:ext>
              </a:extLst>
            </p:cNvPr>
            <p:cNvSpPr/>
            <p:nvPr/>
          </p:nvSpPr>
          <p:spPr bwMode="ltGray">
            <a:xfrm>
              <a:off x="7162799" y="2133600"/>
              <a:ext cx="152401" cy="152401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ctr"/>
            <a:lstStyle/>
            <a:p>
              <a:pPr algn="ctr"/>
              <a:endParaRPr 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254DA82C-2171-2244-8810-C111AC76EB24}"/>
                </a:ext>
              </a:extLst>
            </p:cNvPr>
            <p:cNvSpPr/>
            <p:nvPr/>
          </p:nvSpPr>
          <p:spPr bwMode="ltGray">
            <a:xfrm>
              <a:off x="7162799" y="2285999"/>
              <a:ext cx="152401" cy="152401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ctr"/>
            <a:lstStyle/>
            <a:p>
              <a:pPr algn="ctr"/>
              <a:endParaRPr 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69A188BD-F741-194B-8815-4E1053A8D060}"/>
                </a:ext>
              </a:extLst>
            </p:cNvPr>
            <p:cNvSpPr/>
            <p:nvPr/>
          </p:nvSpPr>
          <p:spPr bwMode="ltGray">
            <a:xfrm>
              <a:off x="7315199" y="2286000"/>
              <a:ext cx="152401" cy="152401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ctr"/>
            <a:lstStyle/>
            <a:p>
              <a:pPr algn="ctr"/>
              <a:endParaRPr 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ACDD6D39-E0D2-2746-AFE7-BC2DDB32E916}"/>
                </a:ext>
              </a:extLst>
            </p:cNvPr>
            <p:cNvSpPr/>
            <p:nvPr/>
          </p:nvSpPr>
          <p:spPr bwMode="ltGray">
            <a:xfrm>
              <a:off x="7315199" y="2133600"/>
              <a:ext cx="152401" cy="152401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ctr"/>
            <a:lstStyle/>
            <a:p>
              <a:pPr algn="ctr"/>
              <a:endParaRPr lang="en-US" dirty="0" err="1">
                <a:solidFill>
                  <a:schemeClr val="tx1"/>
                </a:solidFill>
              </a:endParaRPr>
            </a:p>
          </p:txBody>
        </p:sp>
      </p:grpSp>
      <p:pic>
        <p:nvPicPr>
          <p:cNvPr id="55" name="Graphic 54" descr="Single gear with solid fill">
            <a:extLst>
              <a:ext uri="{FF2B5EF4-FFF2-40B4-BE49-F238E27FC236}">
                <a16:creationId xmlns:a16="http://schemas.microsoft.com/office/drawing/2014/main" id="{FC1CFA7E-FB78-B041-9339-B363E76975D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67805" y="5257800"/>
            <a:ext cx="318795" cy="318795"/>
          </a:xfrm>
          <a:prstGeom prst="rect">
            <a:avLst/>
          </a:prstGeom>
        </p:spPr>
      </p:pic>
      <p:pic>
        <p:nvPicPr>
          <p:cNvPr id="56" name="Graphic 55" descr="Single gear with solid fill">
            <a:extLst>
              <a:ext uri="{FF2B5EF4-FFF2-40B4-BE49-F238E27FC236}">
                <a16:creationId xmlns:a16="http://schemas.microsoft.com/office/drawing/2014/main" id="{AEF45964-DD47-1345-B64D-4DFB6E509A5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53805" y="5257800"/>
            <a:ext cx="318795" cy="318795"/>
          </a:xfrm>
          <a:prstGeom prst="rect">
            <a:avLst/>
          </a:prstGeom>
        </p:spPr>
      </p:pic>
      <p:grpSp>
        <p:nvGrpSpPr>
          <p:cNvPr id="57" name="Group 56">
            <a:extLst>
              <a:ext uri="{FF2B5EF4-FFF2-40B4-BE49-F238E27FC236}">
                <a16:creationId xmlns:a16="http://schemas.microsoft.com/office/drawing/2014/main" id="{7B123427-C88D-384D-9947-AD9E9C1DCCC2}"/>
              </a:ext>
            </a:extLst>
          </p:cNvPr>
          <p:cNvGrpSpPr/>
          <p:nvPr/>
        </p:nvGrpSpPr>
        <p:grpSpPr>
          <a:xfrm>
            <a:off x="2971800" y="5257800"/>
            <a:ext cx="304801" cy="305534"/>
            <a:chOff x="7162799" y="2132867"/>
            <a:chExt cx="304801" cy="305534"/>
          </a:xfrm>
          <a:solidFill>
            <a:schemeClr val="bg1"/>
          </a:solidFill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F2D4B5E2-A02F-7741-9024-14E5B0A59C46}"/>
                </a:ext>
              </a:extLst>
            </p:cNvPr>
            <p:cNvSpPr/>
            <p:nvPr/>
          </p:nvSpPr>
          <p:spPr bwMode="ltGray">
            <a:xfrm>
              <a:off x="7164766" y="2132867"/>
              <a:ext cx="152401" cy="152401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ctr"/>
            <a:lstStyle/>
            <a:p>
              <a:pPr algn="ctr"/>
              <a:endParaRPr 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B7250909-AC5F-3544-A729-1043DAD8FB88}"/>
                </a:ext>
              </a:extLst>
            </p:cNvPr>
            <p:cNvSpPr/>
            <p:nvPr/>
          </p:nvSpPr>
          <p:spPr bwMode="ltGray">
            <a:xfrm>
              <a:off x="7162799" y="2285999"/>
              <a:ext cx="152401" cy="152401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ctr"/>
            <a:lstStyle/>
            <a:p>
              <a:pPr algn="ctr"/>
              <a:endParaRPr 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0F69F19E-92DE-AB40-B22E-49359BD58688}"/>
                </a:ext>
              </a:extLst>
            </p:cNvPr>
            <p:cNvSpPr/>
            <p:nvPr/>
          </p:nvSpPr>
          <p:spPr bwMode="ltGray">
            <a:xfrm>
              <a:off x="7315199" y="2286000"/>
              <a:ext cx="152401" cy="152401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ctr"/>
            <a:lstStyle/>
            <a:p>
              <a:pPr algn="ctr"/>
              <a:endParaRPr 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D6D11ACC-D9BA-F64B-92B5-416729532E98}"/>
                </a:ext>
              </a:extLst>
            </p:cNvPr>
            <p:cNvSpPr/>
            <p:nvPr/>
          </p:nvSpPr>
          <p:spPr bwMode="ltGray">
            <a:xfrm>
              <a:off x="7315199" y="2133600"/>
              <a:ext cx="152401" cy="152401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ctr"/>
            <a:lstStyle/>
            <a:p>
              <a:pPr algn="ctr"/>
              <a:endParaRPr lang="en-US" dirty="0" err="1">
                <a:solidFill>
                  <a:schemeClr val="tx1"/>
                </a:solidFill>
              </a:endParaRPr>
            </a:p>
          </p:txBody>
        </p:sp>
      </p:grpSp>
      <p:sp>
        <p:nvSpPr>
          <p:cNvPr id="78" name="Curved Up Arrow 77">
            <a:extLst>
              <a:ext uri="{FF2B5EF4-FFF2-40B4-BE49-F238E27FC236}">
                <a16:creationId xmlns:a16="http://schemas.microsoft.com/office/drawing/2014/main" id="{AB1DE93C-7011-7740-B87D-D3304BE4D0DB}"/>
              </a:ext>
            </a:extLst>
          </p:cNvPr>
          <p:cNvSpPr/>
          <p:nvPr/>
        </p:nvSpPr>
        <p:spPr bwMode="ltGray">
          <a:xfrm>
            <a:off x="3041239" y="5562600"/>
            <a:ext cx="2521362" cy="609600"/>
          </a:xfrm>
          <a:prstGeom prst="curvedUpArrow">
            <a:avLst/>
          </a:prstGeom>
          <a:solidFill>
            <a:schemeClr val="accent6"/>
          </a:solidFill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US" dirty="0" err="1">
              <a:ln>
                <a:solidFill>
                  <a:schemeClr val="accent6"/>
                </a:solidFill>
              </a:ln>
              <a:solidFill>
                <a:schemeClr val="accent6"/>
              </a:solidFill>
            </a:endParaRPr>
          </a:p>
        </p:txBody>
      </p:sp>
      <p:sp>
        <p:nvSpPr>
          <p:cNvPr id="79" name="Curved Up Arrow 78">
            <a:extLst>
              <a:ext uri="{FF2B5EF4-FFF2-40B4-BE49-F238E27FC236}">
                <a16:creationId xmlns:a16="http://schemas.microsoft.com/office/drawing/2014/main" id="{0266E997-5AEA-EA4F-A76A-CCC34684ED67}"/>
              </a:ext>
            </a:extLst>
          </p:cNvPr>
          <p:cNvSpPr/>
          <p:nvPr/>
        </p:nvSpPr>
        <p:spPr bwMode="ltGray">
          <a:xfrm>
            <a:off x="3048000" y="5562600"/>
            <a:ext cx="4876800" cy="609600"/>
          </a:xfrm>
          <a:prstGeom prst="curvedUpArrow">
            <a:avLst/>
          </a:prstGeom>
          <a:solidFill>
            <a:schemeClr val="accent6"/>
          </a:solidFill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US" dirty="0" err="1">
              <a:ln>
                <a:solidFill>
                  <a:schemeClr val="accent6"/>
                </a:solidFill>
              </a:ln>
              <a:solidFill>
                <a:schemeClr val="accent6"/>
              </a:solidFill>
            </a:endParaRPr>
          </a:p>
        </p:txBody>
      </p:sp>
      <p:sp>
        <p:nvSpPr>
          <p:cNvPr id="80" name="Curved Up Arrow 79">
            <a:extLst>
              <a:ext uri="{FF2B5EF4-FFF2-40B4-BE49-F238E27FC236}">
                <a16:creationId xmlns:a16="http://schemas.microsoft.com/office/drawing/2014/main" id="{C48184E1-04ED-8B40-BB17-627C2FEBCBBA}"/>
              </a:ext>
            </a:extLst>
          </p:cNvPr>
          <p:cNvSpPr/>
          <p:nvPr/>
        </p:nvSpPr>
        <p:spPr bwMode="ltGray">
          <a:xfrm>
            <a:off x="3047999" y="5562600"/>
            <a:ext cx="7197523" cy="609600"/>
          </a:xfrm>
          <a:prstGeom prst="curvedUpArrow">
            <a:avLst/>
          </a:prstGeom>
          <a:solidFill>
            <a:schemeClr val="accent6"/>
          </a:solidFill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US" dirty="0" err="1">
              <a:ln>
                <a:solidFill>
                  <a:schemeClr val="accent6"/>
                </a:solidFill>
              </a:ln>
              <a:solidFill>
                <a:schemeClr val="accent6"/>
              </a:solidFill>
            </a:endParaRPr>
          </a:p>
        </p:txBody>
      </p:sp>
      <p:sp>
        <p:nvSpPr>
          <p:cNvPr id="94" name="Process 93">
            <a:extLst>
              <a:ext uri="{FF2B5EF4-FFF2-40B4-BE49-F238E27FC236}">
                <a16:creationId xmlns:a16="http://schemas.microsoft.com/office/drawing/2014/main" id="{68F16336-B633-4149-AB3F-19A2619F0E3C}"/>
              </a:ext>
            </a:extLst>
          </p:cNvPr>
          <p:cNvSpPr/>
          <p:nvPr/>
        </p:nvSpPr>
        <p:spPr bwMode="ltGray">
          <a:xfrm>
            <a:off x="1453662" y="4051464"/>
            <a:ext cx="4881288" cy="446452"/>
          </a:xfrm>
          <a:prstGeom prst="flowChartProcess">
            <a:avLst/>
          </a:prstGeom>
          <a:solidFill>
            <a:schemeClr val="accent1">
              <a:lumMod val="75000"/>
            </a:schemeClr>
          </a:solidFill>
          <a:ln w="571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This is also a serial, but distributed computation</a:t>
            </a:r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E48E6B52-C2E8-C543-B967-F076F11C65FA}"/>
              </a:ext>
            </a:extLst>
          </p:cNvPr>
          <p:cNvGrpSpPr/>
          <p:nvPr/>
        </p:nvGrpSpPr>
        <p:grpSpPr>
          <a:xfrm>
            <a:off x="2975303" y="5638066"/>
            <a:ext cx="304801" cy="305534"/>
            <a:chOff x="7162799" y="2132867"/>
            <a:chExt cx="304801" cy="305534"/>
          </a:xfrm>
          <a:solidFill>
            <a:schemeClr val="bg1"/>
          </a:solidFill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7C2CA1FB-0DF3-4A48-B0E0-E854A3125680}"/>
                </a:ext>
              </a:extLst>
            </p:cNvPr>
            <p:cNvSpPr/>
            <p:nvPr/>
          </p:nvSpPr>
          <p:spPr bwMode="ltGray">
            <a:xfrm>
              <a:off x="7164766" y="2132867"/>
              <a:ext cx="152401" cy="152401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ctr"/>
            <a:lstStyle/>
            <a:p>
              <a:pPr algn="ctr"/>
              <a:endParaRPr 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A8DE275D-03CB-594C-A81E-AFA8CB6A1A4C}"/>
                </a:ext>
              </a:extLst>
            </p:cNvPr>
            <p:cNvSpPr/>
            <p:nvPr/>
          </p:nvSpPr>
          <p:spPr bwMode="ltGray">
            <a:xfrm>
              <a:off x="7162799" y="2285999"/>
              <a:ext cx="152401" cy="152401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ctr"/>
            <a:lstStyle/>
            <a:p>
              <a:pPr algn="ctr"/>
              <a:endParaRPr 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4DF51F17-24AB-AB47-A22A-67703D1E46CB}"/>
                </a:ext>
              </a:extLst>
            </p:cNvPr>
            <p:cNvSpPr/>
            <p:nvPr/>
          </p:nvSpPr>
          <p:spPr bwMode="ltGray">
            <a:xfrm>
              <a:off x="7315199" y="2286000"/>
              <a:ext cx="152401" cy="152401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ctr"/>
            <a:lstStyle/>
            <a:p>
              <a:pPr algn="ctr"/>
              <a:endParaRPr 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A33DC20F-B369-6243-AEB2-EC78BAB198BF}"/>
                </a:ext>
              </a:extLst>
            </p:cNvPr>
            <p:cNvSpPr/>
            <p:nvPr/>
          </p:nvSpPr>
          <p:spPr bwMode="ltGray">
            <a:xfrm>
              <a:off x="7315199" y="2133600"/>
              <a:ext cx="152401" cy="152401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ctr"/>
            <a:lstStyle/>
            <a:p>
              <a:pPr algn="ctr"/>
              <a:endParaRPr lang="en-US" dirty="0" err="1">
                <a:solidFill>
                  <a:schemeClr val="tx1"/>
                </a:solidFill>
              </a:endParaRPr>
            </a:p>
          </p:txBody>
        </p:sp>
      </p:grpSp>
      <p:sp>
        <p:nvSpPr>
          <p:cNvPr id="81" name="Curved Up Arrow 80">
            <a:extLst>
              <a:ext uri="{FF2B5EF4-FFF2-40B4-BE49-F238E27FC236}">
                <a16:creationId xmlns:a16="http://schemas.microsoft.com/office/drawing/2014/main" id="{2512143B-069E-1E4D-8EF9-AF9462C7C8FC}"/>
              </a:ext>
            </a:extLst>
          </p:cNvPr>
          <p:cNvSpPr/>
          <p:nvPr/>
        </p:nvSpPr>
        <p:spPr bwMode="ltGray">
          <a:xfrm rot="16200000" flipH="1">
            <a:off x="3313891" y="5335911"/>
            <a:ext cx="605777" cy="609600"/>
          </a:xfrm>
          <a:prstGeom prst="curvedUpArrow">
            <a:avLst/>
          </a:prstGeom>
          <a:solidFill>
            <a:schemeClr val="accent6"/>
          </a:solidFill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US" dirty="0" err="1">
              <a:ln>
                <a:solidFill>
                  <a:schemeClr val="accent6"/>
                </a:solidFill>
              </a:ln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3694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0" dur="2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58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8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78" grpId="0" animBg="1"/>
      <p:bldP spid="79" grpId="0" animBg="1"/>
      <p:bldP spid="80" grpId="0" animBg="1"/>
      <p:bldP spid="94" grpId="0" animBg="1"/>
      <p:bldP spid="81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Mixing Locality with Task Parallelism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F9B69CC-8AE4-9240-9BF8-B66265EBA654}"/>
              </a:ext>
            </a:extLst>
          </p:cNvPr>
          <p:cNvSpPr/>
          <p:nvPr/>
        </p:nvSpPr>
        <p:spPr>
          <a:xfrm>
            <a:off x="380999" y="1387019"/>
            <a:ext cx="6781801" cy="258532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pPr defTabSz="342900">
              <a:tabLst>
                <a:tab pos="940594" algn="l"/>
              </a:tabLst>
              <a:defRPr/>
            </a:pP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writeln("Hello from locale ", </a:t>
            </a:r>
            <a:r>
              <a:rPr lang="en-US" b="1" dirty="0">
                <a:solidFill>
                  <a:schemeClr val="accent4"/>
                </a:solidFill>
                <a:latin typeface="Courier New"/>
                <a:cs typeface="Courier New"/>
              </a:rPr>
              <a:t>here</a:t>
            </a: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.id);</a:t>
            </a:r>
          </a:p>
          <a:p>
            <a:pPr defTabSz="342900">
              <a:tabLst>
                <a:tab pos="940594" algn="l"/>
              </a:tabLst>
              <a:defRPr/>
            </a:pPr>
            <a:endParaRPr lang="en-US" b="1" dirty="0">
              <a:solidFill>
                <a:schemeClr val="accent1"/>
              </a:solidFill>
              <a:latin typeface="Courier New"/>
              <a:cs typeface="Courier New"/>
            </a:endParaRPr>
          </a:p>
          <a:p>
            <a:pPr defTabSz="342900">
              <a:tabLst>
                <a:tab pos="940594" algn="l"/>
              </a:tabLst>
              <a:defRPr/>
            </a:pP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var </a:t>
            </a:r>
            <a:r>
              <a:rPr lang="en-US" dirty="0">
                <a:solidFill>
                  <a:schemeClr val="accent3"/>
                </a:solidFill>
                <a:latin typeface="Courier New"/>
                <a:cs typeface="Courier New"/>
              </a:rPr>
              <a:t>A</a:t>
            </a: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: [1..2, 1..2] </a:t>
            </a: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real</a:t>
            </a: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;</a:t>
            </a:r>
          </a:p>
          <a:p>
            <a:pPr defTabSz="342900">
              <a:tabLst>
                <a:tab pos="940594" algn="l"/>
              </a:tabLst>
              <a:defRPr/>
            </a:pPr>
            <a:endParaRPr lang="en-US" b="1" dirty="0">
              <a:solidFill>
                <a:schemeClr val="accent1"/>
              </a:solidFill>
              <a:latin typeface="Courier New"/>
              <a:cs typeface="Courier New"/>
            </a:endParaRPr>
          </a:p>
          <a:p>
            <a:pPr defTabSz="342900">
              <a:tabLst>
                <a:tab pos="940594" algn="l"/>
              </a:tabLst>
              <a:defRPr/>
            </a:pP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coforall </a:t>
            </a:r>
            <a:r>
              <a:rPr lang="en-US" dirty="0">
                <a:solidFill>
                  <a:schemeClr val="accent3"/>
                </a:solidFill>
                <a:latin typeface="Courier New"/>
                <a:cs typeface="Courier New"/>
              </a:rPr>
              <a:t>loc</a:t>
            </a: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 in </a:t>
            </a:r>
            <a:r>
              <a:rPr lang="en-US" b="1" dirty="0">
                <a:solidFill>
                  <a:schemeClr val="accent4"/>
                </a:solidFill>
                <a:latin typeface="Courier New"/>
                <a:cs typeface="Courier New"/>
              </a:rPr>
              <a:t>Locales</a:t>
            </a: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 {</a:t>
            </a:r>
          </a:p>
          <a:p>
            <a:pPr defTabSz="342900">
              <a:tabLst>
                <a:tab pos="940594" algn="l"/>
              </a:tabLst>
              <a:defRPr/>
            </a:pP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  on </a:t>
            </a: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loc {</a:t>
            </a:r>
          </a:p>
          <a:p>
            <a:pPr defTabSz="342900">
              <a:tabLst>
                <a:tab pos="940594" algn="l"/>
              </a:tabLst>
              <a:defRPr/>
            </a:pP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    var </a:t>
            </a:r>
            <a:r>
              <a:rPr lang="en-US" dirty="0">
                <a:solidFill>
                  <a:schemeClr val="accent3"/>
                </a:solidFill>
                <a:latin typeface="Courier New"/>
                <a:cs typeface="Courier New"/>
              </a:rPr>
              <a:t>B</a:t>
            </a: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 = A;</a:t>
            </a:r>
          </a:p>
          <a:p>
            <a:pPr defTabSz="342900">
              <a:tabLst>
                <a:tab pos="940594" algn="l"/>
              </a:tabLst>
              <a:defRPr/>
            </a:pP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  }</a:t>
            </a:r>
          </a:p>
          <a:p>
            <a:pPr defTabSz="342900">
              <a:tabLst>
                <a:tab pos="940594" algn="l"/>
              </a:tabLst>
              <a:defRPr/>
            </a:pP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}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7050B62-FF4E-BD49-99D3-59D4534D720A}"/>
              </a:ext>
            </a:extLst>
          </p:cNvPr>
          <p:cNvSpPr/>
          <p:nvPr/>
        </p:nvSpPr>
        <p:spPr>
          <a:xfrm>
            <a:off x="381001" y="1017687"/>
            <a:ext cx="1905000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tx1"/>
                </a:solidFill>
                <a:cs typeface="Courier New" pitchFamily="49" charset="0"/>
              </a:rPr>
              <a:t>basics-</a:t>
            </a:r>
            <a:r>
              <a:rPr lang="en-US" dirty="0" err="1">
                <a:solidFill>
                  <a:schemeClr val="tx1"/>
                </a:solidFill>
                <a:cs typeface="Courier New" pitchFamily="49" charset="0"/>
              </a:rPr>
              <a:t>coforall.chpl</a:t>
            </a:r>
            <a:endParaRPr lang="en-US" dirty="0">
              <a:solidFill>
                <a:schemeClr val="tx1"/>
              </a:solidFill>
              <a:cs typeface="Courier New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10467A2-68C1-F643-8C85-EA1E8BF0845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1088421">
              <a:buFontTx/>
              <a:buBlip>
                <a:blip r:embed="rId2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2"/>
                </a:buBlip>
              </a:pPr>
              <a:t>28</a:t>
            </a:fld>
            <a:endParaRPr lang="en-US" dirty="0"/>
          </a:p>
        </p:txBody>
      </p:sp>
      <p:sp>
        <p:nvSpPr>
          <p:cNvPr id="14" name="Process 13">
            <a:extLst>
              <a:ext uri="{FF2B5EF4-FFF2-40B4-BE49-F238E27FC236}">
                <a16:creationId xmlns:a16="http://schemas.microsoft.com/office/drawing/2014/main" id="{72E7C0A3-BCEB-6C4D-AA93-9FA4B6327BA2}"/>
              </a:ext>
            </a:extLst>
          </p:cNvPr>
          <p:cNvSpPr/>
          <p:nvPr/>
        </p:nvSpPr>
        <p:spPr bwMode="ltGray">
          <a:xfrm>
            <a:off x="8110185" y="2286000"/>
            <a:ext cx="3354256" cy="762000"/>
          </a:xfrm>
          <a:prstGeom prst="flowChartProcess">
            <a:avLst/>
          </a:prstGeom>
          <a:solidFill>
            <a:schemeClr val="accent1"/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The coforall loop creates 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a parallel task per iteration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035BD42-7F59-DC43-B079-2FCD1E245E51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3962400" y="2667000"/>
            <a:ext cx="4147785" cy="0"/>
          </a:xfrm>
          <a:prstGeom prst="straightConnector1">
            <a:avLst/>
          </a:prstGeom>
          <a:ln w="57150">
            <a:solidFill>
              <a:schemeClr val="accent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3CB43AC-2DD5-D043-B3BD-6AC7888AC432}"/>
              </a:ext>
            </a:extLst>
          </p:cNvPr>
          <p:cNvCxnSpPr>
            <a:cxnSpLocks/>
          </p:cNvCxnSpPr>
          <p:nvPr/>
        </p:nvCxnSpPr>
        <p:spPr>
          <a:xfrm>
            <a:off x="3429000" y="5581804"/>
            <a:ext cx="5502612" cy="9172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2E3E601A-0109-0F41-BFE2-05622FA7464C}"/>
              </a:ext>
            </a:extLst>
          </p:cNvPr>
          <p:cNvSpPr/>
          <p:nvPr/>
        </p:nvSpPr>
        <p:spPr bwMode="ltGray">
          <a:xfrm>
            <a:off x="1981200" y="4615396"/>
            <a:ext cx="1447800" cy="1438951"/>
          </a:xfrm>
          <a:prstGeom prst="rect">
            <a:avLst/>
          </a:prstGeom>
          <a:solidFill>
            <a:schemeClr val="bg1"/>
          </a:solidFill>
          <a:ln w="381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579CC45-B165-514A-B681-5C8406ECB731}"/>
              </a:ext>
            </a:extLst>
          </p:cNvPr>
          <p:cNvSpPr/>
          <p:nvPr/>
        </p:nvSpPr>
        <p:spPr bwMode="ltGray">
          <a:xfrm>
            <a:off x="4270704" y="4626597"/>
            <a:ext cx="1447800" cy="1438951"/>
          </a:xfrm>
          <a:prstGeom prst="rect">
            <a:avLst/>
          </a:prstGeom>
          <a:solidFill>
            <a:schemeClr val="bg1"/>
          </a:solidFill>
          <a:ln w="381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A0641F9-84E5-5648-979A-8950E954E7C1}"/>
              </a:ext>
            </a:extLst>
          </p:cNvPr>
          <p:cNvSpPr/>
          <p:nvPr/>
        </p:nvSpPr>
        <p:spPr bwMode="ltGray">
          <a:xfrm>
            <a:off x="6657695" y="4624387"/>
            <a:ext cx="1447800" cy="1438951"/>
          </a:xfrm>
          <a:prstGeom prst="rect">
            <a:avLst/>
          </a:prstGeom>
          <a:solidFill>
            <a:schemeClr val="bg1"/>
          </a:solidFill>
          <a:ln w="381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F5B3FAB-B223-4A40-A931-829CF91DBE72}"/>
              </a:ext>
            </a:extLst>
          </p:cNvPr>
          <p:cNvSpPr/>
          <p:nvPr/>
        </p:nvSpPr>
        <p:spPr bwMode="ltGray">
          <a:xfrm>
            <a:off x="8931612" y="4624568"/>
            <a:ext cx="1447800" cy="1438951"/>
          </a:xfrm>
          <a:prstGeom prst="rect">
            <a:avLst/>
          </a:prstGeom>
          <a:solidFill>
            <a:schemeClr val="bg1"/>
          </a:solidFill>
          <a:ln w="381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  <p:graphicFrame>
        <p:nvGraphicFramePr>
          <p:cNvPr id="26" name="Table 51">
            <a:extLst>
              <a:ext uri="{FF2B5EF4-FFF2-40B4-BE49-F238E27FC236}">
                <a16:creationId xmlns:a16="http://schemas.microsoft.com/office/drawing/2014/main" id="{ADA40F24-0DD9-A344-95DA-5CB61B8691E7}"/>
              </a:ext>
            </a:extLst>
          </p:cNvPr>
          <p:cNvGraphicFramePr>
            <a:graphicFrameLocks noGrp="1"/>
          </p:cNvGraphicFramePr>
          <p:nvPr/>
        </p:nvGraphicFramePr>
        <p:xfrm>
          <a:off x="2057400" y="5236155"/>
          <a:ext cx="723130" cy="7387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1565">
                  <a:extLst>
                    <a:ext uri="{9D8B030D-6E8A-4147-A177-3AD203B41FA5}">
                      <a16:colId xmlns:a16="http://schemas.microsoft.com/office/drawing/2014/main" val="3994097017"/>
                    </a:ext>
                  </a:extLst>
                </a:gridCol>
                <a:gridCol w="361565">
                  <a:extLst>
                    <a:ext uri="{9D8B030D-6E8A-4147-A177-3AD203B41FA5}">
                      <a16:colId xmlns:a16="http://schemas.microsoft.com/office/drawing/2014/main" val="2205526929"/>
                    </a:ext>
                  </a:extLst>
                </a:gridCol>
              </a:tblGrid>
              <a:tr h="369365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9433889"/>
                  </a:ext>
                </a:extLst>
              </a:tr>
              <a:tr h="369365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150635"/>
                  </a:ext>
                </a:extLst>
              </a:tr>
            </a:tbl>
          </a:graphicData>
        </a:graphic>
      </p:graphicFrame>
      <p:sp>
        <p:nvSpPr>
          <p:cNvPr id="29" name="Rectangle 28">
            <a:extLst>
              <a:ext uri="{FF2B5EF4-FFF2-40B4-BE49-F238E27FC236}">
                <a16:creationId xmlns:a16="http://schemas.microsoft.com/office/drawing/2014/main" id="{10B24787-5ED0-7C44-902F-9E1CF247F4F6}"/>
              </a:ext>
            </a:extLst>
          </p:cNvPr>
          <p:cNvSpPr/>
          <p:nvPr/>
        </p:nvSpPr>
        <p:spPr bwMode="ltGray">
          <a:xfrm>
            <a:off x="2887088" y="5235346"/>
            <a:ext cx="465712" cy="740348"/>
          </a:xfrm>
          <a:prstGeom prst="rect">
            <a:avLst/>
          </a:prstGeom>
          <a:solidFill>
            <a:schemeClr val="accent5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  <p:pic>
        <p:nvPicPr>
          <p:cNvPr id="30" name="Graphic 29" descr="Single gear with solid fill">
            <a:extLst>
              <a:ext uri="{FF2B5EF4-FFF2-40B4-BE49-F238E27FC236}">
                <a16:creationId xmlns:a16="http://schemas.microsoft.com/office/drawing/2014/main" id="{D83BFC8E-4129-FA43-95B5-16BB5EBF354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81486" y="5261272"/>
            <a:ext cx="318795" cy="318795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F029E795-705C-E043-A809-5B08C1959198}"/>
              </a:ext>
            </a:extLst>
          </p:cNvPr>
          <p:cNvSpPr/>
          <p:nvPr/>
        </p:nvSpPr>
        <p:spPr bwMode="ltGray">
          <a:xfrm>
            <a:off x="5192523" y="5235346"/>
            <a:ext cx="465712" cy="740348"/>
          </a:xfrm>
          <a:prstGeom prst="rect">
            <a:avLst/>
          </a:prstGeom>
          <a:solidFill>
            <a:schemeClr val="accent5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  <p:graphicFrame>
        <p:nvGraphicFramePr>
          <p:cNvPr id="32" name="Table 51">
            <a:extLst>
              <a:ext uri="{FF2B5EF4-FFF2-40B4-BE49-F238E27FC236}">
                <a16:creationId xmlns:a16="http://schemas.microsoft.com/office/drawing/2014/main" id="{C934C343-1215-2045-B8DB-2C59B8EB3104}"/>
              </a:ext>
            </a:extLst>
          </p:cNvPr>
          <p:cNvGraphicFramePr>
            <a:graphicFrameLocks noGrp="1"/>
          </p:cNvGraphicFramePr>
          <p:nvPr/>
        </p:nvGraphicFramePr>
        <p:xfrm>
          <a:off x="6725144" y="5236155"/>
          <a:ext cx="723130" cy="7387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1565">
                  <a:extLst>
                    <a:ext uri="{9D8B030D-6E8A-4147-A177-3AD203B41FA5}">
                      <a16:colId xmlns:a16="http://schemas.microsoft.com/office/drawing/2014/main" val="3994097017"/>
                    </a:ext>
                  </a:extLst>
                </a:gridCol>
                <a:gridCol w="361565">
                  <a:extLst>
                    <a:ext uri="{9D8B030D-6E8A-4147-A177-3AD203B41FA5}">
                      <a16:colId xmlns:a16="http://schemas.microsoft.com/office/drawing/2014/main" val="2205526929"/>
                    </a:ext>
                  </a:extLst>
                </a:gridCol>
              </a:tblGrid>
              <a:tr h="369365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9433889"/>
                  </a:ext>
                </a:extLst>
              </a:tr>
              <a:tr h="369365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150635"/>
                  </a:ext>
                </a:extLst>
              </a:tr>
            </a:tbl>
          </a:graphicData>
        </a:graphic>
      </p:graphicFrame>
      <p:sp>
        <p:nvSpPr>
          <p:cNvPr id="33" name="Rectangle 32">
            <a:extLst>
              <a:ext uri="{FF2B5EF4-FFF2-40B4-BE49-F238E27FC236}">
                <a16:creationId xmlns:a16="http://schemas.microsoft.com/office/drawing/2014/main" id="{82C32EB0-F0F7-684E-8837-DAD5E0B1BBB0}"/>
              </a:ext>
            </a:extLst>
          </p:cNvPr>
          <p:cNvSpPr/>
          <p:nvPr/>
        </p:nvSpPr>
        <p:spPr bwMode="ltGray">
          <a:xfrm>
            <a:off x="7554832" y="5235346"/>
            <a:ext cx="465712" cy="740348"/>
          </a:xfrm>
          <a:prstGeom prst="rect">
            <a:avLst/>
          </a:prstGeom>
          <a:solidFill>
            <a:schemeClr val="accent5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  <p:graphicFrame>
        <p:nvGraphicFramePr>
          <p:cNvPr id="34" name="Table 51">
            <a:extLst>
              <a:ext uri="{FF2B5EF4-FFF2-40B4-BE49-F238E27FC236}">
                <a16:creationId xmlns:a16="http://schemas.microsoft.com/office/drawing/2014/main" id="{14906BE1-578D-A34F-9E25-B3C18D82DB36}"/>
              </a:ext>
            </a:extLst>
          </p:cNvPr>
          <p:cNvGraphicFramePr>
            <a:graphicFrameLocks noGrp="1"/>
          </p:cNvGraphicFramePr>
          <p:nvPr/>
        </p:nvGraphicFramePr>
        <p:xfrm>
          <a:off x="9030579" y="5236155"/>
          <a:ext cx="723130" cy="7387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1565">
                  <a:extLst>
                    <a:ext uri="{9D8B030D-6E8A-4147-A177-3AD203B41FA5}">
                      <a16:colId xmlns:a16="http://schemas.microsoft.com/office/drawing/2014/main" val="3994097017"/>
                    </a:ext>
                  </a:extLst>
                </a:gridCol>
                <a:gridCol w="361565">
                  <a:extLst>
                    <a:ext uri="{9D8B030D-6E8A-4147-A177-3AD203B41FA5}">
                      <a16:colId xmlns:a16="http://schemas.microsoft.com/office/drawing/2014/main" val="2205526929"/>
                    </a:ext>
                  </a:extLst>
                </a:gridCol>
              </a:tblGrid>
              <a:tr h="369365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9433889"/>
                  </a:ext>
                </a:extLst>
              </a:tr>
              <a:tr h="369365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150635"/>
                  </a:ext>
                </a:extLst>
              </a:tr>
            </a:tbl>
          </a:graphicData>
        </a:graphic>
      </p:graphicFrame>
      <p:sp>
        <p:nvSpPr>
          <p:cNvPr id="35" name="Rectangle 34">
            <a:extLst>
              <a:ext uri="{FF2B5EF4-FFF2-40B4-BE49-F238E27FC236}">
                <a16:creationId xmlns:a16="http://schemas.microsoft.com/office/drawing/2014/main" id="{E457752D-B83E-264B-8722-76278E614C2E}"/>
              </a:ext>
            </a:extLst>
          </p:cNvPr>
          <p:cNvSpPr/>
          <p:nvPr/>
        </p:nvSpPr>
        <p:spPr bwMode="ltGray">
          <a:xfrm>
            <a:off x="9860267" y="5235346"/>
            <a:ext cx="465712" cy="740348"/>
          </a:xfrm>
          <a:prstGeom prst="rect">
            <a:avLst/>
          </a:prstGeom>
          <a:solidFill>
            <a:schemeClr val="accent5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3CEFD300-0D45-C04F-BCF7-475F99E0CFD1}"/>
              </a:ext>
            </a:extLst>
          </p:cNvPr>
          <p:cNvGrpSpPr/>
          <p:nvPr/>
        </p:nvGrpSpPr>
        <p:grpSpPr>
          <a:xfrm>
            <a:off x="5257800" y="5257800"/>
            <a:ext cx="304801" cy="304801"/>
            <a:chOff x="7162799" y="2133600"/>
            <a:chExt cx="304801" cy="304801"/>
          </a:xfrm>
          <a:solidFill>
            <a:schemeClr val="bg1"/>
          </a:solidFill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C517FFB2-A66B-0C43-BEC5-EBD9A2A2A8C9}"/>
                </a:ext>
              </a:extLst>
            </p:cNvPr>
            <p:cNvSpPr/>
            <p:nvPr/>
          </p:nvSpPr>
          <p:spPr bwMode="ltGray">
            <a:xfrm>
              <a:off x="7162799" y="2133600"/>
              <a:ext cx="152401" cy="152401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ctr"/>
            <a:lstStyle/>
            <a:p>
              <a:pPr algn="ctr"/>
              <a:endParaRPr 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3CE4882D-2961-7142-A034-8EDE292DC252}"/>
                </a:ext>
              </a:extLst>
            </p:cNvPr>
            <p:cNvSpPr/>
            <p:nvPr/>
          </p:nvSpPr>
          <p:spPr bwMode="ltGray">
            <a:xfrm>
              <a:off x="7162799" y="2285999"/>
              <a:ext cx="152401" cy="152401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ctr"/>
            <a:lstStyle/>
            <a:p>
              <a:pPr algn="ctr"/>
              <a:endParaRPr 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40A14C9E-B893-7248-88AE-AA3777DE6279}"/>
                </a:ext>
              </a:extLst>
            </p:cNvPr>
            <p:cNvSpPr/>
            <p:nvPr/>
          </p:nvSpPr>
          <p:spPr bwMode="ltGray">
            <a:xfrm>
              <a:off x="7315199" y="2286000"/>
              <a:ext cx="152401" cy="152401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ctr"/>
            <a:lstStyle/>
            <a:p>
              <a:pPr algn="ctr"/>
              <a:endParaRPr 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587EF6A1-9095-4446-BE52-C266EE882369}"/>
                </a:ext>
              </a:extLst>
            </p:cNvPr>
            <p:cNvSpPr/>
            <p:nvPr/>
          </p:nvSpPr>
          <p:spPr bwMode="ltGray">
            <a:xfrm>
              <a:off x="7315199" y="2133600"/>
              <a:ext cx="152401" cy="152401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ctr"/>
            <a:lstStyle/>
            <a:p>
              <a:pPr algn="ctr"/>
              <a:endParaRPr lang="en-US" dirty="0" err="1">
                <a:solidFill>
                  <a:schemeClr val="tx1"/>
                </a:solidFill>
              </a:endParaRPr>
            </a:p>
          </p:txBody>
        </p:sp>
      </p:grpSp>
      <p:sp>
        <p:nvSpPr>
          <p:cNvPr id="71" name="TextBox 70">
            <a:extLst>
              <a:ext uri="{FF2B5EF4-FFF2-40B4-BE49-F238E27FC236}">
                <a16:creationId xmlns:a16="http://schemas.microsoft.com/office/drawing/2014/main" id="{9C20404E-C180-4F46-81F5-DCDBD7E0D8A2}"/>
              </a:ext>
            </a:extLst>
          </p:cNvPr>
          <p:cNvSpPr txBox="1"/>
          <p:nvPr/>
        </p:nvSpPr>
        <p:spPr>
          <a:xfrm>
            <a:off x="1981200" y="4623770"/>
            <a:ext cx="1447800" cy="469359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square" lIns="91440" tIns="91440" rIns="91440" bIns="91440" rtlCol="0" anchor="t">
            <a:spAutoFit/>
          </a:bodyPr>
          <a:lstStyle/>
          <a:p>
            <a:pPr>
              <a:lnSpc>
                <a:spcPct val="90000"/>
              </a:lnSpc>
              <a:spcBef>
                <a:spcPts val="400"/>
              </a:spcBef>
            </a:pPr>
            <a:r>
              <a:rPr lang="en-US" sz="2000" b="1" dirty="0"/>
              <a:t>Locale 0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A2431C67-373D-144D-88D2-ED4DB2DDFDE8}"/>
              </a:ext>
            </a:extLst>
          </p:cNvPr>
          <p:cNvSpPr txBox="1"/>
          <p:nvPr/>
        </p:nvSpPr>
        <p:spPr>
          <a:xfrm>
            <a:off x="4263696" y="4614922"/>
            <a:ext cx="1461816" cy="469359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square" lIns="91440" tIns="91440" rIns="91440" bIns="91440" rtlCol="0" anchor="t">
            <a:spAutoFit/>
          </a:bodyPr>
          <a:lstStyle/>
          <a:p>
            <a:pPr>
              <a:lnSpc>
                <a:spcPct val="90000"/>
              </a:lnSpc>
              <a:spcBef>
                <a:spcPts val="400"/>
              </a:spcBef>
            </a:pPr>
            <a:r>
              <a:rPr lang="en-US" sz="2000" b="1" dirty="0"/>
              <a:t>Locale 1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8612709D-3DAD-FA4F-A24C-E3EF761AA8B0}"/>
              </a:ext>
            </a:extLst>
          </p:cNvPr>
          <p:cNvSpPr txBox="1"/>
          <p:nvPr/>
        </p:nvSpPr>
        <p:spPr>
          <a:xfrm>
            <a:off x="6643679" y="4623771"/>
            <a:ext cx="1461816" cy="469359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square" lIns="91440" tIns="91440" rIns="91440" bIns="91440" rtlCol="0" anchor="t">
            <a:spAutoFit/>
          </a:bodyPr>
          <a:lstStyle/>
          <a:p>
            <a:pPr>
              <a:lnSpc>
                <a:spcPct val="90000"/>
              </a:lnSpc>
              <a:spcBef>
                <a:spcPts val="400"/>
              </a:spcBef>
            </a:pPr>
            <a:r>
              <a:rPr lang="en-US" sz="2000" b="1" dirty="0"/>
              <a:t>Locale 2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1E885E8D-9F0F-7641-9479-95E923773CB9}"/>
              </a:ext>
            </a:extLst>
          </p:cNvPr>
          <p:cNvSpPr txBox="1"/>
          <p:nvPr/>
        </p:nvSpPr>
        <p:spPr>
          <a:xfrm>
            <a:off x="8917596" y="4614922"/>
            <a:ext cx="1461816" cy="469359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square" lIns="91440" tIns="91440" rIns="91440" bIns="91440" rtlCol="0" anchor="t">
            <a:spAutoFit/>
          </a:bodyPr>
          <a:lstStyle/>
          <a:p>
            <a:pPr>
              <a:lnSpc>
                <a:spcPct val="90000"/>
              </a:lnSpc>
              <a:spcBef>
                <a:spcPts val="400"/>
              </a:spcBef>
            </a:pPr>
            <a:r>
              <a:rPr lang="en-US" sz="2000" b="1" dirty="0"/>
              <a:t>Locale 3</a:t>
            </a:r>
          </a:p>
        </p:txBody>
      </p:sp>
      <p:graphicFrame>
        <p:nvGraphicFramePr>
          <p:cNvPr id="75" name="Table 51">
            <a:extLst>
              <a:ext uri="{FF2B5EF4-FFF2-40B4-BE49-F238E27FC236}">
                <a16:creationId xmlns:a16="http://schemas.microsoft.com/office/drawing/2014/main" id="{A02C4DB8-D8E6-9349-879C-953746737436}"/>
              </a:ext>
            </a:extLst>
          </p:cNvPr>
          <p:cNvGraphicFramePr>
            <a:graphicFrameLocks noGrp="1"/>
          </p:cNvGraphicFramePr>
          <p:nvPr/>
        </p:nvGraphicFramePr>
        <p:xfrm>
          <a:off x="4362835" y="5236155"/>
          <a:ext cx="723130" cy="7387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1565">
                  <a:extLst>
                    <a:ext uri="{9D8B030D-6E8A-4147-A177-3AD203B41FA5}">
                      <a16:colId xmlns:a16="http://schemas.microsoft.com/office/drawing/2014/main" val="3994097017"/>
                    </a:ext>
                  </a:extLst>
                </a:gridCol>
                <a:gridCol w="361565">
                  <a:extLst>
                    <a:ext uri="{9D8B030D-6E8A-4147-A177-3AD203B41FA5}">
                      <a16:colId xmlns:a16="http://schemas.microsoft.com/office/drawing/2014/main" val="2205526929"/>
                    </a:ext>
                  </a:extLst>
                </a:gridCol>
              </a:tblGrid>
              <a:tr h="369365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9433889"/>
                  </a:ext>
                </a:extLst>
              </a:tr>
              <a:tr h="369365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150635"/>
                  </a:ext>
                </a:extLst>
              </a:tr>
            </a:tbl>
          </a:graphicData>
        </a:graphic>
      </p:graphicFrame>
      <p:pic>
        <p:nvPicPr>
          <p:cNvPr id="76" name="Graphic 75" descr="Single gear with solid fill">
            <a:extLst>
              <a:ext uri="{FF2B5EF4-FFF2-40B4-BE49-F238E27FC236}">
                <a16:creationId xmlns:a16="http://schemas.microsoft.com/office/drawing/2014/main" id="{6F50D990-E7F0-0B4E-8068-41B08171CE4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80184" y="5257519"/>
            <a:ext cx="318795" cy="318795"/>
          </a:xfrm>
          <a:prstGeom prst="rect">
            <a:avLst/>
          </a:prstGeom>
        </p:spPr>
      </p:pic>
      <p:grpSp>
        <p:nvGrpSpPr>
          <p:cNvPr id="45" name="Group 44">
            <a:extLst>
              <a:ext uri="{FF2B5EF4-FFF2-40B4-BE49-F238E27FC236}">
                <a16:creationId xmlns:a16="http://schemas.microsoft.com/office/drawing/2014/main" id="{1DCA391E-1917-0945-A43F-24E4C1E5E4C6}"/>
              </a:ext>
            </a:extLst>
          </p:cNvPr>
          <p:cNvGrpSpPr/>
          <p:nvPr/>
        </p:nvGrpSpPr>
        <p:grpSpPr>
          <a:xfrm>
            <a:off x="7619999" y="5257800"/>
            <a:ext cx="304801" cy="304801"/>
            <a:chOff x="7162799" y="2133600"/>
            <a:chExt cx="304801" cy="304801"/>
          </a:xfrm>
          <a:solidFill>
            <a:schemeClr val="bg1"/>
          </a:solidFill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BBDD4DC5-8410-CD4F-A3F9-F1836A0BE2B8}"/>
                </a:ext>
              </a:extLst>
            </p:cNvPr>
            <p:cNvSpPr/>
            <p:nvPr/>
          </p:nvSpPr>
          <p:spPr bwMode="ltGray">
            <a:xfrm>
              <a:off x="7162799" y="2133600"/>
              <a:ext cx="152401" cy="152401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ctr"/>
            <a:lstStyle/>
            <a:p>
              <a:pPr algn="ctr"/>
              <a:endParaRPr 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07CC6314-DCCA-FD4D-8DD1-88C4DA1731B2}"/>
                </a:ext>
              </a:extLst>
            </p:cNvPr>
            <p:cNvSpPr/>
            <p:nvPr/>
          </p:nvSpPr>
          <p:spPr bwMode="ltGray">
            <a:xfrm>
              <a:off x="7162799" y="2285999"/>
              <a:ext cx="152401" cy="152401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ctr"/>
            <a:lstStyle/>
            <a:p>
              <a:pPr algn="ctr"/>
              <a:endParaRPr 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FC5E45D7-3104-4A49-858C-D3DDB50E6551}"/>
                </a:ext>
              </a:extLst>
            </p:cNvPr>
            <p:cNvSpPr/>
            <p:nvPr/>
          </p:nvSpPr>
          <p:spPr bwMode="ltGray">
            <a:xfrm>
              <a:off x="7315199" y="2286000"/>
              <a:ext cx="152401" cy="152401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ctr"/>
            <a:lstStyle/>
            <a:p>
              <a:pPr algn="ctr"/>
              <a:endParaRPr 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5135D48F-AF0A-B342-B1B3-EF5619640B30}"/>
                </a:ext>
              </a:extLst>
            </p:cNvPr>
            <p:cNvSpPr/>
            <p:nvPr/>
          </p:nvSpPr>
          <p:spPr bwMode="ltGray">
            <a:xfrm>
              <a:off x="7315199" y="2133600"/>
              <a:ext cx="152401" cy="152401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ctr"/>
            <a:lstStyle/>
            <a:p>
              <a:pPr algn="ctr"/>
              <a:endParaRPr lang="en-US" dirty="0" err="1">
                <a:solidFill>
                  <a:schemeClr val="tx1"/>
                </a:solidFill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2B7DDBD1-87AB-6F4D-9310-0CB0630B3715}"/>
              </a:ext>
            </a:extLst>
          </p:cNvPr>
          <p:cNvGrpSpPr/>
          <p:nvPr/>
        </p:nvGrpSpPr>
        <p:grpSpPr>
          <a:xfrm>
            <a:off x="9940722" y="5257800"/>
            <a:ext cx="304801" cy="304801"/>
            <a:chOff x="7162799" y="2133600"/>
            <a:chExt cx="304801" cy="304801"/>
          </a:xfrm>
          <a:solidFill>
            <a:schemeClr val="bg1"/>
          </a:solidFill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AD6182FA-C50B-6D46-87E3-EF958A0AB33F}"/>
                </a:ext>
              </a:extLst>
            </p:cNvPr>
            <p:cNvSpPr/>
            <p:nvPr/>
          </p:nvSpPr>
          <p:spPr bwMode="ltGray">
            <a:xfrm>
              <a:off x="7162799" y="2133600"/>
              <a:ext cx="152401" cy="152401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ctr"/>
            <a:lstStyle/>
            <a:p>
              <a:pPr algn="ctr"/>
              <a:endParaRPr 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254DA82C-2171-2244-8810-C111AC76EB24}"/>
                </a:ext>
              </a:extLst>
            </p:cNvPr>
            <p:cNvSpPr/>
            <p:nvPr/>
          </p:nvSpPr>
          <p:spPr bwMode="ltGray">
            <a:xfrm>
              <a:off x="7162799" y="2285999"/>
              <a:ext cx="152401" cy="152401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ctr"/>
            <a:lstStyle/>
            <a:p>
              <a:pPr algn="ctr"/>
              <a:endParaRPr 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69A188BD-F741-194B-8815-4E1053A8D060}"/>
                </a:ext>
              </a:extLst>
            </p:cNvPr>
            <p:cNvSpPr/>
            <p:nvPr/>
          </p:nvSpPr>
          <p:spPr bwMode="ltGray">
            <a:xfrm>
              <a:off x="7315199" y="2286000"/>
              <a:ext cx="152401" cy="152401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ctr"/>
            <a:lstStyle/>
            <a:p>
              <a:pPr algn="ctr"/>
              <a:endParaRPr 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ACDD6D39-E0D2-2746-AFE7-BC2DDB32E916}"/>
                </a:ext>
              </a:extLst>
            </p:cNvPr>
            <p:cNvSpPr/>
            <p:nvPr/>
          </p:nvSpPr>
          <p:spPr bwMode="ltGray">
            <a:xfrm>
              <a:off x="7315199" y="2133600"/>
              <a:ext cx="152401" cy="152401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ctr"/>
            <a:lstStyle/>
            <a:p>
              <a:pPr algn="ctr"/>
              <a:endParaRPr lang="en-US" dirty="0" err="1">
                <a:solidFill>
                  <a:schemeClr val="tx1"/>
                </a:solidFill>
              </a:endParaRPr>
            </a:p>
          </p:txBody>
        </p:sp>
      </p:grpSp>
      <p:pic>
        <p:nvPicPr>
          <p:cNvPr id="55" name="Graphic 54" descr="Single gear with solid fill">
            <a:extLst>
              <a:ext uri="{FF2B5EF4-FFF2-40B4-BE49-F238E27FC236}">
                <a16:creationId xmlns:a16="http://schemas.microsoft.com/office/drawing/2014/main" id="{FC1CFA7E-FB78-B041-9339-B363E76975D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67805" y="5257800"/>
            <a:ext cx="318795" cy="318795"/>
          </a:xfrm>
          <a:prstGeom prst="rect">
            <a:avLst/>
          </a:prstGeom>
        </p:spPr>
      </p:pic>
      <p:pic>
        <p:nvPicPr>
          <p:cNvPr id="56" name="Graphic 55" descr="Single gear with solid fill">
            <a:extLst>
              <a:ext uri="{FF2B5EF4-FFF2-40B4-BE49-F238E27FC236}">
                <a16:creationId xmlns:a16="http://schemas.microsoft.com/office/drawing/2014/main" id="{AEF45964-DD47-1345-B64D-4DFB6E509A5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53805" y="5257800"/>
            <a:ext cx="318795" cy="318795"/>
          </a:xfrm>
          <a:prstGeom prst="rect">
            <a:avLst/>
          </a:prstGeom>
        </p:spPr>
      </p:pic>
      <p:grpSp>
        <p:nvGrpSpPr>
          <p:cNvPr id="57" name="Group 56">
            <a:extLst>
              <a:ext uri="{FF2B5EF4-FFF2-40B4-BE49-F238E27FC236}">
                <a16:creationId xmlns:a16="http://schemas.microsoft.com/office/drawing/2014/main" id="{7B123427-C88D-384D-9947-AD9E9C1DCCC2}"/>
              </a:ext>
            </a:extLst>
          </p:cNvPr>
          <p:cNvGrpSpPr/>
          <p:nvPr/>
        </p:nvGrpSpPr>
        <p:grpSpPr>
          <a:xfrm>
            <a:off x="2971800" y="5257800"/>
            <a:ext cx="304801" cy="305534"/>
            <a:chOff x="7162799" y="2132867"/>
            <a:chExt cx="304801" cy="305534"/>
          </a:xfrm>
          <a:solidFill>
            <a:schemeClr val="bg1"/>
          </a:solidFill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F2D4B5E2-A02F-7741-9024-14E5B0A59C46}"/>
                </a:ext>
              </a:extLst>
            </p:cNvPr>
            <p:cNvSpPr/>
            <p:nvPr/>
          </p:nvSpPr>
          <p:spPr bwMode="ltGray">
            <a:xfrm>
              <a:off x="7164766" y="2132867"/>
              <a:ext cx="152401" cy="152401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ctr"/>
            <a:lstStyle/>
            <a:p>
              <a:pPr algn="ctr"/>
              <a:endParaRPr 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B7250909-AC5F-3544-A729-1043DAD8FB88}"/>
                </a:ext>
              </a:extLst>
            </p:cNvPr>
            <p:cNvSpPr/>
            <p:nvPr/>
          </p:nvSpPr>
          <p:spPr bwMode="ltGray">
            <a:xfrm>
              <a:off x="7162799" y="2285999"/>
              <a:ext cx="152401" cy="152401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ctr"/>
            <a:lstStyle/>
            <a:p>
              <a:pPr algn="ctr"/>
              <a:endParaRPr 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0F69F19E-92DE-AB40-B22E-49359BD58688}"/>
                </a:ext>
              </a:extLst>
            </p:cNvPr>
            <p:cNvSpPr/>
            <p:nvPr/>
          </p:nvSpPr>
          <p:spPr bwMode="ltGray">
            <a:xfrm>
              <a:off x="7315199" y="2286000"/>
              <a:ext cx="152401" cy="152401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ctr"/>
            <a:lstStyle/>
            <a:p>
              <a:pPr algn="ctr"/>
              <a:endParaRPr 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D6D11ACC-D9BA-F64B-92B5-416729532E98}"/>
                </a:ext>
              </a:extLst>
            </p:cNvPr>
            <p:cNvSpPr/>
            <p:nvPr/>
          </p:nvSpPr>
          <p:spPr bwMode="ltGray">
            <a:xfrm>
              <a:off x="7315199" y="2133600"/>
              <a:ext cx="152401" cy="152401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ctr"/>
            <a:lstStyle/>
            <a:p>
              <a:pPr algn="ctr"/>
              <a:endParaRPr lang="en-US" dirty="0" err="1">
                <a:solidFill>
                  <a:schemeClr val="tx1"/>
                </a:solidFill>
              </a:endParaRPr>
            </a:p>
          </p:txBody>
        </p:sp>
      </p:grpSp>
      <p:sp>
        <p:nvSpPr>
          <p:cNvPr id="78" name="Curved Up Arrow 77">
            <a:extLst>
              <a:ext uri="{FF2B5EF4-FFF2-40B4-BE49-F238E27FC236}">
                <a16:creationId xmlns:a16="http://schemas.microsoft.com/office/drawing/2014/main" id="{AB1DE93C-7011-7740-B87D-D3304BE4D0DB}"/>
              </a:ext>
            </a:extLst>
          </p:cNvPr>
          <p:cNvSpPr/>
          <p:nvPr/>
        </p:nvSpPr>
        <p:spPr bwMode="ltGray">
          <a:xfrm>
            <a:off x="3041239" y="5562600"/>
            <a:ext cx="2521362" cy="609600"/>
          </a:xfrm>
          <a:prstGeom prst="curvedUpArrow">
            <a:avLst/>
          </a:prstGeom>
          <a:solidFill>
            <a:schemeClr val="accent6"/>
          </a:solidFill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US" dirty="0" err="1">
              <a:ln>
                <a:solidFill>
                  <a:schemeClr val="accent6"/>
                </a:solidFill>
              </a:ln>
              <a:solidFill>
                <a:schemeClr val="accent6"/>
              </a:solidFill>
            </a:endParaRPr>
          </a:p>
        </p:txBody>
      </p:sp>
      <p:sp>
        <p:nvSpPr>
          <p:cNvPr id="79" name="Curved Up Arrow 78">
            <a:extLst>
              <a:ext uri="{FF2B5EF4-FFF2-40B4-BE49-F238E27FC236}">
                <a16:creationId xmlns:a16="http://schemas.microsoft.com/office/drawing/2014/main" id="{0266E997-5AEA-EA4F-A76A-CCC34684ED67}"/>
              </a:ext>
            </a:extLst>
          </p:cNvPr>
          <p:cNvSpPr/>
          <p:nvPr/>
        </p:nvSpPr>
        <p:spPr bwMode="ltGray">
          <a:xfrm>
            <a:off x="3048000" y="5562600"/>
            <a:ext cx="4876800" cy="609600"/>
          </a:xfrm>
          <a:prstGeom prst="curvedUpArrow">
            <a:avLst/>
          </a:prstGeom>
          <a:solidFill>
            <a:schemeClr val="accent6"/>
          </a:solidFill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US" dirty="0" err="1">
              <a:ln>
                <a:solidFill>
                  <a:schemeClr val="accent6"/>
                </a:solidFill>
              </a:ln>
              <a:solidFill>
                <a:schemeClr val="accent6"/>
              </a:solidFill>
            </a:endParaRPr>
          </a:p>
        </p:txBody>
      </p:sp>
      <p:sp>
        <p:nvSpPr>
          <p:cNvPr id="80" name="Curved Up Arrow 79">
            <a:extLst>
              <a:ext uri="{FF2B5EF4-FFF2-40B4-BE49-F238E27FC236}">
                <a16:creationId xmlns:a16="http://schemas.microsoft.com/office/drawing/2014/main" id="{C48184E1-04ED-8B40-BB17-627C2FEBCBBA}"/>
              </a:ext>
            </a:extLst>
          </p:cNvPr>
          <p:cNvSpPr/>
          <p:nvPr/>
        </p:nvSpPr>
        <p:spPr bwMode="ltGray">
          <a:xfrm>
            <a:off x="3047999" y="5562600"/>
            <a:ext cx="7197523" cy="609600"/>
          </a:xfrm>
          <a:prstGeom prst="curvedUpArrow">
            <a:avLst/>
          </a:prstGeom>
          <a:solidFill>
            <a:schemeClr val="accent6"/>
          </a:solidFill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US" dirty="0" err="1">
              <a:ln>
                <a:solidFill>
                  <a:schemeClr val="accent6"/>
                </a:solidFill>
              </a:ln>
              <a:solidFill>
                <a:schemeClr val="accent6"/>
              </a:solidFill>
            </a:endParaRPr>
          </a:p>
        </p:txBody>
      </p:sp>
      <p:sp>
        <p:nvSpPr>
          <p:cNvPr id="94" name="Process 93">
            <a:extLst>
              <a:ext uri="{FF2B5EF4-FFF2-40B4-BE49-F238E27FC236}">
                <a16:creationId xmlns:a16="http://schemas.microsoft.com/office/drawing/2014/main" id="{68F16336-B633-4149-AB3F-19A2619F0E3C}"/>
              </a:ext>
            </a:extLst>
          </p:cNvPr>
          <p:cNvSpPr/>
          <p:nvPr/>
        </p:nvSpPr>
        <p:spPr bwMode="ltGray">
          <a:xfrm>
            <a:off x="1453662" y="4051464"/>
            <a:ext cx="4881288" cy="446452"/>
          </a:xfrm>
          <a:prstGeom prst="flowChartProcess">
            <a:avLst/>
          </a:prstGeom>
          <a:solidFill>
            <a:schemeClr val="accent1">
              <a:lumMod val="75000"/>
            </a:schemeClr>
          </a:solidFill>
          <a:ln w="571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This results in a parallel distributed computation</a:t>
            </a:r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E48E6B52-C2E8-C543-B967-F076F11C65FA}"/>
              </a:ext>
            </a:extLst>
          </p:cNvPr>
          <p:cNvGrpSpPr/>
          <p:nvPr/>
        </p:nvGrpSpPr>
        <p:grpSpPr>
          <a:xfrm>
            <a:off x="2975303" y="5638066"/>
            <a:ext cx="304801" cy="305534"/>
            <a:chOff x="7162799" y="2132867"/>
            <a:chExt cx="304801" cy="305534"/>
          </a:xfrm>
          <a:solidFill>
            <a:schemeClr val="bg1"/>
          </a:solidFill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7C2CA1FB-0DF3-4A48-B0E0-E854A3125680}"/>
                </a:ext>
              </a:extLst>
            </p:cNvPr>
            <p:cNvSpPr/>
            <p:nvPr/>
          </p:nvSpPr>
          <p:spPr bwMode="ltGray">
            <a:xfrm>
              <a:off x="7164766" y="2132867"/>
              <a:ext cx="152401" cy="152401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ctr"/>
            <a:lstStyle/>
            <a:p>
              <a:pPr algn="ctr"/>
              <a:endParaRPr 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A8DE275D-03CB-594C-A81E-AFA8CB6A1A4C}"/>
                </a:ext>
              </a:extLst>
            </p:cNvPr>
            <p:cNvSpPr/>
            <p:nvPr/>
          </p:nvSpPr>
          <p:spPr bwMode="ltGray">
            <a:xfrm>
              <a:off x="7162799" y="2285999"/>
              <a:ext cx="152401" cy="152401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ctr"/>
            <a:lstStyle/>
            <a:p>
              <a:pPr algn="ctr"/>
              <a:endParaRPr 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4DF51F17-24AB-AB47-A22A-67703D1E46CB}"/>
                </a:ext>
              </a:extLst>
            </p:cNvPr>
            <p:cNvSpPr/>
            <p:nvPr/>
          </p:nvSpPr>
          <p:spPr bwMode="ltGray">
            <a:xfrm>
              <a:off x="7315199" y="2286000"/>
              <a:ext cx="152401" cy="152401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ctr"/>
            <a:lstStyle/>
            <a:p>
              <a:pPr algn="ctr"/>
              <a:endParaRPr 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A33DC20F-B369-6243-AEB2-EC78BAB198BF}"/>
                </a:ext>
              </a:extLst>
            </p:cNvPr>
            <p:cNvSpPr/>
            <p:nvPr/>
          </p:nvSpPr>
          <p:spPr bwMode="ltGray">
            <a:xfrm>
              <a:off x="7315199" y="2133600"/>
              <a:ext cx="152401" cy="152401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ctr"/>
            <a:lstStyle/>
            <a:p>
              <a:pPr algn="ctr"/>
              <a:endParaRPr lang="en-US" dirty="0" err="1">
                <a:solidFill>
                  <a:schemeClr val="tx1"/>
                </a:solidFill>
              </a:endParaRPr>
            </a:p>
          </p:txBody>
        </p:sp>
      </p:grpSp>
      <p:sp>
        <p:nvSpPr>
          <p:cNvPr id="81" name="Curved Up Arrow 80">
            <a:extLst>
              <a:ext uri="{FF2B5EF4-FFF2-40B4-BE49-F238E27FC236}">
                <a16:creationId xmlns:a16="http://schemas.microsoft.com/office/drawing/2014/main" id="{B1F16871-FE3E-324C-A1C6-F2D25378595A}"/>
              </a:ext>
            </a:extLst>
          </p:cNvPr>
          <p:cNvSpPr/>
          <p:nvPr/>
        </p:nvSpPr>
        <p:spPr bwMode="ltGray">
          <a:xfrm rot="16200000" flipH="1">
            <a:off x="3313891" y="5335911"/>
            <a:ext cx="605777" cy="609600"/>
          </a:xfrm>
          <a:prstGeom prst="curvedUpArrow">
            <a:avLst/>
          </a:prstGeom>
          <a:solidFill>
            <a:schemeClr val="accent6"/>
          </a:solidFill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US" dirty="0" err="1">
              <a:ln>
                <a:solidFill>
                  <a:schemeClr val="accent6"/>
                </a:solidFill>
              </a:ln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1727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6" dur="2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8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0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0" animBg="1"/>
      <p:bldP spid="79" grpId="0" animBg="1"/>
      <p:bldP spid="80" grpId="0" animBg="1"/>
      <p:bldP spid="94" grpId="0" animBg="1"/>
      <p:bldP spid="81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Array-based Parallelism and locality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F9B69CC-8AE4-9240-9BF8-B66265EBA654}"/>
              </a:ext>
            </a:extLst>
          </p:cNvPr>
          <p:cNvSpPr/>
          <p:nvPr/>
        </p:nvSpPr>
        <p:spPr>
          <a:xfrm>
            <a:off x="380999" y="1387019"/>
            <a:ext cx="6781801" cy="258532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pPr defTabSz="342900">
              <a:tabLst>
                <a:tab pos="940594" algn="l"/>
              </a:tabLst>
              <a:defRPr/>
            </a:pP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writeln("Hello from locale ", </a:t>
            </a:r>
            <a:r>
              <a:rPr lang="en-US" b="1" dirty="0">
                <a:solidFill>
                  <a:schemeClr val="accent4"/>
                </a:solidFill>
                <a:latin typeface="Courier New"/>
                <a:cs typeface="Courier New"/>
              </a:rPr>
              <a:t>here</a:t>
            </a: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.id);</a:t>
            </a:r>
          </a:p>
          <a:p>
            <a:pPr defTabSz="342900">
              <a:tabLst>
                <a:tab pos="940594" algn="l"/>
              </a:tabLst>
              <a:defRPr/>
            </a:pPr>
            <a:endParaRPr lang="en-US" b="1" dirty="0">
              <a:solidFill>
                <a:schemeClr val="accent1"/>
              </a:solidFill>
              <a:latin typeface="Courier New"/>
              <a:cs typeface="Courier New"/>
            </a:endParaRPr>
          </a:p>
          <a:p>
            <a:pPr defTabSz="342900">
              <a:tabLst>
                <a:tab pos="940594" algn="l"/>
              </a:tabLst>
              <a:defRPr/>
            </a:pP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var </a:t>
            </a:r>
            <a:r>
              <a:rPr lang="en-US" dirty="0">
                <a:solidFill>
                  <a:schemeClr val="accent3"/>
                </a:solidFill>
                <a:latin typeface="Courier New"/>
                <a:cs typeface="Courier New"/>
              </a:rPr>
              <a:t>A</a:t>
            </a: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: [1..2, 1..2] </a:t>
            </a: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real</a:t>
            </a: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;</a:t>
            </a:r>
          </a:p>
          <a:p>
            <a:pPr defTabSz="342900">
              <a:tabLst>
                <a:tab pos="940594" algn="l"/>
              </a:tabLst>
              <a:defRPr/>
            </a:pPr>
            <a:endParaRPr lang="en-US" b="1" dirty="0">
              <a:solidFill>
                <a:schemeClr val="accent1"/>
              </a:solidFill>
              <a:latin typeface="Courier New"/>
              <a:cs typeface="Courier New"/>
            </a:endParaRPr>
          </a:p>
          <a:p>
            <a:pPr defTabSz="342900">
              <a:tabLst>
                <a:tab pos="940594" algn="l"/>
              </a:tabLst>
              <a:defRPr/>
            </a:pP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use </a:t>
            </a:r>
            <a:r>
              <a:rPr lang="en-US" b="1" dirty="0" err="1">
                <a:solidFill>
                  <a:schemeClr val="accent4"/>
                </a:solidFill>
                <a:latin typeface="Courier New"/>
                <a:cs typeface="Courier New"/>
              </a:rPr>
              <a:t>BlockDist</a:t>
            </a: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;</a:t>
            </a:r>
          </a:p>
          <a:p>
            <a:pPr defTabSz="342900">
              <a:tabLst>
                <a:tab pos="940594" algn="l"/>
              </a:tabLst>
              <a:defRPr/>
            </a:pPr>
            <a:endParaRPr lang="en-US" b="1" dirty="0">
              <a:solidFill>
                <a:schemeClr val="accent1"/>
              </a:solidFill>
              <a:latin typeface="Courier New"/>
              <a:cs typeface="Courier New"/>
            </a:endParaRPr>
          </a:p>
          <a:p>
            <a:pPr defTabSz="342900">
              <a:tabLst>
                <a:tab pos="940594" algn="l"/>
              </a:tabLst>
              <a:defRPr/>
            </a:pP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var </a:t>
            </a:r>
            <a:r>
              <a:rPr lang="en-US" dirty="0">
                <a:solidFill>
                  <a:schemeClr val="accent3"/>
                </a:solidFill>
                <a:latin typeface="Courier New"/>
                <a:cs typeface="Courier New"/>
              </a:rPr>
              <a:t>D </a:t>
            </a: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= </a:t>
            </a:r>
            <a:r>
              <a:rPr lang="en-US" b="1" dirty="0" err="1">
                <a:solidFill>
                  <a:schemeClr val="accent4"/>
                </a:solidFill>
                <a:latin typeface="Courier New"/>
                <a:cs typeface="Courier New"/>
              </a:rPr>
              <a:t>Block</a:t>
            </a:r>
            <a:r>
              <a:rPr lang="en-US" dirty="0" err="1">
                <a:solidFill>
                  <a:schemeClr val="tx1"/>
                </a:solidFill>
                <a:latin typeface="Courier New"/>
                <a:cs typeface="Courier New"/>
              </a:rPr>
              <a:t>.createDomain</a:t>
            </a: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({1..2, 1..2});</a:t>
            </a:r>
          </a:p>
          <a:p>
            <a:pPr defTabSz="342900">
              <a:tabLst>
                <a:tab pos="940594" algn="l"/>
              </a:tabLst>
              <a:defRPr/>
            </a:pP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var</a:t>
            </a: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chemeClr val="accent3"/>
                </a:solidFill>
                <a:latin typeface="Courier New"/>
                <a:cs typeface="Courier New"/>
              </a:rPr>
              <a:t>B</a:t>
            </a: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: [D] </a:t>
            </a: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real;</a:t>
            </a:r>
          </a:p>
          <a:p>
            <a:pPr defTabSz="342900">
              <a:tabLst>
                <a:tab pos="940594" algn="l"/>
              </a:tabLst>
              <a:defRPr/>
            </a:pPr>
            <a:r>
              <a:rPr lang="en-US" dirty="0">
                <a:solidFill>
                  <a:schemeClr val="accent1"/>
                </a:solidFill>
                <a:latin typeface="Courier New"/>
                <a:cs typeface="Courier New"/>
              </a:rPr>
              <a:t>B</a:t>
            </a: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 = A;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7050B62-FF4E-BD49-99D3-59D4534D720A}"/>
              </a:ext>
            </a:extLst>
          </p:cNvPr>
          <p:cNvSpPr/>
          <p:nvPr/>
        </p:nvSpPr>
        <p:spPr>
          <a:xfrm>
            <a:off x="381001" y="1017687"/>
            <a:ext cx="1905000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tx1"/>
                </a:solidFill>
                <a:cs typeface="Courier New" pitchFamily="49" charset="0"/>
              </a:rPr>
              <a:t>basics-</a:t>
            </a:r>
            <a:r>
              <a:rPr lang="en-US" dirty="0" err="1">
                <a:solidFill>
                  <a:schemeClr val="tx1"/>
                </a:solidFill>
                <a:cs typeface="Courier New" pitchFamily="49" charset="0"/>
              </a:rPr>
              <a:t>distarr.chpl</a:t>
            </a:r>
            <a:endParaRPr lang="en-US" dirty="0">
              <a:solidFill>
                <a:schemeClr val="tx1"/>
              </a:solidFill>
              <a:cs typeface="Courier New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10467A2-68C1-F643-8C85-EA1E8BF0845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1088421">
              <a:buFontTx/>
              <a:buBlip>
                <a:blip r:embed="rId2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2"/>
                </a:buBlip>
              </a:pPr>
              <a:t>29</a:t>
            </a:fld>
            <a:endParaRPr lang="en-US" dirty="0"/>
          </a:p>
        </p:txBody>
      </p:sp>
      <p:sp>
        <p:nvSpPr>
          <p:cNvPr id="14" name="Process 13">
            <a:extLst>
              <a:ext uri="{FF2B5EF4-FFF2-40B4-BE49-F238E27FC236}">
                <a16:creationId xmlns:a16="http://schemas.microsoft.com/office/drawing/2014/main" id="{72E7C0A3-BCEB-6C4D-AA93-9FA4B6327BA2}"/>
              </a:ext>
            </a:extLst>
          </p:cNvPr>
          <p:cNvSpPr/>
          <p:nvPr/>
        </p:nvSpPr>
        <p:spPr bwMode="ltGray">
          <a:xfrm>
            <a:off x="8110185" y="2819400"/>
            <a:ext cx="3354256" cy="762000"/>
          </a:xfrm>
          <a:prstGeom prst="flowChartProcess">
            <a:avLst/>
          </a:prstGeom>
          <a:solidFill>
            <a:schemeClr val="accent1"/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Chapel also supports distributed domains (index sets) and arrays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035BD42-7F59-DC43-B079-2FCD1E245E51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6096000" y="3200400"/>
            <a:ext cx="2014185" cy="0"/>
          </a:xfrm>
          <a:prstGeom prst="straightConnector1">
            <a:avLst/>
          </a:prstGeom>
          <a:ln w="57150">
            <a:solidFill>
              <a:schemeClr val="accent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3CB43AC-2DD5-D043-B3BD-6AC7888AC432}"/>
              </a:ext>
            </a:extLst>
          </p:cNvPr>
          <p:cNvCxnSpPr>
            <a:cxnSpLocks/>
          </p:cNvCxnSpPr>
          <p:nvPr/>
        </p:nvCxnSpPr>
        <p:spPr>
          <a:xfrm>
            <a:off x="3429000" y="5581804"/>
            <a:ext cx="5502612" cy="9172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2E3E601A-0109-0F41-BFE2-05622FA7464C}"/>
              </a:ext>
            </a:extLst>
          </p:cNvPr>
          <p:cNvSpPr/>
          <p:nvPr/>
        </p:nvSpPr>
        <p:spPr bwMode="ltGray">
          <a:xfrm>
            <a:off x="1981200" y="4615396"/>
            <a:ext cx="1447800" cy="1438951"/>
          </a:xfrm>
          <a:prstGeom prst="rect">
            <a:avLst/>
          </a:prstGeom>
          <a:solidFill>
            <a:schemeClr val="bg1"/>
          </a:solidFill>
          <a:ln w="381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579CC45-B165-514A-B681-5C8406ECB731}"/>
              </a:ext>
            </a:extLst>
          </p:cNvPr>
          <p:cNvSpPr/>
          <p:nvPr/>
        </p:nvSpPr>
        <p:spPr bwMode="ltGray">
          <a:xfrm>
            <a:off x="4270704" y="4626597"/>
            <a:ext cx="1447800" cy="1438951"/>
          </a:xfrm>
          <a:prstGeom prst="rect">
            <a:avLst/>
          </a:prstGeom>
          <a:solidFill>
            <a:schemeClr val="bg1"/>
          </a:solidFill>
          <a:ln w="381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A0641F9-84E5-5648-979A-8950E954E7C1}"/>
              </a:ext>
            </a:extLst>
          </p:cNvPr>
          <p:cNvSpPr/>
          <p:nvPr/>
        </p:nvSpPr>
        <p:spPr bwMode="ltGray">
          <a:xfrm>
            <a:off x="6657695" y="4624387"/>
            <a:ext cx="1447800" cy="1438951"/>
          </a:xfrm>
          <a:prstGeom prst="rect">
            <a:avLst/>
          </a:prstGeom>
          <a:solidFill>
            <a:schemeClr val="bg1"/>
          </a:solidFill>
          <a:ln w="381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F5B3FAB-B223-4A40-A931-829CF91DBE72}"/>
              </a:ext>
            </a:extLst>
          </p:cNvPr>
          <p:cNvSpPr/>
          <p:nvPr/>
        </p:nvSpPr>
        <p:spPr bwMode="ltGray">
          <a:xfrm>
            <a:off x="8931612" y="4624568"/>
            <a:ext cx="1447800" cy="1438951"/>
          </a:xfrm>
          <a:prstGeom prst="rect">
            <a:avLst/>
          </a:prstGeom>
          <a:solidFill>
            <a:schemeClr val="bg1"/>
          </a:solidFill>
          <a:ln w="381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  <p:graphicFrame>
        <p:nvGraphicFramePr>
          <p:cNvPr id="26" name="Table 51">
            <a:extLst>
              <a:ext uri="{FF2B5EF4-FFF2-40B4-BE49-F238E27FC236}">
                <a16:creationId xmlns:a16="http://schemas.microsoft.com/office/drawing/2014/main" id="{ADA40F24-0DD9-A344-95DA-5CB61B8691E7}"/>
              </a:ext>
            </a:extLst>
          </p:cNvPr>
          <p:cNvGraphicFramePr>
            <a:graphicFrameLocks noGrp="1"/>
          </p:cNvGraphicFramePr>
          <p:nvPr/>
        </p:nvGraphicFramePr>
        <p:xfrm>
          <a:off x="2057400" y="5236155"/>
          <a:ext cx="723130" cy="7387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1565">
                  <a:extLst>
                    <a:ext uri="{9D8B030D-6E8A-4147-A177-3AD203B41FA5}">
                      <a16:colId xmlns:a16="http://schemas.microsoft.com/office/drawing/2014/main" val="3994097017"/>
                    </a:ext>
                  </a:extLst>
                </a:gridCol>
                <a:gridCol w="361565">
                  <a:extLst>
                    <a:ext uri="{9D8B030D-6E8A-4147-A177-3AD203B41FA5}">
                      <a16:colId xmlns:a16="http://schemas.microsoft.com/office/drawing/2014/main" val="2205526929"/>
                    </a:ext>
                  </a:extLst>
                </a:gridCol>
              </a:tblGrid>
              <a:tr h="369365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9433889"/>
                  </a:ext>
                </a:extLst>
              </a:tr>
              <a:tr h="369365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150635"/>
                  </a:ext>
                </a:extLst>
              </a:tr>
            </a:tbl>
          </a:graphicData>
        </a:graphic>
      </p:graphicFrame>
      <p:sp>
        <p:nvSpPr>
          <p:cNvPr id="29" name="Rectangle 28">
            <a:extLst>
              <a:ext uri="{FF2B5EF4-FFF2-40B4-BE49-F238E27FC236}">
                <a16:creationId xmlns:a16="http://schemas.microsoft.com/office/drawing/2014/main" id="{10B24787-5ED0-7C44-902F-9E1CF247F4F6}"/>
              </a:ext>
            </a:extLst>
          </p:cNvPr>
          <p:cNvSpPr/>
          <p:nvPr/>
        </p:nvSpPr>
        <p:spPr bwMode="ltGray">
          <a:xfrm>
            <a:off x="2887088" y="5235346"/>
            <a:ext cx="465712" cy="740348"/>
          </a:xfrm>
          <a:prstGeom prst="rect">
            <a:avLst/>
          </a:prstGeom>
          <a:solidFill>
            <a:schemeClr val="accent5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  <p:pic>
        <p:nvPicPr>
          <p:cNvPr id="30" name="Graphic 29" descr="Single gear with solid fill">
            <a:extLst>
              <a:ext uri="{FF2B5EF4-FFF2-40B4-BE49-F238E27FC236}">
                <a16:creationId xmlns:a16="http://schemas.microsoft.com/office/drawing/2014/main" id="{D83BFC8E-4129-FA43-95B5-16BB5EBF354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81486" y="5261272"/>
            <a:ext cx="318795" cy="318795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F029E795-705C-E043-A809-5B08C1959198}"/>
              </a:ext>
            </a:extLst>
          </p:cNvPr>
          <p:cNvSpPr/>
          <p:nvPr/>
        </p:nvSpPr>
        <p:spPr bwMode="ltGray">
          <a:xfrm>
            <a:off x="5192523" y="5235346"/>
            <a:ext cx="465712" cy="740348"/>
          </a:xfrm>
          <a:prstGeom prst="rect">
            <a:avLst/>
          </a:prstGeom>
          <a:solidFill>
            <a:schemeClr val="accent5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  <p:graphicFrame>
        <p:nvGraphicFramePr>
          <p:cNvPr id="32" name="Table 51">
            <a:extLst>
              <a:ext uri="{FF2B5EF4-FFF2-40B4-BE49-F238E27FC236}">
                <a16:creationId xmlns:a16="http://schemas.microsoft.com/office/drawing/2014/main" id="{C934C343-1215-2045-B8DB-2C59B8EB3104}"/>
              </a:ext>
            </a:extLst>
          </p:cNvPr>
          <p:cNvGraphicFramePr>
            <a:graphicFrameLocks noGrp="1"/>
          </p:cNvGraphicFramePr>
          <p:nvPr/>
        </p:nvGraphicFramePr>
        <p:xfrm>
          <a:off x="6725144" y="5236155"/>
          <a:ext cx="723130" cy="7387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1565">
                  <a:extLst>
                    <a:ext uri="{9D8B030D-6E8A-4147-A177-3AD203B41FA5}">
                      <a16:colId xmlns:a16="http://schemas.microsoft.com/office/drawing/2014/main" val="3994097017"/>
                    </a:ext>
                  </a:extLst>
                </a:gridCol>
                <a:gridCol w="361565">
                  <a:extLst>
                    <a:ext uri="{9D8B030D-6E8A-4147-A177-3AD203B41FA5}">
                      <a16:colId xmlns:a16="http://schemas.microsoft.com/office/drawing/2014/main" val="2205526929"/>
                    </a:ext>
                  </a:extLst>
                </a:gridCol>
              </a:tblGrid>
              <a:tr h="369365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9433889"/>
                  </a:ext>
                </a:extLst>
              </a:tr>
              <a:tr h="369365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150635"/>
                  </a:ext>
                </a:extLst>
              </a:tr>
            </a:tbl>
          </a:graphicData>
        </a:graphic>
      </p:graphicFrame>
      <p:sp>
        <p:nvSpPr>
          <p:cNvPr id="33" name="Rectangle 32">
            <a:extLst>
              <a:ext uri="{FF2B5EF4-FFF2-40B4-BE49-F238E27FC236}">
                <a16:creationId xmlns:a16="http://schemas.microsoft.com/office/drawing/2014/main" id="{82C32EB0-F0F7-684E-8837-DAD5E0B1BBB0}"/>
              </a:ext>
            </a:extLst>
          </p:cNvPr>
          <p:cNvSpPr/>
          <p:nvPr/>
        </p:nvSpPr>
        <p:spPr bwMode="ltGray">
          <a:xfrm>
            <a:off x="7554832" y="5235346"/>
            <a:ext cx="465712" cy="740348"/>
          </a:xfrm>
          <a:prstGeom prst="rect">
            <a:avLst/>
          </a:prstGeom>
          <a:solidFill>
            <a:schemeClr val="accent5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  <p:graphicFrame>
        <p:nvGraphicFramePr>
          <p:cNvPr id="34" name="Table 51">
            <a:extLst>
              <a:ext uri="{FF2B5EF4-FFF2-40B4-BE49-F238E27FC236}">
                <a16:creationId xmlns:a16="http://schemas.microsoft.com/office/drawing/2014/main" id="{14906BE1-578D-A34F-9E25-B3C18D82DB36}"/>
              </a:ext>
            </a:extLst>
          </p:cNvPr>
          <p:cNvGraphicFramePr>
            <a:graphicFrameLocks noGrp="1"/>
          </p:cNvGraphicFramePr>
          <p:nvPr/>
        </p:nvGraphicFramePr>
        <p:xfrm>
          <a:off x="9030579" y="5236155"/>
          <a:ext cx="723130" cy="7387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1565">
                  <a:extLst>
                    <a:ext uri="{9D8B030D-6E8A-4147-A177-3AD203B41FA5}">
                      <a16:colId xmlns:a16="http://schemas.microsoft.com/office/drawing/2014/main" val="3994097017"/>
                    </a:ext>
                  </a:extLst>
                </a:gridCol>
                <a:gridCol w="361565">
                  <a:extLst>
                    <a:ext uri="{9D8B030D-6E8A-4147-A177-3AD203B41FA5}">
                      <a16:colId xmlns:a16="http://schemas.microsoft.com/office/drawing/2014/main" val="2205526929"/>
                    </a:ext>
                  </a:extLst>
                </a:gridCol>
              </a:tblGrid>
              <a:tr h="369365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9433889"/>
                  </a:ext>
                </a:extLst>
              </a:tr>
              <a:tr h="369365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150635"/>
                  </a:ext>
                </a:extLst>
              </a:tr>
            </a:tbl>
          </a:graphicData>
        </a:graphic>
      </p:graphicFrame>
      <p:sp>
        <p:nvSpPr>
          <p:cNvPr id="35" name="Rectangle 34">
            <a:extLst>
              <a:ext uri="{FF2B5EF4-FFF2-40B4-BE49-F238E27FC236}">
                <a16:creationId xmlns:a16="http://schemas.microsoft.com/office/drawing/2014/main" id="{E457752D-B83E-264B-8722-76278E614C2E}"/>
              </a:ext>
            </a:extLst>
          </p:cNvPr>
          <p:cNvSpPr/>
          <p:nvPr/>
        </p:nvSpPr>
        <p:spPr bwMode="ltGray">
          <a:xfrm>
            <a:off x="9860267" y="5235346"/>
            <a:ext cx="465712" cy="740348"/>
          </a:xfrm>
          <a:prstGeom prst="rect">
            <a:avLst/>
          </a:prstGeom>
          <a:solidFill>
            <a:schemeClr val="accent5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587EF6A1-9095-4446-BE52-C266EE882369}"/>
              </a:ext>
            </a:extLst>
          </p:cNvPr>
          <p:cNvSpPr/>
          <p:nvPr/>
        </p:nvSpPr>
        <p:spPr bwMode="ltGray">
          <a:xfrm>
            <a:off x="5410200" y="5257800"/>
            <a:ext cx="152401" cy="15240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9C20404E-C180-4F46-81F5-DCDBD7E0D8A2}"/>
              </a:ext>
            </a:extLst>
          </p:cNvPr>
          <p:cNvSpPr txBox="1"/>
          <p:nvPr/>
        </p:nvSpPr>
        <p:spPr>
          <a:xfrm>
            <a:off x="1981200" y="4623770"/>
            <a:ext cx="1447800" cy="469359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square" lIns="91440" tIns="91440" rIns="91440" bIns="91440" rtlCol="0" anchor="t">
            <a:spAutoFit/>
          </a:bodyPr>
          <a:lstStyle/>
          <a:p>
            <a:pPr>
              <a:lnSpc>
                <a:spcPct val="90000"/>
              </a:lnSpc>
              <a:spcBef>
                <a:spcPts val="400"/>
              </a:spcBef>
            </a:pPr>
            <a:r>
              <a:rPr lang="en-US" sz="2000" b="1" dirty="0"/>
              <a:t>Locale 0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A2431C67-373D-144D-88D2-ED4DB2DDFDE8}"/>
              </a:ext>
            </a:extLst>
          </p:cNvPr>
          <p:cNvSpPr txBox="1"/>
          <p:nvPr/>
        </p:nvSpPr>
        <p:spPr>
          <a:xfrm>
            <a:off x="4263696" y="4614922"/>
            <a:ext cx="1461816" cy="469359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square" lIns="91440" tIns="91440" rIns="91440" bIns="91440" rtlCol="0" anchor="t">
            <a:spAutoFit/>
          </a:bodyPr>
          <a:lstStyle/>
          <a:p>
            <a:pPr>
              <a:lnSpc>
                <a:spcPct val="90000"/>
              </a:lnSpc>
              <a:spcBef>
                <a:spcPts val="400"/>
              </a:spcBef>
            </a:pPr>
            <a:r>
              <a:rPr lang="en-US" sz="2000" b="1" dirty="0"/>
              <a:t>Locale 1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8612709D-3DAD-FA4F-A24C-E3EF761AA8B0}"/>
              </a:ext>
            </a:extLst>
          </p:cNvPr>
          <p:cNvSpPr txBox="1"/>
          <p:nvPr/>
        </p:nvSpPr>
        <p:spPr>
          <a:xfrm>
            <a:off x="6643679" y="4623771"/>
            <a:ext cx="1461816" cy="469359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square" lIns="91440" tIns="91440" rIns="91440" bIns="91440" rtlCol="0" anchor="t">
            <a:spAutoFit/>
          </a:bodyPr>
          <a:lstStyle/>
          <a:p>
            <a:pPr>
              <a:lnSpc>
                <a:spcPct val="90000"/>
              </a:lnSpc>
              <a:spcBef>
                <a:spcPts val="400"/>
              </a:spcBef>
            </a:pPr>
            <a:r>
              <a:rPr lang="en-US" sz="2000" b="1" dirty="0"/>
              <a:t>Locale 2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1E885E8D-9F0F-7641-9479-95E923773CB9}"/>
              </a:ext>
            </a:extLst>
          </p:cNvPr>
          <p:cNvSpPr txBox="1"/>
          <p:nvPr/>
        </p:nvSpPr>
        <p:spPr>
          <a:xfrm>
            <a:off x="8917596" y="4614922"/>
            <a:ext cx="1461816" cy="469359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square" lIns="91440" tIns="91440" rIns="91440" bIns="91440" rtlCol="0" anchor="t">
            <a:spAutoFit/>
          </a:bodyPr>
          <a:lstStyle/>
          <a:p>
            <a:pPr>
              <a:lnSpc>
                <a:spcPct val="90000"/>
              </a:lnSpc>
              <a:spcBef>
                <a:spcPts val="400"/>
              </a:spcBef>
            </a:pPr>
            <a:r>
              <a:rPr lang="en-US" sz="2000" b="1" dirty="0"/>
              <a:t>Locale 3</a:t>
            </a:r>
          </a:p>
        </p:txBody>
      </p:sp>
      <p:graphicFrame>
        <p:nvGraphicFramePr>
          <p:cNvPr id="75" name="Table 51">
            <a:extLst>
              <a:ext uri="{FF2B5EF4-FFF2-40B4-BE49-F238E27FC236}">
                <a16:creationId xmlns:a16="http://schemas.microsoft.com/office/drawing/2014/main" id="{A02C4DB8-D8E6-9349-879C-953746737436}"/>
              </a:ext>
            </a:extLst>
          </p:cNvPr>
          <p:cNvGraphicFramePr>
            <a:graphicFrameLocks noGrp="1"/>
          </p:cNvGraphicFramePr>
          <p:nvPr/>
        </p:nvGraphicFramePr>
        <p:xfrm>
          <a:off x="4362835" y="5236155"/>
          <a:ext cx="723130" cy="7387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1565">
                  <a:extLst>
                    <a:ext uri="{9D8B030D-6E8A-4147-A177-3AD203B41FA5}">
                      <a16:colId xmlns:a16="http://schemas.microsoft.com/office/drawing/2014/main" val="3994097017"/>
                    </a:ext>
                  </a:extLst>
                </a:gridCol>
                <a:gridCol w="361565">
                  <a:extLst>
                    <a:ext uri="{9D8B030D-6E8A-4147-A177-3AD203B41FA5}">
                      <a16:colId xmlns:a16="http://schemas.microsoft.com/office/drawing/2014/main" val="2205526929"/>
                    </a:ext>
                  </a:extLst>
                </a:gridCol>
              </a:tblGrid>
              <a:tr h="369365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9433889"/>
                  </a:ext>
                </a:extLst>
              </a:tr>
              <a:tr h="369365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150635"/>
                  </a:ext>
                </a:extLst>
              </a:tr>
            </a:tbl>
          </a:graphicData>
        </a:graphic>
      </p:graphicFrame>
      <p:pic>
        <p:nvPicPr>
          <p:cNvPr id="76" name="Graphic 75" descr="Single gear with solid fill">
            <a:extLst>
              <a:ext uri="{FF2B5EF4-FFF2-40B4-BE49-F238E27FC236}">
                <a16:creationId xmlns:a16="http://schemas.microsoft.com/office/drawing/2014/main" id="{6F50D990-E7F0-0B4E-8068-41B08171CE4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80184" y="5257519"/>
            <a:ext cx="318795" cy="318795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07CC6314-DCCA-FD4D-8DD1-88C4DA1731B2}"/>
              </a:ext>
            </a:extLst>
          </p:cNvPr>
          <p:cNvSpPr/>
          <p:nvPr/>
        </p:nvSpPr>
        <p:spPr bwMode="ltGray">
          <a:xfrm>
            <a:off x="7619999" y="5410199"/>
            <a:ext cx="152401" cy="15240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69A188BD-F741-194B-8815-4E1053A8D060}"/>
              </a:ext>
            </a:extLst>
          </p:cNvPr>
          <p:cNvSpPr/>
          <p:nvPr/>
        </p:nvSpPr>
        <p:spPr bwMode="ltGray">
          <a:xfrm>
            <a:off x="10093122" y="5410200"/>
            <a:ext cx="152401" cy="15240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  <p:pic>
        <p:nvPicPr>
          <p:cNvPr id="55" name="Graphic 54" descr="Single gear with solid fill">
            <a:extLst>
              <a:ext uri="{FF2B5EF4-FFF2-40B4-BE49-F238E27FC236}">
                <a16:creationId xmlns:a16="http://schemas.microsoft.com/office/drawing/2014/main" id="{FC1CFA7E-FB78-B041-9339-B363E76975D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67805" y="5257800"/>
            <a:ext cx="318795" cy="318795"/>
          </a:xfrm>
          <a:prstGeom prst="rect">
            <a:avLst/>
          </a:prstGeom>
        </p:spPr>
      </p:pic>
      <p:pic>
        <p:nvPicPr>
          <p:cNvPr id="56" name="Graphic 55" descr="Single gear with solid fill">
            <a:extLst>
              <a:ext uri="{FF2B5EF4-FFF2-40B4-BE49-F238E27FC236}">
                <a16:creationId xmlns:a16="http://schemas.microsoft.com/office/drawing/2014/main" id="{AEF45964-DD47-1345-B64D-4DFB6E509A5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53805" y="5257800"/>
            <a:ext cx="318795" cy="318795"/>
          </a:xfrm>
          <a:prstGeom prst="rect">
            <a:avLst/>
          </a:prstGeom>
        </p:spPr>
      </p:pic>
      <p:grpSp>
        <p:nvGrpSpPr>
          <p:cNvPr id="57" name="Group 56">
            <a:extLst>
              <a:ext uri="{FF2B5EF4-FFF2-40B4-BE49-F238E27FC236}">
                <a16:creationId xmlns:a16="http://schemas.microsoft.com/office/drawing/2014/main" id="{7B123427-C88D-384D-9947-AD9E9C1DCCC2}"/>
              </a:ext>
            </a:extLst>
          </p:cNvPr>
          <p:cNvGrpSpPr/>
          <p:nvPr/>
        </p:nvGrpSpPr>
        <p:grpSpPr>
          <a:xfrm>
            <a:off x="2971800" y="5257800"/>
            <a:ext cx="304801" cy="305534"/>
            <a:chOff x="7162799" y="2132867"/>
            <a:chExt cx="304801" cy="305534"/>
          </a:xfrm>
          <a:solidFill>
            <a:schemeClr val="bg1"/>
          </a:solidFill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F2D4B5E2-A02F-7741-9024-14E5B0A59C46}"/>
                </a:ext>
              </a:extLst>
            </p:cNvPr>
            <p:cNvSpPr/>
            <p:nvPr/>
          </p:nvSpPr>
          <p:spPr bwMode="ltGray">
            <a:xfrm>
              <a:off x="7164766" y="2132867"/>
              <a:ext cx="152401" cy="152401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ctr"/>
            <a:lstStyle/>
            <a:p>
              <a:pPr algn="ctr"/>
              <a:endParaRPr 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B7250909-AC5F-3544-A729-1043DAD8FB88}"/>
                </a:ext>
              </a:extLst>
            </p:cNvPr>
            <p:cNvSpPr/>
            <p:nvPr/>
          </p:nvSpPr>
          <p:spPr bwMode="ltGray">
            <a:xfrm>
              <a:off x="7162799" y="2285999"/>
              <a:ext cx="152401" cy="152401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ctr"/>
            <a:lstStyle/>
            <a:p>
              <a:pPr algn="ctr"/>
              <a:endParaRPr 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0F69F19E-92DE-AB40-B22E-49359BD58688}"/>
                </a:ext>
              </a:extLst>
            </p:cNvPr>
            <p:cNvSpPr/>
            <p:nvPr/>
          </p:nvSpPr>
          <p:spPr bwMode="ltGray">
            <a:xfrm>
              <a:off x="7315199" y="2286000"/>
              <a:ext cx="152401" cy="152401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ctr"/>
            <a:lstStyle/>
            <a:p>
              <a:pPr algn="ctr"/>
              <a:endParaRPr 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D6D11ACC-D9BA-F64B-92B5-416729532E98}"/>
                </a:ext>
              </a:extLst>
            </p:cNvPr>
            <p:cNvSpPr/>
            <p:nvPr/>
          </p:nvSpPr>
          <p:spPr bwMode="ltGray">
            <a:xfrm>
              <a:off x="7315199" y="2133600"/>
              <a:ext cx="152401" cy="152401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ctr"/>
            <a:lstStyle/>
            <a:p>
              <a:pPr algn="ctr"/>
              <a:endParaRPr lang="en-US" dirty="0" err="1">
                <a:solidFill>
                  <a:schemeClr val="tx1"/>
                </a:solidFill>
              </a:endParaRPr>
            </a:p>
          </p:txBody>
        </p:sp>
      </p:grpSp>
      <p:sp>
        <p:nvSpPr>
          <p:cNvPr id="94" name="Process 93">
            <a:extLst>
              <a:ext uri="{FF2B5EF4-FFF2-40B4-BE49-F238E27FC236}">
                <a16:creationId xmlns:a16="http://schemas.microsoft.com/office/drawing/2014/main" id="{68F16336-B633-4149-AB3F-19A2619F0E3C}"/>
              </a:ext>
            </a:extLst>
          </p:cNvPr>
          <p:cNvSpPr/>
          <p:nvPr/>
        </p:nvSpPr>
        <p:spPr bwMode="ltGray">
          <a:xfrm>
            <a:off x="1295400" y="4051464"/>
            <a:ext cx="5197812" cy="446452"/>
          </a:xfrm>
          <a:prstGeom prst="flowChartProcess">
            <a:avLst/>
          </a:prstGeom>
          <a:solidFill>
            <a:schemeClr val="accent1">
              <a:lumMod val="75000"/>
            </a:schemeClr>
          </a:solidFill>
          <a:ln w="571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They also result in parallel distributed computation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7C2CA1FB-0DF3-4A48-B0E0-E854A3125680}"/>
              </a:ext>
            </a:extLst>
          </p:cNvPr>
          <p:cNvSpPr/>
          <p:nvPr/>
        </p:nvSpPr>
        <p:spPr bwMode="ltGray">
          <a:xfrm>
            <a:off x="2977270" y="5638066"/>
            <a:ext cx="152401" cy="15240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97583E9E-20DA-F946-8076-55EEBFE50C81}"/>
              </a:ext>
            </a:extLst>
          </p:cNvPr>
          <p:cNvCxnSpPr>
            <a:cxnSpLocks/>
          </p:cNvCxnSpPr>
          <p:nvPr/>
        </p:nvCxnSpPr>
        <p:spPr>
          <a:xfrm>
            <a:off x="2514600" y="2667000"/>
            <a:ext cx="5595585" cy="533400"/>
          </a:xfrm>
          <a:prstGeom prst="straightConnector1">
            <a:avLst/>
          </a:prstGeom>
          <a:ln w="57150">
            <a:solidFill>
              <a:schemeClr val="accent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10C6D003-C0F8-344E-90FC-EB8E21A40B09}"/>
              </a:ext>
            </a:extLst>
          </p:cNvPr>
          <p:cNvCxnSpPr>
            <a:cxnSpLocks/>
          </p:cNvCxnSpPr>
          <p:nvPr/>
        </p:nvCxnSpPr>
        <p:spPr>
          <a:xfrm flipV="1">
            <a:off x="2757268" y="3200400"/>
            <a:ext cx="5352917" cy="302455"/>
          </a:xfrm>
          <a:prstGeom prst="straightConnector1">
            <a:avLst/>
          </a:prstGeom>
          <a:ln w="57150">
            <a:solidFill>
              <a:schemeClr val="accent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9544558B-07D4-B84C-BE77-50A269DC5D35}"/>
              </a:ext>
            </a:extLst>
          </p:cNvPr>
          <p:cNvSpPr/>
          <p:nvPr/>
        </p:nvSpPr>
        <p:spPr bwMode="ltGray">
          <a:xfrm>
            <a:off x="2976289" y="5638065"/>
            <a:ext cx="304802" cy="293884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6E4CFF76-3BB0-694B-8769-249F6C8E04D0}"/>
              </a:ext>
            </a:extLst>
          </p:cNvPr>
          <p:cNvSpPr/>
          <p:nvPr/>
        </p:nvSpPr>
        <p:spPr bwMode="ltGray">
          <a:xfrm>
            <a:off x="5257798" y="5257800"/>
            <a:ext cx="304802" cy="293884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30CF1C19-626F-B447-9FFF-B0C8A2E9FA6F}"/>
              </a:ext>
            </a:extLst>
          </p:cNvPr>
          <p:cNvSpPr/>
          <p:nvPr/>
        </p:nvSpPr>
        <p:spPr bwMode="ltGray">
          <a:xfrm>
            <a:off x="7619998" y="5268716"/>
            <a:ext cx="304802" cy="293884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3097396-53C5-0A45-A179-93213AAEF14D}"/>
              </a:ext>
            </a:extLst>
          </p:cNvPr>
          <p:cNvSpPr/>
          <p:nvPr/>
        </p:nvSpPr>
        <p:spPr bwMode="ltGray">
          <a:xfrm>
            <a:off x="9940721" y="5268716"/>
            <a:ext cx="304802" cy="293884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  <p:sp>
        <p:nvSpPr>
          <p:cNvPr id="44" name="Curved Up Arrow 43">
            <a:extLst>
              <a:ext uri="{FF2B5EF4-FFF2-40B4-BE49-F238E27FC236}">
                <a16:creationId xmlns:a16="http://schemas.microsoft.com/office/drawing/2014/main" id="{4509349A-8F5D-9043-BEE5-98F576955216}"/>
              </a:ext>
            </a:extLst>
          </p:cNvPr>
          <p:cNvSpPr/>
          <p:nvPr/>
        </p:nvSpPr>
        <p:spPr bwMode="ltGray">
          <a:xfrm rot="5400000">
            <a:off x="2364111" y="5255889"/>
            <a:ext cx="605777" cy="609600"/>
          </a:xfrm>
          <a:prstGeom prst="curvedUpArrow">
            <a:avLst/>
          </a:prstGeom>
          <a:solidFill>
            <a:schemeClr val="accent6"/>
          </a:solidFill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US" dirty="0" err="1">
              <a:ln>
                <a:solidFill>
                  <a:schemeClr val="accent6"/>
                </a:solidFill>
              </a:ln>
              <a:solidFill>
                <a:schemeClr val="accent6"/>
              </a:solidFill>
            </a:endParaRPr>
          </a:p>
        </p:txBody>
      </p:sp>
      <p:sp>
        <p:nvSpPr>
          <p:cNvPr id="81" name="Curved Up Arrow 80">
            <a:extLst>
              <a:ext uri="{FF2B5EF4-FFF2-40B4-BE49-F238E27FC236}">
                <a16:creationId xmlns:a16="http://schemas.microsoft.com/office/drawing/2014/main" id="{3A33419A-7498-5F48-84AA-0F7A90347FCE}"/>
              </a:ext>
            </a:extLst>
          </p:cNvPr>
          <p:cNvSpPr/>
          <p:nvPr/>
        </p:nvSpPr>
        <p:spPr bwMode="ltGray">
          <a:xfrm flipV="1">
            <a:off x="3124199" y="4648200"/>
            <a:ext cx="2526683" cy="609600"/>
          </a:xfrm>
          <a:prstGeom prst="curvedUpArrow">
            <a:avLst/>
          </a:prstGeom>
          <a:solidFill>
            <a:schemeClr val="accent6"/>
          </a:solidFill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US" dirty="0" err="1">
              <a:ln>
                <a:solidFill>
                  <a:schemeClr val="accent6"/>
                </a:solidFill>
              </a:ln>
              <a:solidFill>
                <a:schemeClr val="accent6"/>
              </a:solidFill>
            </a:endParaRPr>
          </a:p>
        </p:txBody>
      </p:sp>
      <p:sp>
        <p:nvSpPr>
          <p:cNvPr id="82" name="Curved Up Arrow 81">
            <a:extLst>
              <a:ext uri="{FF2B5EF4-FFF2-40B4-BE49-F238E27FC236}">
                <a16:creationId xmlns:a16="http://schemas.microsoft.com/office/drawing/2014/main" id="{F417A1B1-6FC8-8846-B70F-57ADEF7D51B0}"/>
              </a:ext>
            </a:extLst>
          </p:cNvPr>
          <p:cNvSpPr/>
          <p:nvPr/>
        </p:nvSpPr>
        <p:spPr bwMode="ltGray">
          <a:xfrm>
            <a:off x="2971800" y="5562600"/>
            <a:ext cx="4876800" cy="609600"/>
          </a:xfrm>
          <a:prstGeom prst="curvedUpArrow">
            <a:avLst/>
          </a:prstGeom>
          <a:solidFill>
            <a:schemeClr val="accent6"/>
          </a:solidFill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US" dirty="0" err="1">
              <a:ln>
                <a:solidFill>
                  <a:schemeClr val="accent6"/>
                </a:solidFill>
              </a:ln>
              <a:solidFill>
                <a:schemeClr val="accent6"/>
              </a:solidFill>
            </a:endParaRPr>
          </a:p>
        </p:txBody>
      </p:sp>
      <p:sp>
        <p:nvSpPr>
          <p:cNvPr id="83" name="Curved Up Arrow 82">
            <a:extLst>
              <a:ext uri="{FF2B5EF4-FFF2-40B4-BE49-F238E27FC236}">
                <a16:creationId xmlns:a16="http://schemas.microsoft.com/office/drawing/2014/main" id="{6B63D1A4-FA89-2347-A000-05D2B35B2827}"/>
              </a:ext>
            </a:extLst>
          </p:cNvPr>
          <p:cNvSpPr/>
          <p:nvPr/>
        </p:nvSpPr>
        <p:spPr bwMode="ltGray">
          <a:xfrm>
            <a:off x="3124199" y="5562600"/>
            <a:ext cx="7201780" cy="609600"/>
          </a:xfrm>
          <a:prstGeom prst="curvedUpArrow">
            <a:avLst/>
          </a:prstGeom>
          <a:solidFill>
            <a:schemeClr val="accent6"/>
          </a:solidFill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US" dirty="0" err="1">
              <a:ln>
                <a:solidFill>
                  <a:schemeClr val="accent6"/>
                </a:solidFill>
              </a:ln>
              <a:solidFill>
                <a:schemeClr val="accent6"/>
              </a:solidFill>
            </a:endParaRP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19FEB6E2-A904-7143-93A4-7AFB014907AE}"/>
              </a:ext>
            </a:extLst>
          </p:cNvPr>
          <p:cNvCxnSpPr>
            <a:cxnSpLocks/>
            <a:endCxn id="94" idx="0"/>
          </p:cNvCxnSpPr>
          <p:nvPr/>
        </p:nvCxnSpPr>
        <p:spPr>
          <a:xfrm>
            <a:off x="1308295" y="3770142"/>
            <a:ext cx="2586011" cy="281322"/>
          </a:xfrm>
          <a:prstGeom prst="straightConnector1">
            <a:avLst/>
          </a:prstGeom>
          <a:ln w="57150">
            <a:solidFill>
              <a:schemeClr val="accent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1904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0" dur="2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1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2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3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4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0"/>
                            </p:stCondLst>
                            <p:childTnLst>
                              <p:par>
                                <p:cTn id="5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"/>
                            </p:stCondLst>
                            <p:childTnLst>
                              <p:par>
                                <p:cTn id="54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500"/>
                            </p:stCondLst>
                            <p:childTnLst>
                              <p:par>
                                <p:cTn id="5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00"/>
                            </p:stCondLst>
                            <p:childTnLst>
                              <p:par>
                                <p:cTn id="7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000"/>
                            </p:stCondLst>
                            <p:childTnLst>
                              <p:par>
                                <p:cTn id="7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8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65" grpId="0" animBg="1"/>
      <p:bldP spid="47" grpId="0" animBg="1"/>
      <p:bldP spid="53" grpId="0" animBg="1"/>
      <p:bldP spid="94" grpId="0" animBg="1"/>
      <p:bldP spid="67" grpId="0" animBg="1"/>
      <p:bldP spid="45" grpId="0" animBg="1"/>
      <p:bldP spid="46" grpId="0" animBg="1"/>
      <p:bldP spid="48" grpId="0" animBg="1"/>
      <p:bldP spid="49" grpId="0" animBg="1"/>
      <p:bldP spid="44" grpId="0" animBg="1"/>
      <p:bldP spid="44" grpId="1" animBg="1"/>
      <p:bldP spid="81" grpId="0" animBg="1"/>
      <p:bldP spid="81" grpId="1" animBg="1"/>
      <p:bldP spid="82" grpId="0" animBg="1"/>
      <p:bldP spid="82" grpId="1" animBg="1"/>
      <p:bldP spid="83" grpId="0" animBg="1"/>
      <p:bldP spid="83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dirty="0"/>
              <a:t>Chapel is a general-purpose programming language that provides</a:t>
            </a:r>
          </a:p>
          <a:p>
            <a:pPr marL="363466" lvl="1" indent="0">
              <a:buNone/>
            </a:pPr>
            <a:r>
              <a:rPr lang="en-US" sz="2400" b="1" dirty="0"/>
              <a:t>ease of parallel programming,</a:t>
            </a:r>
          </a:p>
          <a:p>
            <a:pPr marL="363466" lvl="1" indent="0">
              <a:buNone/>
            </a:pPr>
            <a:r>
              <a:rPr lang="en-US" sz="2400" b="1" dirty="0"/>
              <a:t>high performance, </a:t>
            </a:r>
            <a:r>
              <a:rPr lang="en-US" sz="2400" dirty="0"/>
              <a:t>and</a:t>
            </a:r>
          </a:p>
          <a:p>
            <a:pPr marL="363466" lvl="1" indent="0">
              <a:buNone/>
            </a:pPr>
            <a:r>
              <a:rPr lang="en-US" sz="2400" b="1" dirty="0"/>
              <a:t>portability.</a:t>
            </a:r>
          </a:p>
          <a:p>
            <a:pPr marL="363466" lvl="1" indent="0">
              <a:buNone/>
            </a:pPr>
            <a:endParaRPr lang="en-US" sz="2400" dirty="0"/>
          </a:p>
          <a:p>
            <a:pPr marL="134866" indent="0">
              <a:buNone/>
            </a:pPr>
            <a:r>
              <a:rPr lang="en-US" sz="2600" dirty="0"/>
              <a:t>And is being used in applications in various ways:</a:t>
            </a:r>
          </a:p>
          <a:p>
            <a:pPr marL="363466" lvl="1" indent="0">
              <a:buNone/>
            </a:pPr>
            <a:r>
              <a:rPr lang="en-US" sz="2400" b="1" dirty="0"/>
              <a:t>refactoring</a:t>
            </a:r>
            <a:r>
              <a:rPr lang="en-US" sz="2400" dirty="0"/>
              <a:t> existing codes,</a:t>
            </a:r>
          </a:p>
          <a:p>
            <a:pPr marL="363466" lvl="1" indent="0">
              <a:buNone/>
            </a:pPr>
            <a:r>
              <a:rPr lang="en-US" sz="2400" b="1" dirty="0"/>
              <a:t>developing</a:t>
            </a:r>
            <a:r>
              <a:rPr lang="en-US" sz="2400" dirty="0"/>
              <a:t> new codes,</a:t>
            </a:r>
          </a:p>
          <a:p>
            <a:pPr marL="363466" lvl="1" indent="0">
              <a:buNone/>
            </a:pPr>
            <a:r>
              <a:rPr lang="en-US" sz="2400" dirty="0"/>
              <a:t>serving high performance to Python codes </a:t>
            </a:r>
            <a:r>
              <a:rPr lang="en-US" sz="2400" b="1" dirty="0"/>
              <a:t>(Chapel server with Python client), </a:t>
            </a:r>
            <a:r>
              <a:rPr lang="en-US" sz="2400" dirty="0"/>
              <a:t>and</a:t>
            </a:r>
          </a:p>
          <a:p>
            <a:pPr marL="363466" lvl="1" indent="0">
              <a:buNone/>
            </a:pPr>
            <a:r>
              <a:rPr lang="en-US" sz="2400" b="1" dirty="0"/>
              <a:t>providing distributed and shared memory parallelism </a:t>
            </a:r>
            <a:r>
              <a:rPr lang="en-US" sz="2400" dirty="0"/>
              <a:t>for existing codes.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E184ED-CA7F-4348-BEDA-0C2B47057E99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pPr marL="205699" marR="0" lvl="0" indent="-205699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Blip>
                <a:blip r:embed="rId3"/>
              </a:buBlip>
              <a:tabLst/>
              <a:defRPr/>
            </a:pPr>
            <a:fld id="{A6A718CD-1F60-478A-BCD3-0DF9B7590A9B}" type="slidenum">
              <a:rPr kumimoji="0" lang="en-US" sz="2000" b="0" i="0" u="none" strike="noStrike" kern="1200" cap="all" spc="0" normalizeH="0" baseline="10000" noProof="0" smtClean="0">
                <a:ln>
                  <a:noFill/>
                </a:ln>
                <a:solidFill>
                  <a:srgbClr val="787871"/>
                </a:solidFill>
                <a:effectLst/>
                <a:uLnTx/>
                <a:uFillTx/>
                <a:latin typeface="MetricHPE" panose="020B0503030202060203" pitchFamily="34" charset="0"/>
                <a:ea typeface="+mn-ea"/>
                <a:cs typeface="+mn-cs"/>
              </a:rPr>
              <a:pPr marL="205699" marR="0" lvl="0" indent="-205699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20000"/>
                <a:buFontTx/>
                <a:buBlip>
                  <a:blip r:embed="rId3"/>
                </a:buBlip>
                <a:tabLst/>
                <a:defRPr/>
              </a:pPr>
              <a:t>3</a:t>
            </a:fld>
            <a:endParaRPr kumimoji="0" lang="en-US" sz="2000" b="0" i="0" u="none" strike="noStrike" kern="1200" cap="all" spc="0" normalizeH="0" baseline="10000" noProof="0" dirty="0">
              <a:ln>
                <a:noFill/>
              </a:ln>
              <a:solidFill>
                <a:srgbClr val="787871"/>
              </a:solidFill>
              <a:effectLst/>
              <a:uLnTx/>
              <a:uFillTx/>
              <a:latin typeface="MetricHPE" panose="020B0503030202060203" pitchFamily="34" charset="0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Chapel Programming Language</a:t>
            </a:r>
          </a:p>
        </p:txBody>
      </p:sp>
    </p:spTree>
    <p:extLst>
      <p:ext uri="{BB962C8B-B14F-4D97-AF65-F5344CB8AC3E}">
        <p14:creationId xmlns:p14="http://schemas.microsoft.com/office/powerpoint/2010/main" val="2907293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3ABFF2B-FF7A-CB4E-83FE-4511A61BDBF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sz="2400" b="1" dirty="0"/>
              <a:t>Parallel hello world</a:t>
            </a:r>
          </a:p>
          <a:p>
            <a:pPr lvl="1"/>
            <a:r>
              <a:rPr lang="en-US" dirty="0" err="1"/>
              <a:t>hellopar.chpl</a:t>
            </a:r>
            <a:endParaRPr lang="en-US" dirty="0"/>
          </a:p>
          <a:p>
            <a:pPr lvl="1"/>
            <a:endParaRPr lang="en-US" sz="800" dirty="0"/>
          </a:p>
          <a:p>
            <a:r>
              <a:rPr lang="en-US" sz="2400" b="1" dirty="0"/>
              <a:t>Key concepts</a:t>
            </a:r>
          </a:p>
          <a:p>
            <a:pPr lvl="1"/>
            <a:r>
              <a:rPr lang="en-US" dirty="0"/>
              <a:t>'</a:t>
            </a:r>
            <a:r>
              <a:rPr lang="en-US" dirty="0" err="1"/>
              <a:t>coforall</a:t>
            </a:r>
            <a:r>
              <a:rPr lang="en-US" dirty="0"/>
              <a:t>' over the `Locales` array with an `on` statement</a:t>
            </a:r>
          </a:p>
          <a:p>
            <a:pPr lvl="1"/>
            <a:r>
              <a:rPr lang="en-US" dirty="0"/>
              <a:t>'</a:t>
            </a:r>
            <a:r>
              <a:rPr lang="en-US" dirty="0" err="1"/>
              <a:t>coforall</a:t>
            </a:r>
            <a:r>
              <a:rPr lang="en-US" dirty="0"/>
              <a:t>' creating some number of tasks per locale</a:t>
            </a:r>
          </a:p>
          <a:p>
            <a:pPr lvl="1"/>
            <a:r>
              <a:rPr lang="en-US" dirty="0"/>
              <a:t>configuration constants, 'config const'</a:t>
            </a:r>
          </a:p>
          <a:p>
            <a:pPr lvl="1"/>
            <a:r>
              <a:rPr lang="en-US" dirty="0"/>
              <a:t>range values, '0..#tasksPerLocale'</a:t>
            </a:r>
          </a:p>
          <a:p>
            <a:pPr lvl="1"/>
            <a:r>
              <a:rPr lang="en-US" dirty="0"/>
              <a:t>'</a:t>
            </a:r>
            <a:r>
              <a:rPr lang="en-US" dirty="0" err="1"/>
              <a:t>writeln</a:t>
            </a:r>
            <a:r>
              <a:rPr lang="en-US" dirty="0"/>
              <a:t>'</a:t>
            </a:r>
          </a:p>
          <a:p>
            <a:pPr lvl="1"/>
            <a:r>
              <a:rPr lang="en-US" dirty="0"/>
              <a:t>inline comments start with '//'</a:t>
            </a:r>
          </a:p>
          <a:p>
            <a:pPr marL="228600" lvl="1" indent="0">
              <a:buNone/>
            </a:pPr>
            <a:endParaRPr lang="en-US" sz="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6F8825-7A53-A544-97CA-0471FE4C10D9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pPr marL="205699" marR="0" lvl="0" indent="-205699" algn="l" defTabSz="1088421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Blip>
                <a:blip r:embed="rId3"/>
              </a:buBlip>
              <a:tabLst/>
              <a:defRPr/>
            </a:pPr>
            <a:fld id="{104FC826-72BB-4AF1-BA01-A94F7396A7DC}" type="slidenum">
              <a:rPr kumimoji="0" lang="en-US" sz="2000" b="0" i="0" u="none" strike="noStrike" kern="1200" cap="all" spc="0" normalizeH="0" baseline="10000" noProof="0" smtClean="0">
                <a:ln>
                  <a:noFill/>
                </a:ln>
                <a:solidFill>
                  <a:srgbClr val="787871"/>
                </a:solidFill>
                <a:effectLst/>
                <a:uLnTx/>
                <a:uFillTx/>
                <a:latin typeface="MetricHPE" panose="020B0503030202060203" pitchFamily="34" charset="0"/>
                <a:ea typeface="+mn-ea"/>
                <a:cs typeface="+mn-cs"/>
              </a:rPr>
              <a:pPr marL="205699" marR="0" lvl="0" indent="-205699" algn="l" defTabSz="1088421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20000"/>
                <a:buFontTx/>
                <a:buBlip>
                  <a:blip r:embed="rId3"/>
                </a:buBlip>
                <a:tabLst/>
                <a:defRPr/>
              </a:pPr>
              <a:t>30</a:t>
            </a:fld>
            <a:endParaRPr kumimoji="0" lang="en-US" sz="2000" b="0" i="0" u="none" strike="noStrike" kern="1200" cap="all" spc="0" normalizeH="0" baseline="10000" noProof="0" dirty="0">
              <a:ln>
                <a:noFill/>
              </a:ln>
              <a:solidFill>
                <a:srgbClr val="787871"/>
              </a:solidFill>
              <a:effectLst/>
              <a:uLnTx/>
              <a:uFillTx/>
              <a:latin typeface="MetricHPE" panose="020B0503030202060203" pitchFamily="34" charset="0"/>
              <a:ea typeface="+mn-ea"/>
              <a:cs typeface="+mn-cs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B287EC2-7797-B745-B466-93D515F62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Parallelism Across Locales and Within Locales</a:t>
            </a:r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FDCDD29E-420A-AF43-AFBD-FCA3A56F5E1D}"/>
              </a:ext>
            </a:extLst>
          </p:cNvPr>
          <p:cNvSpPr txBox="1">
            <a:spLocks/>
          </p:cNvSpPr>
          <p:nvPr/>
        </p:nvSpPr>
        <p:spPr>
          <a:xfrm>
            <a:off x="7239000" y="909924"/>
            <a:ext cx="4953000" cy="44958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chemeClr val="accent1">
                <a:lumMod val="75000"/>
              </a:schemeClr>
            </a:solidFill>
            <a:miter lim="800000"/>
          </a:ln>
        </p:spPr>
        <p:txBody>
          <a:bodyPr vert="horz" lIns="91440" tIns="91440" rIns="91440" bIns="91440" rtlCol="0">
            <a:no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ClrTx/>
              <a:buFont typeface="" panose="020B0303030202060203" pitchFamily="34" charset="0"/>
              <a:buChar char="•"/>
              <a:defRPr sz="2200" kern="1200">
                <a:solidFill>
                  <a:schemeClr val="tx1"/>
                </a:solidFill>
                <a:latin typeface="MetricHPE" panose="020B0503030202060203" pitchFamily="34" charset="0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ClrTx/>
              <a:buSzPct val="90000"/>
              <a:buFont typeface="" panose="020B0303030202060203" pitchFamily="34" charset="0"/>
              <a:buChar char="•"/>
              <a:defRPr sz="2000" kern="1200">
                <a:solidFill>
                  <a:schemeClr val="tx1"/>
                </a:solidFill>
                <a:latin typeface="MetricHPE" panose="020B0503030202060203" pitchFamily="34" charset="0"/>
                <a:ea typeface="+mn-ea"/>
                <a:cs typeface="+mn-cs"/>
              </a:defRPr>
            </a:lvl2pPr>
            <a:lvl3pPr marL="548640" indent="-13716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ClrTx/>
              <a:buFont typeface="" panose="020B0303030202060203" pitchFamily="34" charset="0"/>
              <a:buChar char="–"/>
              <a:defRPr sz="1800" kern="1200">
                <a:solidFill>
                  <a:schemeClr val="tx1"/>
                </a:solidFill>
                <a:latin typeface="MetricHPE" panose="020B0503030202060203" pitchFamily="34" charset="0"/>
                <a:ea typeface="+mn-ea"/>
                <a:cs typeface="+mn-cs"/>
              </a:defRPr>
            </a:lvl3pPr>
            <a:lvl4pPr marL="594360" indent="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ClrTx/>
              <a:buFont typeface="" panose="020B0303030202060203" pitchFamily="34" charset="0"/>
              <a:buNone/>
              <a:defRPr sz="1600" kern="1200">
                <a:solidFill>
                  <a:schemeClr val="tx1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defRPr>
            </a:lvl4pPr>
            <a:lvl5pPr marL="739775" indent="-12700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ClrTx/>
              <a:buFont typeface="" panose="020B0303030202060203" pitchFamily="34" charset="0"/>
              <a:buChar char="–"/>
              <a:tabLst/>
              <a:defRPr sz="1600" kern="1200">
                <a:solidFill>
                  <a:schemeClr val="tx1"/>
                </a:solidFill>
                <a:latin typeface="MetricHPE" panose="020B0503030202060203" pitchFamily="34" charset="0"/>
                <a:ea typeface="+mn-ea"/>
                <a:cs typeface="+mn-cs"/>
              </a:defRPr>
            </a:lvl5pPr>
            <a:lvl6pPr marL="105156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Tx/>
              <a:buFont typeface="" panose="020B0303030202060203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8872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Tx/>
              <a:buFont typeface="" panose="020B0303030202060203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37160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Tx/>
              <a:buFont typeface="" panose="020B0303030202060203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55448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Tx/>
              <a:buFont typeface="" panose="020B0303030202060203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" panose="020B0303030202060203" pitchFamily="34" charset="0"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0D5265"/>
                </a:solidFill>
                <a:effectLst/>
                <a:uLnTx/>
                <a:uFillTx/>
                <a:latin typeface="+mn-lt"/>
                <a:ea typeface="+mn-ea"/>
                <a:cs typeface="Courier New" panose="02070309020205020404" pitchFamily="49" charset="0"/>
              </a:rPr>
              <a:t>// can be set on the command line with --</a:t>
            </a:r>
            <a:r>
              <a:rPr kumimoji="0" lang="en-US" sz="1600" b="0" i="1" u="none" strike="noStrike" kern="1200" cap="none" spc="0" normalizeH="0" baseline="0" noProof="0" dirty="0" err="1">
                <a:ln>
                  <a:noFill/>
                </a:ln>
                <a:solidFill>
                  <a:srgbClr val="0D5265"/>
                </a:solidFill>
                <a:effectLst/>
                <a:uLnTx/>
                <a:uFillTx/>
                <a:latin typeface="+mn-lt"/>
                <a:ea typeface="+mn-ea"/>
                <a:cs typeface="Courier New" panose="02070309020205020404" pitchFamily="49" charset="0"/>
              </a:rPr>
              <a:t>tasksPerLocale</a:t>
            </a: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0D5265"/>
                </a:solidFill>
                <a:effectLst/>
                <a:uLnTx/>
                <a:uFillTx/>
                <a:latin typeface="+mn-lt"/>
                <a:ea typeface="+mn-ea"/>
                <a:cs typeface="Courier New" panose="02070309020205020404" pitchFamily="49" charset="0"/>
              </a:rPr>
              <a:t>=2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" panose="020B0303030202060203" pitchFamily="34" charset="0"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D5265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config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D5265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D5265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const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7630EA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tasksPerLocale</a:t>
            </a:r>
            <a:r>
              <a:rPr lang="en-US" sz="16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= 1;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" panose="020B0303030202060203" pitchFamily="34" charset="0"/>
              <a:buNone/>
              <a:tabLst/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  <a:p>
            <a:pPr marL="0" indent="0">
              <a:buNone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0D5265"/>
                </a:solidFill>
                <a:effectLst/>
                <a:uLnTx/>
                <a:uFillTx/>
                <a:latin typeface="+mn-lt"/>
                <a:ea typeface="+mn-ea"/>
                <a:cs typeface="Courier New" panose="02070309020205020404" pitchFamily="49" charset="0"/>
              </a:rPr>
              <a:t>// </a:t>
            </a:r>
            <a:r>
              <a:rPr kumimoji="0" lang="en-US" sz="1600" b="0" i="1" u="none" strike="noStrike" kern="1200" cap="none" spc="0" normalizeH="0" baseline="0" noProof="0" dirty="0" err="1">
                <a:ln>
                  <a:noFill/>
                </a:ln>
                <a:solidFill>
                  <a:srgbClr val="0D5265"/>
                </a:solidFill>
                <a:effectLst/>
                <a:uLnTx/>
                <a:uFillTx/>
                <a:latin typeface="+mn-lt"/>
                <a:ea typeface="+mn-ea"/>
                <a:cs typeface="Courier New" panose="02070309020205020404" pitchFamily="49" charset="0"/>
              </a:rPr>
              <a:t>paralle</a:t>
            </a:r>
            <a:r>
              <a:rPr lang="en-US" sz="1600" i="1" dirty="0">
                <a:solidFill>
                  <a:srgbClr val="0D5265"/>
                </a:solidFill>
                <a:latin typeface="+mn-lt"/>
                <a:cs typeface="Courier New" panose="02070309020205020404" pitchFamily="49" charset="0"/>
              </a:rPr>
              <a:t>l loops over nodes and then over threads</a:t>
            </a:r>
            <a:endParaRPr kumimoji="0" lang="en-US" sz="1600" b="0" i="1" u="none" strike="noStrike" kern="1200" cap="none" spc="0" normalizeH="0" baseline="0" noProof="0" dirty="0">
              <a:ln>
                <a:noFill/>
              </a:ln>
              <a:solidFill>
                <a:srgbClr val="0D5265"/>
              </a:solidFill>
              <a:effectLst/>
              <a:uLnTx/>
              <a:uFillTx/>
              <a:latin typeface="+mn-lt"/>
              <a:ea typeface="+mn-ea"/>
              <a:cs typeface="Courier New" panose="020703090202050204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" panose="020B0303030202060203" pitchFamily="34" charset="0"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D5265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coforall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7630EA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loc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D5265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in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Locales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D5265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do on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7630EA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loc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</a:t>
            </a: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D5265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coforall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</a:t>
            </a:r>
            <a:r>
              <a:rPr lang="en-US" sz="1600" dirty="0" err="1">
                <a:solidFill>
                  <a:srgbClr val="7630E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tid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D5265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in </a:t>
            </a:r>
            <a:r>
              <a:rPr lang="en-US" sz="16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0..#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7630EA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tasksPerLocale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7630EA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  <a:p>
            <a:pPr marL="0" indent="0">
              <a:buNone/>
              <a:defRPr/>
            </a:pPr>
            <a:r>
              <a:rPr lang="en-US" sz="16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writeln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("Hello world! </a:t>
            </a:r>
            <a:r>
              <a:rPr lang="en-US" sz="16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</a:p>
          <a:p>
            <a:pPr marL="0" indent="0">
              <a:buNone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        "(from task ", </a:t>
            </a:r>
            <a:r>
              <a:rPr lang="en-US" sz="1600" dirty="0" err="1">
                <a:solidFill>
                  <a:srgbClr val="7630E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tid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,</a:t>
            </a:r>
          </a:p>
          <a:p>
            <a:pPr marL="0" indent="0">
              <a:buNone/>
              <a:defRPr/>
            </a:pPr>
            <a:r>
              <a:rPr lang="en-US" sz="16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" of ",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7630EA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tasksPerLocale</a:t>
            </a:r>
            <a:r>
              <a:rPr lang="en-US" sz="16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marL="0" indent="0">
              <a:buNone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        " on locale ",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here.id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,</a:t>
            </a:r>
          </a:p>
          <a:p>
            <a:pPr marL="0" indent="0">
              <a:buNone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        " of ",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numLocales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, ")" );</a:t>
            </a:r>
          </a:p>
          <a:p>
            <a:pPr marL="0" indent="0">
              <a:buNone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}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" panose="020B0303030202060203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982286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E014F0A-8E52-6940-9381-C94438E7ED3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This is a parallel, but local program: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sz="800" dirty="0"/>
          </a:p>
          <a:p>
            <a:r>
              <a:rPr lang="en-US" dirty="0"/>
              <a:t>This is a distributed, but serial program: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2800" dirty="0"/>
          </a:p>
          <a:p>
            <a:r>
              <a:rPr lang="en-US" dirty="0"/>
              <a:t>This is a distributed parallel program:</a:t>
            </a: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9F22367-56C3-CD4C-B48C-95C7C678DAAE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3"/>
                </a:buBlip>
              </a:pPr>
              <a:t>31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DDC3277-1EF9-4C4C-90AD-5976763A84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Parallelism and locality are orthogonal in Chapel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89C0169-2C8F-204D-9EFF-4CA1C4ADD782}"/>
              </a:ext>
            </a:extLst>
          </p:cNvPr>
          <p:cNvSpPr/>
          <p:nvPr/>
        </p:nvSpPr>
        <p:spPr>
          <a:xfrm>
            <a:off x="609600" y="2590800"/>
            <a:ext cx="7215437" cy="20313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lIns="91440" tIns="45720" rIns="91440" bIns="45720" rtlCol="0" anchor="ctr">
            <a:spAutoFit/>
          </a:bodyPr>
          <a:lstStyle/>
          <a:p>
            <a:r>
              <a:rPr lang="en-US" b="1" dirty="0">
                <a:solidFill>
                  <a:schemeClr val="accent4"/>
                </a:solidFill>
                <a:latin typeface="Courier New" pitchFamily="49" charset="0"/>
                <a:cs typeface="Courier New" pitchFamily="49" charset="0"/>
              </a:rPr>
              <a:t>writeln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("Hello from locale 0!");</a:t>
            </a:r>
          </a:p>
          <a:p>
            <a:r>
              <a:rPr lang="en-US" b="1" dirty="0">
                <a:solidFill>
                  <a:schemeClr val="accent1"/>
                </a:solidFill>
                <a:latin typeface="Courier New" pitchFamily="49" charset="0"/>
                <a:cs typeface="Courier New" pitchFamily="49" charset="0"/>
              </a:rPr>
              <a:t>on</a:t>
            </a:r>
            <a:r>
              <a:rPr lang="en-US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>
                <a:solidFill>
                  <a:schemeClr val="accent4"/>
                </a:solidFill>
                <a:latin typeface="Courier New" pitchFamily="49" charset="0"/>
                <a:cs typeface="Courier New" pitchFamily="49" charset="0"/>
              </a:rPr>
              <a:t>Locales</a:t>
            </a:r>
            <a:r>
              <a:rPr lang="en-US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[1]</a:t>
            </a:r>
            <a:r>
              <a:rPr lang="en-US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>
                <a:solidFill>
                  <a:schemeClr val="accent1"/>
                </a:solidFill>
                <a:latin typeface="Courier New" pitchFamily="49" charset="0"/>
                <a:cs typeface="Courier New" pitchFamily="49" charset="0"/>
              </a:rPr>
              <a:t>do</a:t>
            </a:r>
            <a:r>
              <a:rPr lang="en-US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>
                <a:solidFill>
                  <a:schemeClr val="accent4"/>
                </a:solidFill>
                <a:latin typeface="Courier New" pitchFamily="49" charset="0"/>
                <a:cs typeface="Courier New" pitchFamily="49" charset="0"/>
              </a:rPr>
              <a:t>writeln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("Hello from locale 1!");</a:t>
            </a:r>
          </a:p>
          <a:p>
            <a:r>
              <a:rPr lang="en-US" b="1" dirty="0">
                <a:solidFill>
                  <a:schemeClr val="accent1"/>
                </a:solidFill>
                <a:latin typeface="Courier New" pitchFamily="49" charset="0"/>
                <a:cs typeface="Courier New" pitchFamily="49" charset="0"/>
              </a:rPr>
              <a:t>on</a:t>
            </a:r>
            <a:r>
              <a:rPr lang="en-US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>
                <a:solidFill>
                  <a:schemeClr val="accent4"/>
                </a:solidFill>
                <a:latin typeface="Courier New" pitchFamily="49" charset="0"/>
                <a:cs typeface="Courier New" pitchFamily="49" charset="0"/>
              </a:rPr>
              <a:t>Locales</a:t>
            </a:r>
            <a:r>
              <a:rPr lang="en-US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[2]</a:t>
            </a:r>
            <a:r>
              <a:rPr lang="en-US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>
                <a:solidFill>
                  <a:schemeClr val="accent1"/>
                </a:solidFill>
                <a:latin typeface="Courier New" pitchFamily="49" charset="0"/>
                <a:cs typeface="Courier New" pitchFamily="49" charset="0"/>
              </a:rPr>
              <a:t>{</a:t>
            </a:r>
          </a:p>
          <a:p>
            <a:r>
              <a:rPr lang="en-US" b="1" dirty="0">
                <a:solidFill>
                  <a:schemeClr val="accent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b="1" dirty="0">
                <a:solidFill>
                  <a:schemeClr val="accent4"/>
                </a:solidFill>
                <a:latin typeface="Courier New" pitchFamily="49" charset="0"/>
                <a:cs typeface="Courier New" pitchFamily="49" charset="0"/>
              </a:rPr>
              <a:t>writeln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("Hello from locale 2!");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b="1" dirty="0">
                <a:solidFill>
                  <a:schemeClr val="accent1"/>
                </a:solidFill>
                <a:latin typeface="Courier New" pitchFamily="49" charset="0"/>
                <a:cs typeface="Courier New" pitchFamily="49" charset="0"/>
              </a:rPr>
              <a:t>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>
                <a:solidFill>
                  <a:schemeClr val="accent4"/>
                </a:solidFill>
                <a:latin typeface="Courier New" pitchFamily="49" charset="0"/>
                <a:cs typeface="Courier New" pitchFamily="49" charset="0"/>
              </a:rPr>
              <a:t>Locales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[0] </a:t>
            </a:r>
            <a:r>
              <a:rPr lang="en-US" b="1" dirty="0">
                <a:solidFill>
                  <a:schemeClr val="accent1"/>
                </a:solidFill>
                <a:latin typeface="Courier New" pitchFamily="49" charset="0"/>
                <a:cs typeface="Courier New" pitchFamily="49" charset="0"/>
              </a:rPr>
              <a:t>do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>
                <a:solidFill>
                  <a:schemeClr val="accent4"/>
                </a:solidFill>
                <a:latin typeface="Courier New" pitchFamily="49" charset="0"/>
                <a:cs typeface="Courier New" pitchFamily="49" charset="0"/>
              </a:rPr>
              <a:t>writeln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("Hello from locale 0!");</a:t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}</a:t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b="1" dirty="0">
                <a:solidFill>
                  <a:schemeClr val="accent4"/>
                </a:solidFill>
                <a:latin typeface="Courier New" pitchFamily="49" charset="0"/>
                <a:cs typeface="Courier New" pitchFamily="49" charset="0"/>
              </a:rPr>
              <a:t>writeln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("Back on locale 0");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FFB325-A244-0A4F-B3FE-14A6A1BA3B91}"/>
              </a:ext>
            </a:extLst>
          </p:cNvPr>
          <p:cNvSpPr/>
          <p:nvPr/>
        </p:nvSpPr>
        <p:spPr>
          <a:xfrm>
            <a:off x="612674" y="1371600"/>
            <a:ext cx="4755892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lIns="91440" tIns="45720" rIns="91440" bIns="45720" rtlCol="0" anchor="t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  <a:latin typeface="Courier New" pitchFamily="49" charset="0"/>
                <a:cs typeface="Courier New" pitchFamily="49" charset="0"/>
              </a:rPr>
              <a:t>coforall</a:t>
            </a:r>
            <a:r>
              <a:rPr lang="en-US" b="1" dirty="0">
                <a:solidFill>
                  <a:srgbClr val="C317AC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rgbClr val="C317AC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>
                <a:solidFill>
                  <a:schemeClr val="accent1"/>
                </a:solidFill>
                <a:latin typeface="Courier New" pitchFamily="49" charset="0"/>
                <a:cs typeface="Courier New" pitchFamily="49" charset="0"/>
              </a:rPr>
              <a:t>in</a:t>
            </a:r>
            <a:r>
              <a:rPr lang="en-US" b="1" dirty="0">
                <a:solidFill>
                  <a:srgbClr val="C317AC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1..msgs</a:t>
            </a:r>
            <a:r>
              <a:rPr lang="en-US" b="1" dirty="0">
                <a:solidFill>
                  <a:srgbClr val="C317AC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>
                <a:solidFill>
                  <a:schemeClr val="accent1"/>
                </a:solidFill>
                <a:latin typeface="Courier New" pitchFamily="49" charset="0"/>
                <a:cs typeface="Courier New" pitchFamily="49" charset="0"/>
              </a:rPr>
              <a:t>do</a:t>
            </a:r>
          </a:p>
          <a:p>
            <a:r>
              <a:rPr lang="en-US" b="1" dirty="0">
                <a:solidFill>
                  <a:srgbClr val="C317AC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b="1" dirty="0">
                <a:solidFill>
                  <a:schemeClr val="accent4"/>
                </a:solidFill>
                <a:latin typeface="Courier New" pitchFamily="49" charset="0"/>
                <a:cs typeface="Courier New" pitchFamily="49" charset="0"/>
              </a:rPr>
              <a:t>writeln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("Hello from task ", i);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20F0376-1AD3-4348-96A0-425BB6EFE423}"/>
              </a:ext>
            </a:extLst>
          </p:cNvPr>
          <p:cNvSpPr/>
          <p:nvPr/>
        </p:nvSpPr>
        <p:spPr>
          <a:xfrm>
            <a:off x="609600" y="5172670"/>
            <a:ext cx="9421169" cy="9233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lIns="91440" tIns="45720" rIns="91440" bIns="45720" rtlCol="0" anchor="ctr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  <a:latin typeface="Courier New" pitchFamily="49" charset="0"/>
                <a:cs typeface="Courier New" pitchFamily="49" charset="0"/>
              </a:rPr>
              <a:t>coforall</a:t>
            </a:r>
            <a:r>
              <a:rPr lang="en-US" dirty="0">
                <a:solidFill>
                  <a:srgbClr val="C317AC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solidFill>
                  <a:srgbClr val="C317AC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>
                <a:solidFill>
                  <a:schemeClr val="accent1"/>
                </a:solidFill>
                <a:latin typeface="Courier New" pitchFamily="49" charset="0"/>
                <a:cs typeface="Courier New" pitchFamily="49" charset="0"/>
              </a:rPr>
              <a:t>in</a:t>
            </a:r>
            <a:r>
              <a:rPr lang="en-US" dirty="0">
                <a:solidFill>
                  <a:srgbClr val="C317AC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1..msgs</a:t>
            </a:r>
            <a:r>
              <a:rPr lang="en-US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>
                <a:solidFill>
                  <a:schemeClr val="accent1"/>
                </a:solidFill>
                <a:latin typeface="Courier New" pitchFamily="49" charset="0"/>
                <a:cs typeface="Courier New" pitchFamily="49" charset="0"/>
              </a:rPr>
              <a:t>do</a:t>
            </a:r>
          </a:p>
          <a:p>
            <a:r>
              <a:rPr lang="en-US" b="1" dirty="0">
                <a:solidFill>
                  <a:srgbClr val="C317AC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b="1" dirty="0">
                <a:solidFill>
                  <a:schemeClr val="accent1"/>
                </a:solidFill>
                <a:latin typeface="Courier New" pitchFamily="49" charset="0"/>
                <a:cs typeface="Courier New" pitchFamily="49" charset="0"/>
              </a:rPr>
              <a:t>on</a:t>
            </a:r>
            <a:r>
              <a:rPr lang="en-US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>
                <a:solidFill>
                  <a:schemeClr val="accent4"/>
                </a:solidFill>
                <a:latin typeface="Courier New" pitchFamily="49" charset="0"/>
                <a:cs typeface="Courier New" pitchFamily="49" charset="0"/>
              </a:rPr>
              <a:t>Locales</a:t>
            </a:r>
            <a:r>
              <a:rPr lang="en-US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i%</a:t>
            </a:r>
            <a:r>
              <a:rPr lang="en-US" b="1" dirty="0" err="1">
                <a:solidFill>
                  <a:schemeClr val="accent4"/>
                </a:solidFill>
                <a:latin typeface="Courier New" pitchFamily="49" charset="0"/>
                <a:cs typeface="Courier New" pitchFamily="49" charset="0"/>
              </a:rPr>
              <a:t>numLocales</a:t>
            </a:r>
            <a:r>
              <a:rPr lang="en-US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]</a:t>
            </a:r>
            <a:r>
              <a:rPr lang="en-US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>
                <a:solidFill>
                  <a:schemeClr val="accent1"/>
                </a:solidFill>
                <a:latin typeface="Courier New" pitchFamily="49" charset="0"/>
                <a:cs typeface="Courier New" pitchFamily="49" charset="0"/>
              </a:rPr>
              <a:t>do</a:t>
            </a:r>
          </a:p>
          <a:p>
            <a:r>
              <a:rPr lang="en-US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chemeClr val="accent4"/>
                </a:solidFill>
                <a:latin typeface="Courier New" pitchFamily="49" charset="0"/>
                <a:cs typeface="Courier New" pitchFamily="49" charset="0"/>
              </a:rPr>
              <a:t>writeln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("Hello from task ", i, " running on locale ", </a:t>
            </a:r>
            <a:r>
              <a:rPr lang="en-US" b="1" dirty="0">
                <a:solidFill>
                  <a:schemeClr val="accent4"/>
                </a:solidFill>
                <a:latin typeface="Courier New" pitchFamily="49" charset="0"/>
                <a:cs typeface="Courier New" pitchFamily="49" charset="0"/>
              </a:rPr>
              <a:t>here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.id);</a:t>
            </a:r>
          </a:p>
        </p:txBody>
      </p:sp>
    </p:spTree>
    <p:extLst>
      <p:ext uri="{BB962C8B-B14F-4D97-AF65-F5344CB8AC3E}">
        <p14:creationId xmlns:p14="http://schemas.microsoft.com/office/powerpoint/2010/main" val="1139420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05F1C30-D0A4-174E-9273-E31E18CCA11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Chapel resembles traditional programming enough that it’s easy to forget how roundabout SPMD can be:</a:t>
            </a:r>
          </a:p>
          <a:p>
            <a:pPr lvl="1"/>
            <a:r>
              <a:rPr lang="en-US" dirty="0"/>
              <a:t>Need to do something on just one node?</a:t>
            </a:r>
          </a:p>
          <a:p>
            <a:pPr lvl="2"/>
            <a:r>
              <a:rPr lang="en-US" b="1" dirty="0"/>
              <a:t>Chapel:</a:t>
            </a:r>
            <a:r>
              <a:rPr lang="en-US" dirty="0"/>
              <a:t> OK, just do it </a:t>
            </a:r>
          </a:p>
          <a:p>
            <a:pPr lvl="2"/>
            <a:r>
              <a:rPr lang="en-US" b="1" dirty="0"/>
              <a:t>SPMD:</a:t>
            </a:r>
            <a:r>
              <a:rPr lang="en-US" dirty="0"/>
              <a:t> Make sure you’re only doing it in one process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EFEA3EB-A414-1E44-8531-0631290A9784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3"/>
                </a:buBlip>
              </a:pPr>
              <a:t>32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92372C4-6A29-8440-9E52-1D4616DE7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sidebar: Chapel’s Deceptive Simplicity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AE49629-99F9-A040-86E7-0D6258472290}"/>
              </a:ext>
            </a:extLst>
          </p:cNvPr>
          <p:cNvSpPr/>
          <p:nvPr/>
        </p:nvSpPr>
        <p:spPr>
          <a:xfrm>
            <a:off x="380999" y="3229928"/>
            <a:ext cx="4114801" cy="286232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pPr defTabSz="342900">
              <a:tabLst>
                <a:tab pos="940594" algn="l"/>
              </a:tabLst>
              <a:defRPr/>
            </a:pP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proc </a:t>
            </a:r>
            <a:r>
              <a:rPr lang="en-US" dirty="0">
                <a:solidFill>
                  <a:schemeClr val="accent3"/>
                </a:solidFill>
                <a:latin typeface="Courier New"/>
                <a:cs typeface="Courier New"/>
              </a:rPr>
              <a:t>main</a:t>
            </a: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() {</a:t>
            </a:r>
          </a:p>
          <a:p>
            <a:pPr defTabSz="342900">
              <a:tabLst>
                <a:tab pos="940594" algn="l"/>
              </a:tabLst>
              <a:defRPr/>
            </a:pP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  var </a:t>
            </a:r>
            <a:r>
              <a:rPr lang="en-US" dirty="0">
                <a:solidFill>
                  <a:schemeClr val="accent3"/>
                </a:solidFill>
                <a:latin typeface="Courier New"/>
                <a:cs typeface="Courier New"/>
              </a:rPr>
              <a:t>x</a:t>
            </a:r>
            <a:r>
              <a:rPr lang="en-US" dirty="0">
                <a:solidFill>
                  <a:schemeClr val="accent1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=</a:t>
            </a:r>
            <a:r>
              <a:rPr lang="en-US" dirty="0">
                <a:solidFill>
                  <a:schemeClr val="accent1"/>
                </a:solidFill>
                <a:latin typeface="Courier New"/>
                <a:cs typeface="Courier New"/>
              </a:rPr>
              <a:t> </a:t>
            </a:r>
            <a:r>
              <a:rPr lang="en-US" b="1" dirty="0" err="1">
                <a:solidFill>
                  <a:schemeClr val="accent4"/>
                </a:solidFill>
                <a:latin typeface="Courier New"/>
                <a:cs typeface="Courier New"/>
              </a:rPr>
              <a:t>stdin</a:t>
            </a:r>
            <a:r>
              <a:rPr lang="en-US" dirty="0" err="1">
                <a:solidFill>
                  <a:schemeClr val="tx1"/>
                </a:solidFill>
                <a:latin typeface="Courier New"/>
                <a:cs typeface="Courier New"/>
              </a:rPr>
              <a:t>.read</a:t>
            </a: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(</a:t>
            </a: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int</a:t>
            </a: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);</a:t>
            </a:r>
          </a:p>
          <a:p>
            <a:pPr defTabSz="342900">
              <a:tabLst>
                <a:tab pos="940594" algn="l"/>
              </a:tabLst>
              <a:defRPr/>
            </a:pPr>
            <a:r>
              <a:rPr lang="en-US" b="1" dirty="0">
                <a:solidFill>
                  <a:schemeClr val="accent4"/>
                </a:solidFill>
                <a:latin typeface="Courier New"/>
                <a:cs typeface="Courier New"/>
              </a:rPr>
              <a:t>  writeln</a:t>
            </a: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("Hello!");</a:t>
            </a:r>
          </a:p>
          <a:p>
            <a:pPr defTabSz="342900">
              <a:tabLst>
                <a:tab pos="940594" algn="l"/>
              </a:tabLst>
              <a:defRPr/>
            </a:pPr>
            <a:endParaRPr lang="en-US" dirty="0">
              <a:solidFill>
                <a:schemeClr val="tx1"/>
              </a:solidFill>
              <a:latin typeface="Courier New"/>
              <a:cs typeface="Courier New"/>
            </a:endParaRPr>
          </a:p>
          <a:p>
            <a:pPr defTabSz="342900">
              <a:tabLst>
                <a:tab pos="940594" algn="l"/>
              </a:tabLst>
              <a:defRPr/>
            </a:pP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  coforall</a:t>
            </a: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chemeClr val="accent3"/>
                </a:solidFill>
                <a:latin typeface="Courier New"/>
                <a:cs typeface="Courier New"/>
              </a:rPr>
              <a:t>loc</a:t>
            </a: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 </a:t>
            </a: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in</a:t>
            </a: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 Locales </a:t>
            </a: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do</a:t>
            </a:r>
          </a:p>
          <a:p>
            <a:pPr defTabSz="342900">
              <a:tabLst>
                <a:tab pos="940594" algn="l"/>
              </a:tabLst>
              <a:defRPr/>
            </a:pP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    </a:t>
            </a: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on</a:t>
            </a: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 loc </a:t>
            </a: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do</a:t>
            </a:r>
          </a:p>
          <a:p>
            <a:pPr defTabSz="342900">
              <a:tabLst>
                <a:tab pos="940594" algn="l"/>
              </a:tabLst>
              <a:defRPr/>
            </a:pP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      </a:t>
            </a:r>
            <a:r>
              <a:rPr lang="en-US" b="1" dirty="0">
                <a:solidFill>
                  <a:schemeClr val="accent4"/>
                </a:solidFill>
                <a:latin typeface="Courier New"/>
                <a:cs typeface="Courier New"/>
              </a:rPr>
              <a:t>writeln</a:t>
            </a: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(</a:t>
            </a:r>
            <a:r>
              <a:rPr lang="en-US" dirty="0" err="1">
                <a:solidFill>
                  <a:schemeClr val="tx1"/>
                </a:solidFill>
                <a:latin typeface="Courier New"/>
                <a:cs typeface="Courier New"/>
              </a:rPr>
              <a:t>loc.id</a:t>
            </a: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 * x);</a:t>
            </a:r>
          </a:p>
          <a:p>
            <a:pPr defTabSz="342900">
              <a:tabLst>
                <a:tab pos="940594" algn="l"/>
              </a:tabLst>
              <a:defRPr/>
            </a:pPr>
            <a:endParaRPr lang="en-US" dirty="0">
              <a:solidFill>
                <a:schemeClr val="tx1"/>
              </a:solidFill>
              <a:latin typeface="Courier New"/>
              <a:cs typeface="Courier New"/>
            </a:endParaRPr>
          </a:p>
          <a:p>
            <a:pPr defTabSz="342900">
              <a:tabLst>
                <a:tab pos="940594" algn="l"/>
              </a:tabLst>
              <a:defRPr/>
            </a:pPr>
            <a:r>
              <a:rPr lang="en-US" b="1" dirty="0">
                <a:solidFill>
                  <a:schemeClr val="accent4"/>
                </a:solidFill>
                <a:latin typeface="Courier New"/>
                <a:cs typeface="Courier New"/>
              </a:rPr>
              <a:t>  writeln</a:t>
            </a: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("Bye!");</a:t>
            </a:r>
          </a:p>
          <a:p>
            <a:pPr defTabSz="342900">
              <a:tabLst>
                <a:tab pos="940594" algn="l"/>
              </a:tabLst>
              <a:defRPr/>
            </a:pP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}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AA0A52E-96D9-8645-9133-8113B2D3E898}"/>
              </a:ext>
            </a:extLst>
          </p:cNvPr>
          <p:cNvSpPr/>
          <p:nvPr/>
        </p:nvSpPr>
        <p:spPr>
          <a:xfrm>
            <a:off x="381001" y="2860596"/>
            <a:ext cx="990599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 err="1">
                <a:solidFill>
                  <a:schemeClr val="tx1"/>
                </a:solidFill>
                <a:cs typeface="Courier New" pitchFamily="49" charset="0"/>
              </a:rPr>
              <a:t>toy.chpl</a:t>
            </a:r>
            <a:endParaRPr lang="en-US" dirty="0">
              <a:solidFill>
                <a:schemeClr val="tx1"/>
              </a:solidFill>
              <a:cs typeface="Courier New" pitchFamily="49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16655DE-DAC9-154F-AAC8-3EE6C8D61383}"/>
              </a:ext>
            </a:extLst>
          </p:cNvPr>
          <p:cNvSpPr/>
          <p:nvPr/>
        </p:nvSpPr>
        <p:spPr>
          <a:xfrm>
            <a:off x="5867400" y="1740932"/>
            <a:ext cx="5105400" cy="452431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pPr defTabSz="342900">
              <a:tabLst>
                <a:tab pos="940594" algn="l"/>
              </a:tabLst>
              <a:defRPr/>
            </a:pP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proc </a:t>
            </a:r>
            <a:r>
              <a:rPr lang="en-US" dirty="0">
                <a:solidFill>
                  <a:schemeClr val="accent3"/>
                </a:solidFill>
                <a:latin typeface="Courier New"/>
                <a:cs typeface="Courier New"/>
              </a:rPr>
              <a:t>main</a:t>
            </a: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() {</a:t>
            </a:r>
          </a:p>
          <a:p>
            <a:pPr defTabSz="342900">
              <a:tabLst>
                <a:tab pos="940594" algn="l"/>
              </a:tabLst>
              <a:defRPr/>
            </a:pP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  </a:t>
            </a: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var</a:t>
            </a:r>
            <a:r>
              <a:rPr lang="en-US" b="1" dirty="0">
                <a:solidFill>
                  <a:schemeClr val="tx1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chemeClr val="accent3"/>
                </a:solidFill>
                <a:latin typeface="Courier New"/>
                <a:cs typeface="Courier New"/>
              </a:rPr>
              <a:t>x</a:t>
            </a: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: </a:t>
            </a: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int</a:t>
            </a: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;</a:t>
            </a:r>
          </a:p>
          <a:p>
            <a:pPr defTabSz="342900">
              <a:tabLst>
                <a:tab pos="940594" algn="l"/>
              </a:tabLst>
              <a:defRPr/>
            </a:pP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  if </a:t>
            </a:r>
            <a:r>
              <a:rPr lang="en-US" b="1" dirty="0" err="1">
                <a:solidFill>
                  <a:schemeClr val="accent4"/>
                </a:solidFill>
                <a:latin typeface="Courier New"/>
                <a:cs typeface="Courier New"/>
              </a:rPr>
              <a:t>myProc</a:t>
            </a:r>
            <a:r>
              <a:rPr lang="en-US" dirty="0">
                <a:solidFill>
                  <a:schemeClr val="accent1"/>
                </a:solidFill>
                <a:latin typeface="Courier New"/>
                <a:cs typeface="Courier New"/>
              </a:rPr>
              <a:t>() == 0</a:t>
            </a: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chemeClr val="accent1"/>
                </a:solidFill>
                <a:latin typeface="Courier New"/>
                <a:cs typeface="Courier New"/>
              </a:rPr>
              <a:t>{</a:t>
            </a:r>
          </a:p>
          <a:p>
            <a:pPr defTabSz="342900">
              <a:tabLst>
                <a:tab pos="940594" algn="l"/>
              </a:tabLst>
              <a:defRPr/>
            </a:pP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    </a:t>
            </a:r>
            <a:r>
              <a:rPr lang="en-US" dirty="0">
                <a:solidFill>
                  <a:schemeClr val="accent3"/>
                </a:solidFill>
                <a:latin typeface="Courier New"/>
                <a:cs typeface="Courier New"/>
              </a:rPr>
              <a:t>x</a:t>
            </a:r>
            <a:r>
              <a:rPr lang="en-US" dirty="0">
                <a:solidFill>
                  <a:schemeClr val="accent1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=</a:t>
            </a:r>
            <a:r>
              <a:rPr lang="en-US" dirty="0">
                <a:solidFill>
                  <a:schemeClr val="accent1"/>
                </a:solidFill>
                <a:latin typeface="Courier New"/>
                <a:cs typeface="Courier New"/>
              </a:rPr>
              <a:t> </a:t>
            </a:r>
            <a:r>
              <a:rPr lang="en-US" b="1" dirty="0" err="1">
                <a:solidFill>
                  <a:schemeClr val="accent4"/>
                </a:solidFill>
                <a:latin typeface="Courier New"/>
                <a:cs typeface="Courier New"/>
              </a:rPr>
              <a:t>stdin</a:t>
            </a:r>
            <a:r>
              <a:rPr lang="en-US" dirty="0" err="1">
                <a:solidFill>
                  <a:schemeClr val="tx1"/>
                </a:solidFill>
                <a:latin typeface="Courier New"/>
                <a:cs typeface="Courier New"/>
              </a:rPr>
              <a:t>.read</a:t>
            </a: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(</a:t>
            </a: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int</a:t>
            </a: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);</a:t>
            </a:r>
          </a:p>
          <a:p>
            <a:pPr defTabSz="342900">
              <a:tabLst>
                <a:tab pos="940594" algn="l"/>
              </a:tabLst>
              <a:defRPr/>
            </a:pPr>
            <a:r>
              <a:rPr lang="en-US" b="1" dirty="0">
                <a:solidFill>
                  <a:schemeClr val="accent4"/>
                </a:solidFill>
                <a:latin typeface="Courier New"/>
                <a:cs typeface="Courier New"/>
              </a:rPr>
              <a:t>    writeln</a:t>
            </a: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("Hello!");</a:t>
            </a:r>
          </a:p>
          <a:p>
            <a:pPr defTabSz="342900">
              <a:tabLst>
                <a:tab pos="940594" algn="l"/>
              </a:tabLst>
              <a:defRPr/>
            </a:pP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  }</a:t>
            </a:r>
          </a:p>
          <a:p>
            <a:pPr defTabSz="342900">
              <a:tabLst>
                <a:tab pos="940594" algn="l"/>
              </a:tabLst>
              <a:defRPr/>
            </a:pPr>
            <a:endParaRPr lang="en-US" dirty="0">
              <a:solidFill>
                <a:schemeClr val="tx1"/>
              </a:solidFill>
              <a:latin typeface="Courier New"/>
              <a:cs typeface="Courier New"/>
            </a:endParaRPr>
          </a:p>
          <a:p>
            <a:pPr defTabSz="342900">
              <a:tabLst>
                <a:tab pos="940594" algn="l"/>
              </a:tabLst>
              <a:defRPr/>
            </a:pP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  </a:t>
            </a:r>
            <a:r>
              <a:rPr lang="en-US" b="1" dirty="0" err="1">
                <a:solidFill>
                  <a:schemeClr val="accent4"/>
                </a:solidFill>
                <a:latin typeface="Courier New"/>
                <a:cs typeface="Courier New"/>
              </a:rPr>
              <a:t>broadcastAll</a:t>
            </a: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(x, </a:t>
            </a:r>
            <a:r>
              <a:rPr lang="en-US" dirty="0" err="1">
                <a:solidFill>
                  <a:schemeClr val="tx1"/>
                </a:solidFill>
                <a:latin typeface="Courier New"/>
                <a:cs typeface="Courier New"/>
              </a:rPr>
              <a:t>fromLocale</a:t>
            </a: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=0);</a:t>
            </a:r>
          </a:p>
          <a:p>
            <a:pPr defTabSz="342900">
              <a:tabLst>
                <a:tab pos="940594" algn="l"/>
              </a:tabLst>
              <a:defRPr/>
            </a:pP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  </a:t>
            </a:r>
          </a:p>
          <a:p>
            <a:pPr defTabSz="342900">
              <a:tabLst>
                <a:tab pos="940594" algn="l"/>
              </a:tabLst>
              <a:defRPr/>
            </a:pPr>
            <a:r>
              <a:rPr lang="en-US" b="1" dirty="0">
                <a:solidFill>
                  <a:schemeClr val="accent4"/>
                </a:solidFill>
                <a:latin typeface="Courier New"/>
                <a:cs typeface="Courier New"/>
              </a:rPr>
              <a:t>  </a:t>
            </a:r>
            <a:r>
              <a:rPr lang="en-US" b="1" dirty="0" err="1">
                <a:solidFill>
                  <a:schemeClr val="accent4"/>
                </a:solidFill>
                <a:latin typeface="Courier New"/>
                <a:cs typeface="Courier New"/>
              </a:rPr>
              <a:t>writeln</a:t>
            </a: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(</a:t>
            </a:r>
            <a:r>
              <a:rPr lang="en-US" b="1" dirty="0" err="1">
                <a:solidFill>
                  <a:schemeClr val="accent4"/>
                </a:solidFill>
                <a:latin typeface="Courier New"/>
                <a:cs typeface="Courier New"/>
              </a:rPr>
              <a:t>myProc</a:t>
            </a: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() * x);</a:t>
            </a:r>
          </a:p>
          <a:p>
            <a:pPr defTabSz="342900">
              <a:tabLst>
                <a:tab pos="940594" algn="l"/>
              </a:tabLst>
              <a:defRPr/>
            </a:pPr>
            <a:endParaRPr lang="en-US" dirty="0">
              <a:solidFill>
                <a:schemeClr val="tx1"/>
              </a:solidFill>
              <a:latin typeface="Courier New"/>
              <a:cs typeface="Courier New"/>
            </a:endParaRPr>
          </a:p>
          <a:p>
            <a:pPr defTabSz="342900">
              <a:tabLst>
                <a:tab pos="940594" algn="l"/>
              </a:tabLst>
              <a:defRPr/>
            </a:pPr>
            <a:r>
              <a:rPr lang="en-US" b="1" dirty="0">
                <a:solidFill>
                  <a:schemeClr val="accent4"/>
                </a:solidFill>
                <a:latin typeface="Courier New"/>
                <a:cs typeface="Courier New"/>
              </a:rPr>
              <a:t>  </a:t>
            </a:r>
            <a:r>
              <a:rPr lang="en-US" b="1" dirty="0" err="1">
                <a:solidFill>
                  <a:schemeClr val="accent4"/>
                </a:solidFill>
                <a:latin typeface="Courier New"/>
                <a:cs typeface="Courier New"/>
              </a:rPr>
              <a:t>barrierAll</a:t>
            </a:r>
            <a:r>
              <a:rPr lang="en-US" b="1" dirty="0">
                <a:solidFill>
                  <a:schemeClr val="accent4"/>
                </a:solidFill>
                <a:latin typeface="Courier New"/>
                <a:cs typeface="Courier New"/>
              </a:rPr>
              <a:t>();</a:t>
            </a:r>
          </a:p>
          <a:p>
            <a:pPr defTabSz="342900">
              <a:tabLst>
                <a:tab pos="940594" algn="l"/>
              </a:tabLst>
              <a:defRPr/>
            </a:pPr>
            <a:endParaRPr lang="en-US" dirty="0">
              <a:solidFill>
                <a:schemeClr val="tx1"/>
              </a:solidFill>
              <a:latin typeface="Courier New"/>
              <a:cs typeface="Courier New"/>
            </a:endParaRPr>
          </a:p>
          <a:p>
            <a:pPr defTabSz="342900">
              <a:tabLst>
                <a:tab pos="940594" algn="l"/>
              </a:tabLst>
              <a:defRPr/>
            </a:pP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  </a:t>
            </a: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if</a:t>
            </a: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 </a:t>
            </a:r>
            <a:r>
              <a:rPr lang="en-US" b="1" dirty="0" err="1">
                <a:solidFill>
                  <a:schemeClr val="accent4"/>
                </a:solidFill>
                <a:latin typeface="Courier New"/>
                <a:cs typeface="Courier New"/>
              </a:rPr>
              <a:t>myProc</a:t>
            </a: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() == 0 </a:t>
            </a: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then</a:t>
            </a:r>
          </a:p>
          <a:p>
            <a:pPr defTabSz="342900">
              <a:tabLst>
                <a:tab pos="940594" algn="l"/>
              </a:tabLst>
              <a:defRPr/>
            </a:pPr>
            <a:r>
              <a:rPr lang="en-US" b="1" dirty="0">
                <a:solidFill>
                  <a:schemeClr val="accent4"/>
                </a:solidFill>
                <a:latin typeface="Courier New"/>
                <a:cs typeface="Courier New"/>
              </a:rPr>
              <a:t>    writeln</a:t>
            </a: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("Bye!");</a:t>
            </a:r>
          </a:p>
          <a:p>
            <a:pPr defTabSz="342900">
              <a:tabLst>
                <a:tab pos="940594" algn="l"/>
              </a:tabLst>
              <a:defRPr/>
            </a:pP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}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4C326EF-9D0C-0144-BF33-C4942E4F1C87}"/>
              </a:ext>
            </a:extLst>
          </p:cNvPr>
          <p:cNvSpPr/>
          <p:nvPr/>
        </p:nvSpPr>
        <p:spPr>
          <a:xfrm>
            <a:off x="5867402" y="1371600"/>
            <a:ext cx="1676398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tx1"/>
                </a:solidFill>
                <a:cs typeface="Courier New" pitchFamily="49" charset="0"/>
              </a:rPr>
              <a:t>toy-</a:t>
            </a:r>
            <a:r>
              <a:rPr lang="en-US" dirty="0" err="1">
                <a:solidFill>
                  <a:schemeClr val="tx1"/>
                </a:solidFill>
                <a:cs typeface="Courier New" pitchFamily="49" charset="0"/>
              </a:rPr>
              <a:t>SPMD.chpl</a:t>
            </a:r>
            <a:endParaRPr lang="en-US" dirty="0">
              <a:solidFill>
                <a:schemeClr val="tx1"/>
              </a:solidFill>
              <a:cs typeface="Courier New" pitchFamily="49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D828CBE-56AC-3242-9358-39C9A42FA172}"/>
              </a:ext>
            </a:extLst>
          </p:cNvPr>
          <p:cNvSpPr/>
          <p:nvPr/>
        </p:nvSpPr>
        <p:spPr bwMode="ltGray">
          <a:xfrm>
            <a:off x="380999" y="3570514"/>
            <a:ext cx="4114801" cy="620486"/>
          </a:xfrm>
          <a:prstGeom prst="rect">
            <a:avLst/>
          </a:prstGeom>
          <a:noFill/>
          <a:ln w="57150">
            <a:solidFill>
              <a:schemeClr val="accent5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38A9F8E-17B2-6748-A2CE-4E63FF460ED6}"/>
              </a:ext>
            </a:extLst>
          </p:cNvPr>
          <p:cNvSpPr/>
          <p:nvPr/>
        </p:nvSpPr>
        <p:spPr bwMode="ltGray">
          <a:xfrm>
            <a:off x="5867400" y="2057400"/>
            <a:ext cx="5105400" cy="1394935"/>
          </a:xfrm>
          <a:prstGeom prst="rect">
            <a:avLst/>
          </a:prstGeom>
          <a:noFill/>
          <a:ln w="57150">
            <a:solidFill>
              <a:schemeClr val="accent5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2673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05F1C30-D0A4-174E-9273-E31E18CCA11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Chapel resembles traditional programming enough that it’s easy to forget how roundabout SPMD can be:</a:t>
            </a:r>
          </a:p>
          <a:p>
            <a:pPr lvl="1"/>
            <a:r>
              <a:rPr lang="en-US" dirty="0"/>
              <a:t>Want to ensure one thing finishes before the next?</a:t>
            </a:r>
          </a:p>
          <a:p>
            <a:pPr lvl="2"/>
            <a:r>
              <a:rPr lang="en-US" b="1" dirty="0"/>
              <a:t>Chapel:</a:t>
            </a:r>
            <a:r>
              <a:rPr lang="en-US" dirty="0"/>
              <a:t> Typically happens through sequential ordering</a:t>
            </a:r>
          </a:p>
          <a:p>
            <a:pPr lvl="2"/>
            <a:r>
              <a:rPr lang="en-US" b="1" dirty="0"/>
              <a:t>SPMD:</a:t>
            </a:r>
            <a:r>
              <a:rPr lang="en-US" dirty="0"/>
              <a:t> Defensively ensure nobody gets too far ahead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EFEA3EB-A414-1E44-8531-0631290A9784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pPr defTabSz="1088421">
              <a:buFontTx/>
              <a:buBlip>
                <a:blip r:embed="rId2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2"/>
                </a:buBlip>
              </a:pPr>
              <a:t>33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92372C4-6A29-8440-9E52-1D4616DE7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sidebar: Chapel’s Deceptive Simplicity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AE49629-99F9-A040-86E7-0D6258472290}"/>
              </a:ext>
            </a:extLst>
          </p:cNvPr>
          <p:cNvSpPr/>
          <p:nvPr/>
        </p:nvSpPr>
        <p:spPr>
          <a:xfrm>
            <a:off x="380999" y="3229928"/>
            <a:ext cx="4114801" cy="286232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pPr defTabSz="342900">
              <a:tabLst>
                <a:tab pos="940594" algn="l"/>
              </a:tabLst>
              <a:defRPr/>
            </a:pP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proc </a:t>
            </a:r>
            <a:r>
              <a:rPr lang="en-US" dirty="0">
                <a:solidFill>
                  <a:schemeClr val="accent3"/>
                </a:solidFill>
                <a:latin typeface="Courier New"/>
                <a:cs typeface="Courier New"/>
              </a:rPr>
              <a:t>main</a:t>
            </a: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() {</a:t>
            </a:r>
          </a:p>
          <a:p>
            <a:pPr defTabSz="342900">
              <a:tabLst>
                <a:tab pos="940594" algn="l"/>
              </a:tabLst>
              <a:defRPr/>
            </a:pP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  var </a:t>
            </a:r>
            <a:r>
              <a:rPr lang="en-US" dirty="0">
                <a:solidFill>
                  <a:schemeClr val="accent3"/>
                </a:solidFill>
                <a:latin typeface="Courier New"/>
                <a:cs typeface="Courier New"/>
              </a:rPr>
              <a:t>x</a:t>
            </a:r>
            <a:r>
              <a:rPr lang="en-US" dirty="0">
                <a:solidFill>
                  <a:schemeClr val="accent1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=</a:t>
            </a:r>
            <a:r>
              <a:rPr lang="en-US" dirty="0">
                <a:solidFill>
                  <a:schemeClr val="accent1"/>
                </a:solidFill>
                <a:latin typeface="Courier New"/>
                <a:cs typeface="Courier New"/>
              </a:rPr>
              <a:t> </a:t>
            </a:r>
            <a:r>
              <a:rPr lang="en-US" b="1" dirty="0" err="1">
                <a:solidFill>
                  <a:schemeClr val="accent4"/>
                </a:solidFill>
                <a:latin typeface="Courier New"/>
                <a:cs typeface="Courier New"/>
              </a:rPr>
              <a:t>stdin</a:t>
            </a:r>
            <a:r>
              <a:rPr lang="en-US" dirty="0" err="1">
                <a:solidFill>
                  <a:schemeClr val="tx1"/>
                </a:solidFill>
                <a:latin typeface="Courier New"/>
                <a:cs typeface="Courier New"/>
              </a:rPr>
              <a:t>.read</a:t>
            </a: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(</a:t>
            </a: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int</a:t>
            </a: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);</a:t>
            </a:r>
          </a:p>
          <a:p>
            <a:pPr defTabSz="342900">
              <a:tabLst>
                <a:tab pos="940594" algn="l"/>
              </a:tabLst>
              <a:defRPr/>
            </a:pPr>
            <a:r>
              <a:rPr lang="en-US" b="1" dirty="0">
                <a:solidFill>
                  <a:schemeClr val="accent4"/>
                </a:solidFill>
                <a:latin typeface="Courier New"/>
                <a:cs typeface="Courier New"/>
              </a:rPr>
              <a:t>  writeln</a:t>
            </a: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("Hello!");</a:t>
            </a:r>
          </a:p>
          <a:p>
            <a:pPr defTabSz="342900">
              <a:tabLst>
                <a:tab pos="940594" algn="l"/>
              </a:tabLst>
              <a:defRPr/>
            </a:pPr>
            <a:endParaRPr lang="en-US" dirty="0">
              <a:solidFill>
                <a:schemeClr val="tx1"/>
              </a:solidFill>
              <a:latin typeface="Courier New"/>
              <a:cs typeface="Courier New"/>
            </a:endParaRPr>
          </a:p>
          <a:p>
            <a:pPr defTabSz="342900">
              <a:tabLst>
                <a:tab pos="940594" algn="l"/>
              </a:tabLst>
              <a:defRPr/>
            </a:pP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  coforall</a:t>
            </a: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chemeClr val="accent3"/>
                </a:solidFill>
                <a:latin typeface="Courier New"/>
                <a:cs typeface="Courier New"/>
              </a:rPr>
              <a:t>loc</a:t>
            </a: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 </a:t>
            </a: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in</a:t>
            </a: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 Locales </a:t>
            </a: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do</a:t>
            </a:r>
          </a:p>
          <a:p>
            <a:pPr defTabSz="342900">
              <a:tabLst>
                <a:tab pos="940594" algn="l"/>
              </a:tabLst>
              <a:defRPr/>
            </a:pP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    </a:t>
            </a: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on</a:t>
            </a: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 loc </a:t>
            </a: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do</a:t>
            </a:r>
          </a:p>
          <a:p>
            <a:pPr defTabSz="342900">
              <a:tabLst>
                <a:tab pos="940594" algn="l"/>
              </a:tabLst>
              <a:defRPr/>
            </a:pP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      </a:t>
            </a:r>
            <a:r>
              <a:rPr lang="en-US" b="1" dirty="0">
                <a:solidFill>
                  <a:schemeClr val="accent4"/>
                </a:solidFill>
                <a:latin typeface="Courier New"/>
                <a:cs typeface="Courier New"/>
              </a:rPr>
              <a:t>writeln</a:t>
            </a: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(</a:t>
            </a:r>
            <a:r>
              <a:rPr lang="en-US" dirty="0" err="1">
                <a:solidFill>
                  <a:schemeClr val="tx1"/>
                </a:solidFill>
                <a:latin typeface="Courier New"/>
                <a:cs typeface="Courier New"/>
              </a:rPr>
              <a:t>loc.id</a:t>
            </a: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 * x);</a:t>
            </a:r>
          </a:p>
          <a:p>
            <a:pPr defTabSz="342900">
              <a:tabLst>
                <a:tab pos="940594" algn="l"/>
              </a:tabLst>
              <a:defRPr/>
            </a:pPr>
            <a:endParaRPr lang="en-US" dirty="0">
              <a:solidFill>
                <a:schemeClr val="tx1"/>
              </a:solidFill>
              <a:latin typeface="Courier New"/>
              <a:cs typeface="Courier New"/>
            </a:endParaRPr>
          </a:p>
          <a:p>
            <a:pPr defTabSz="342900">
              <a:tabLst>
                <a:tab pos="940594" algn="l"/>
              </a:tabLst>
              <a:defRPr/>
            </a:pPr>
            <a:r>
              <a:rPr lang="en-US" b="1" dirty="0">
                <a:solidFill>
                  <a:schemeClr val="accent4"/>
                </a:solidFill>
                <a:latin typeface="Courier New"/>
                <a:cs typeface="Courier New"/>
              </a:rPr>
              <a:t>  writeln</a:t>
            </a: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("Bye!");</a:t>
            </a:r>
          </a:p>
          <a:p>
            <a:pPr defTabSz="342900">
              <a:tabLst>
                <a:tab pos="940594" algn="l"/>
              </a:tabLst>
              <a:defRPr/>
            </a:pP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}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AA0A52E-96D9-8645-9133-8113B2D3E898}"/>
              </a:ext>
            </a:extLst>
          </p:cNvPr>
          <p:cNvSpPr/>
          <p:nvPr/>
        </p:nvSpPr>
        <p:spPr>
          <a:xfrm>
            <a:off x="381001" y="2860596"/>
            <a:ext cx="990599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 err="1">
                <a:solidFill>
                  <a:schemeClr val="tx1"/>
                </a:solidFill>
                <a:cs typeface="Courier New" pitchFamily="49" charset="0"/>
              </a:rPr>
              <a:t>toy.chpl</a:t>
            </a:r>
            <a:endParaRPr lang="en-US" dirty="0">
              <a:solidFill>
                <a:schemeClr val="tx1"/>
              </a:solidFill>
              <a:cs typeface="Courier New" pitchFamily="49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16655DE-DAC9-154F-AAC8-3EE6C8D61383}"/>
              </a:ext>
            </a:extLst>
          </p:cNvPr>
          <p:cNvSpPr/>
          <p:nvPr/>
        </p:nvSpPr>
        <p:spPr>
          <a:xfrm>
            <a:off x="5867400" y="1740932"/>
            <a:ext cx="5105400" cy="452431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pPr defTabSz="342900">
              <a:tabLst>
                <a:tab pos="940594" algn="l"/>
              </a:tabLst>
              <a:defRPr/>
            </a:pP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proc </a:t>
            </a:r>
            <a:r>
              <a:rPr lang="en-US" dirty="0">
                <a:solidFill>
                  <a:schemeClr val="accent3"/>
                </a:solidFill>
                <a:latin typeface="Courier New"/>
                <a:cs typeface="Courier New"/>
              </a:rPr>
              <a:t>main</a:t>
            </a: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() {</a:t>
            </a:r>
          </a:p>
          <a:p>
            <a:pPr defTabSz="342900">
              <a:tabLst>
                <a:tab pos="940594" algn="l"/>
              </a:tabLst>
              <a:defRPr/>
            </a:pP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  </a:t>
            </a: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var</a:t>
            </a:r>
            <a:r>
              <a:rPr lang="en-US" b="1" dirty="0">
                <a:solidFill>
                  <a:schemeClr val="tx1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chemeClr val="accent3"/>
                </a:solidFill>
                <a:latin typeface="Courier New"/>
                <a:cs typeface="Courier New"/>
              </a:rPr>
              <a:t>x</a:t>
            </a: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: </a:t>
            </a: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int</a:t>
            </a: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;</a:t>
            </a:r>
          </a:p>
          <a:p>
            <a:pPr defTabSz="342900">
              <a:tabLst>
                <a:tab pos="940594" algn="l"/>
              </a:tabLst>
              <a:defRPr/>
            </a:pP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  if </a:t>
            </a:r>
            <a:r>
              <a:rPr lang="en-US" b="1" dirty="0" err="1">
                <a:solidFill>
                  <a:schemeClr val="accent4"/>
                </a:solidFill>
                <a:latin typeface="Courier New"/>
                <a:cs typeface="Courier New"/>
              </a:rPr>
              <a:t>myProc</a:t>
            </a:r>
            <a:r>
              <a:rPr lang="en-US" dirty="0">
                <a:solidFill>
                  <a:schemeClr val="accent1"/>
                </a:solidFill>
                <a:latin typeface="Courier New"/>
                <a:cs typeface="Courier New"/>
              </a:rPr>
              <a:t>() == 0</a:t>
            </a: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chemeClr val="accent1"/>
                </a:solidFill>
                <a:latin typeface="Courier New"/>
                <a:cs typeface="Courier New"/>
              </a:rPr>
              <a:t>{</a:t>
            </a:r>
          </a:p>
          <a:p>
            <a:pPr defTabSz="342900">
              <a:tabLst>
                <a:tab pos="940594" algn="l"/>
              </a:tabLst>
              <a:defRPr/>
            </a:pP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    </a:t>
            </a:r>
            <a:r>
              <a:rPr lang="en-US" dirty="0">
                <a:solidFill>
                  <a:schemeClr val="accent3"/>
                </a:solidFill>
                <a:latin typeface="Courier New"/>
                <a:cs typeface="Courier New"/>
              </a:rPr>
              <a:t>x</a:t>
            </a:r>
            <a:r>
              <a:rPr lang="en-US" dirty="0">
                <a:solidFill>
                  <a:schemeClr val="accent1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=</a:t>
            </a:r>
            <a:r>
              <a:rPr lang="en-US" dirty="0">
                <a:solidFill>
                  <a:schemeClr val="accent1"/>
                </a:solidFill>
                <a:latin typeface="Courier New"/>
                <a:cs typeface="Courier New"/>
              </a:rPr>
              <a:t> </a:t>
            </a:r>
            <a:r>
              <a:rPr lang="en-US" b="1" dirty="0" err="1">
                <a:solidFill>
                  <a:schemeClr val="accent4"/>
                </a:solidFill>
                <a:latin typeface="Courier New"/>
                <a:cs typeface="Courier New"/>
              </a:rPr>
              <a:t>stdin</a:t>
            </a:r>
            <a:r>
              <a:rPr lang="en-US" dirty="0" err="1">
                <a:solidFill>
                  <a:schemeClr val="tx1"/>
                </a:solidFill>
                <a:latin typeface="Courier New"/>
                <a:cs typeface="Courier New"/>
              </a:rPr>
              <a:t>.read</a:t>
            </a: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(</a:t>
            </a: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int</a:t>
            </a: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);</a:t>
            </a:r>
          </a:p>
          <a:p>
            <a:pPr defTabSz="342900">
              <a:tabLst>
                <a:tab pos="940594" algn="l"/>
              </a:tabLst>
              <a:defRPr/>
            </a:pPr>
            <a:r>
              <a:rPr lang="en-US" b="1" dirty="0">
                <a:solidFill>
                  <a:schemeClr val="accent4"/>
                </a:solidFill>
                <a:latin typeface="Courier New"/>
                <a:cs typeface="Courier New"/>
              </a:rPr>
              <a:t>    writeln</a:t>
            </a: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("Hello!");</a:t>
            </a:r>
          </a:p>
          <a:p>
            <a:pPr defTabSz="342900">
              <a:tabLst>
                <a:tab pos="940594" algn="l"/>
              </a:tabLst>
              <a:defRPr/>
            </a:pP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  }</a:t>
            </a:r>
          </a:p>
          <a:p>
            <a:pPr defTabSz="342900">
              <a:tabLst>
                <a:tab pos="940594" algn="l"/>
              </a:tabLst>
              <a:defRPr/>
            </a:pPr>
            <a:endParaRPr lang="en-US" dirty="0">
              <a:solidFill>
                <a:schemeClr val="tx1"/>
              </a:solidFill>
              <a:latin typeface="Courier New"/>
              <a:cs typeface="Courier New"/>
            </a:endParaRPr>
          </a:p>
          <a:p>
            <a:pPr defTabSz="342900">
              <a:tabLst>
                <a:tab pos="940594" algn="l"/>
              </a:tabLst>
              <a:defRPr/>
            </a:pP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  </a:t>
            </a:r>
            <a:r>
              <a:rPr lang="en-US" b="1" dirty="0" err="1">
                <a:solidFill>
                  <a:schemeClr val="accent4"/>
                </a:solidFill>
                <a:latin typeface="Courier New"/>
                <a:cs typeface="Courier New"/>
              </a:rPr>
              <a:t>broadcastAll</a:t>
            </a: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(x, </a:t>
            </a:r>
            <a:r>
              <a:rPr lang="en-US" dirty="0" err="1">
                <a:solidFill>
                  <a:schemeClr val="tx1"/>
                </a:solidFill>
                <a:latin typeface="Courier New"/>
                <a:cs typeface="Courier New"/>
              </a:rPr>
              <a:t>fromLocale</a:t>
            </a: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=0);</a:t>
            </a:r>
          </a:p>
          <a:p>
            <a:pPr defTabSz="342900">
              <a:tabLst>
                <a:tab pos="940594" algn="l"/>
              </a:tabLst>
              <a:defRPr/>
            </a:pP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  </a:t>
            </a:r>
          </a:p>
          <a:p>
            <a:pPr defTabSz="342900">
              <a:tabLst>
                <a:tab pos="940594" algn="l"/>
              </a:tabLst>
              <a:defRPr/>
            </a:pPr>
            <a:r>
              <a:rPr lang="en-US" b="1" dirty="0">
                <a:solidFill>
                  <a:schemeClr val="accent4"/>
                </a:solidFill>
                <a:latin typeface="Courier New"/>
                <a:cs typeface="Courier New"/>
              </a:rPr>
              <a:t>  writeln</a:t>
            </a: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(</a:t>
            </a:r>
            <a:r>
              <a:rPr lang="en-US" b="1" dirty="0" err="1">
                <a:solidFill>
                  <a:schemeClr val="accent4"/>
                </a:solidFill>
                <a:latin typeface="Courier New"/>
                <a:cs typeface="Courier New"/>
              </a:rPr>
              <a:t>myProc</a:t>
            </a: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() * x);</a:t>
            </a:r>
          </a:p>
          <a:p>
            <a:pPr defTabSz="342900">
              <a:tabLst>
                <a:tab pos="940594" algn="l"/>
              </a:tabLst>
              <a:defRPr/>
            </a:pPr>
            <a:endParaRPr lang="en-US" dirty="0">
              <a:solidFill>
                <a:schemeClr val="tx1"/>
              </a:solidFill>
              <a:latin typeface="Courier New"/>
              <a:cs typeface="Courier New"/>
            </a:endParaRPr>
          </a:p>
          <a:p>
            <a:pPr defTabSz="342900">
              <a:tabLst>
                <a:tab pos="940594" algn="l"/>
              </a:tabLst>
              <a:defRPr/>
            </a:pPr>
            <a:r>
              <a:rPr lang="en-US" b="1" dirty="0">
                <a:solidFill>
                  <a:schemeClr val="accent4"/>
                </a:solidFill>
                <a:latin typeface="Courier New"/>
                <a:cs typeface="Courier New"/>
              </a:rPr>
              <a:t>  </a:t>
            </a:r>
            <a:r>
              <a:rPr lang="en-US" b="1" dirty="0" err="1">
                <a:solidFill>
                  <a:schemeClr val="accent4"/>
                </a:solidFill>
                <a:latin typeface="Courier New"/>
                <a:cs typeface="Courier New"/>
              </a:rPr>
              <a:t>barrierAll</a:t>
            </a:r>
            <a:r>
              <a:rPr lang="en-US" b="1" dirty="0">
                <a:solidFill>
                  <a:schemeClr val="accent4"/>
                </a:solidFill>
                <a:latin typeface="Courier New"/>
                <a:cs typeface="Courier New"/>
              </a:rPr>
              <a:t>();</a:t>
            </a:r>
          </a:p>
          <a:p>
            <a:pPr defTabSz="342900">
              <a:tabLst>
                <a:tab pos="940594" algn="l"/>
              </a:tabLst>
              <a:defRPr/>
            </a:pPr>
            <a:endParaRPr lang="en-US" dirty="0">
              <a:solidFill>
                <a:schemeClr val="tx1"/>
              </a:solidFill>
              <a:latin typeface="Courier New"/>
              <a:cs typeface="Courier New"/>
            </a:endParaRPr>
          </a:p>
          <a:p>
            <a:pPr defTabSz="342900">
              <a:tabLst>
                <a:tab pos="940594" algn="l"/>
              </a:tabLst>
              <a:defRPr/>
            </a:pP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  </a:t>
            </a: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if</a:t>
            </a: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 </a:t>
            </a:r>
            <a:r>
              <a:rPr lang="en-US" b="1" dirty="0" err="1">
                <a:solidFill>
                  <a:schemeClr val="accent4"/>
                </a:solidFill>
                <a:latin typeface="Courier New"/>
                <a:cs typeface="Courier New"/>
              </a:rPr>
              <a:t>myProc</a:t>
            </a: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() == 0 </a:t>
            </a: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then</a:t>
            </a:r>
          </a:p>
          <a:p>
            <a:pPr defTabSz="342900">
              <a:tabLst>
                <a:tab pos="940594" algn="l"/>
              </a:tabLst>
              <a:defRPr/>
            </a:pPr>
            <a:r>
              <a:rPr lang="en-US" b="1" dirty="0">
                <a:solidFill>
                  <a:schemeClr val="accent4"/>
                </a:solidFill>
                <a:latin typeface="Courier New"/>
                <a:cs typeface="Courier New"/>
              </a:rPr>
              <a:t>    writeln</a:t>
            </a: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("Bye!");</a:t>
            </a:r>
          </a:p>
          <a:p>
            <a:pPr defTabSz="342900">
              <a:tabLst>
                <a:tab pos="940594" algn="l"/>
              </a:tabLst>
              <a:defRPr/>
            </a:pP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}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4C326EF-9D0C-0144-BF33-C4942E4F1C87}"/>
              </a:ext>
            </a:extLst>
          </p:cNvPr>
          <p:cNvSpPr/>
          <p:nvPr/>
        </p:nvSpPr>
        <p:spPr>
          <a:xfrm>
            <a:off x="5867402" y="1371600"/>
            <a:ext cx="1676398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tx1"/>
                </a:solidFill>
                <a:cs typeface="Courier New" pitchFamily="49" charset="0"/>
              </a:rPr>
              <a:t>toy-</a:t>
            </a:r>
            <a:r>
              <a:rPr lang="en-US" dirty="0" err="1">
                <a:solidFill>
                  <a:schemeClr val="tx1"/>
                </a:solidFill>
                <a:cs typeface="Courier New" pitchFamily="49" charset="0"/>
              </a:rPr>
              <a:t>SPMD.chpl</a:t>
            </a:r>
            <a:endParaRPr lang="en-US" dirty="0">
              <a:solidFill>
                <a:schemeClr val="tx1"/>
              </a:solidFill>
              <a:cs typeface="Courier New" pitchFamily="49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D828CBE-56AC-3242-9358-39C9A42FA172}"/>
              </a:ext>
            </a:extLst>
          </p:cNvPr>
          <p:cNvSpPr/>
          <p:nvPr/>
        </p:nvSpPr>
        <p:spPr bwMode="ltGray">
          <a:xfrm>
            <a:off x="380999" y="4343400"/>
            <a:ext cx="4114801" cy="1382486"/>
          </a:xfrm>
          <a:prstGeom prst="rect">
            <a:avLst/>
          </a:prstGeom>
          <a:noFill/>
          <a:ln w="57150">
            <a:solidFill>
              <a:schemeClr val="accent5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38A9F8E-17B2-6748-A2CE-4E63FF460ED6}"/>
              </a:ext>
            </a:extLst>
          </p:cNvPr>
          <p:cNvSpPr/>
          <p:nvPr/>
        </p:nvSpPr>
        <p:spPr bwMode="ltGray">
          <a:xfrm>
            <a:off x="5867400" y="4191000"/>
            <a:ext cx="5105400" cy="1667840"/>
          </a:xfrm>
          <a:prstGeom prst="rect">
            <a:avLst/>
          </a:prstGeom>
          <a:noFill/>
          <a:ln w="57150">
            <a:solidFill>
              <a:schemeClr val="accent5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764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05F1C30-D0A4-174E-9273-E31E18CCA11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Chapel resembles traditional programming enough that it’s easy to forget how roundabout SPMD can be:</a:t>
            </a:r>
          </a:p>
          <a:p>
            <a:pPr lvl="1"/>
            <a:r>
              <a:rPr lang="en-US" dirty="0"/>
              <a:t>Want to refer to a remote variable?</a:t>
            </a:r>
          </a:p>
          <a:p>
            <a:pPr lvl="2"/>
            <a:r>
              <a:rPr lang="en-US" b="1" dirty="0"/>
              <a:t>Chapel:</a:t>
            </a:r>
            <a:r>
              <a:rPr lang="en-US" dirty="0"/>
              <a:t> Is it in your lexical scope?  Just name it!</a:t>
            </a:r>
          </a:p>
          <a:p>
            <a:pPr lvl="2"/>
            <a:r>
              <a:rPr lang="en-US" b="1" dirty="0"/>
              <a:t>SPMD:</a:t>
            </a:r>
            <a:r>
              <a:rPr lang="en-US" dirty="0"/>
              <a:t> Insert communication, potentially in both</a:t>
            </a:r>
            <a:br>
              <a:rPr lang="en-US" dirty="0"/>
            </a:br>
            <a:r>
              <a:rPr lang="en-US" dirty="0"/>
              <a:t>the source and destination processes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EFEA3EB-A414-1E44-8531-0631290A9784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3"/>
                </a:buBlip>
              </a:pPr>
              <a:t>34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92372C4-6A29-8440-9E52-1D4616DE7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sidebar: Chapel’s Deceptive Simplicity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AE49629-99F9-A040-86E7-0D6258472290}"/>
              </a:ext>
            </a:extLst>
          </p:cNvPr>
          <p:cNvSpPr/>
          <p:nvPr/>
        </p:nvSpPr>
        <p:spPr>
          <a:xfrm>
            <a:off x="380999" y="3229928"/>
            <a:ext cx="4114801" cy="286232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pPr defTabSz="342900">
              <a:tabLst>
                <a:tab pos="940594" algn="l"/>
              </a:tabLst>
              <a:defRPr/>
            </a:pP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proc </a:t>
            </a:r>
            <a:r>
              <a:rPr lang="en-US" dirty="0">
                <a:solidFill>
                  <a:schemeClr val="accent3"/>
                </a:solidFill>
                <a:latin typeface="Courier New"/>
                <a:cs typeface="Courier New"/>
              </a:rPr>
              <a:t>main</a:t>
            </a: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() {</a:t>
            </a:r>
          </a:p>
          <a:p>
            <a:pPr defTabSz="342900">
              <a:tabLst>
                <a:tab pos="940594" algn="l"/>
              </a:tabLst>
              <a:defRPr/>
            </a:pP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  var </a:t>
            </a:r>
            <a:r>
              <a:rPr lang="en-US" dirty="0">
                <a:solidFill>
                  <a:schemeClr val="accent3"/>
                </a:solidFill>
                <a:latin typeface="Courier New"/>
                <a:cs typeface="Courier New"/>
              </a:rPr>
              <a:t>x</a:t>
            </a:r>
            <a:r>
              <a:rPr lang="en-US" dirty="0">
                <a:solidFill>
                  <a:schemeClr val="accent1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=</a:t>
            </a:r>
            <a:r>
              <a:rPr lang="en-US" dirty="0">
                <a:solidFill>
                  <a:schemeClr val="accent1"/>
                </a:solidFill>
                <a:latin typeface="Courier New"/>
                <a:cs typeface="Courier New"/>
              </a:rPr>
              <a:t> </a:t>
            </a:r>
            <a:r>
              <a:rPr lang="en-US" b="1" dirty="0" err="1">
                <a:solidFill>
                  <a:schemeClr val="accent4"/>
                </a:solidFill>
                <a:latin typeface="Courier New"/>
                <a:cs typeface="Courier New"/>
              </a:rPr>
              <a:t>stdin</a:t>
            </a:r>
            <a:r>
              <a:rPr lang="en-US" dirty="0" err="1">
                <a:solidFill>
                  <a:schemeClr val="tx1"/>
                </a:solidFill>
                <a:latin typeface="Courier New"/>
                <a:cs typeface="Courier New"/>
              </a:rPr>
              <a:t>.read</a:t>
            </a: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(</a:t>
            </a: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int</a:t>
            </a: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);</a:t>
            </a:r>
          </a:p>
          <a:p>
            <a:pPr defTabSz="342900">
              <a:tabLst>
                <a:tab pos="940594" algn="l"/>
              </a:tabLst>
              <a:defRPr/>
            </a:pPr>
            <a:r>
              <a:rPr lang="en-US" b="1" dirty="0">
                <a:solidFill>
                  <a:schemeClr val="accent4"/>
                </a:solidFill>
                <a:latin typeface="Courier New"/>
                <a:cs typeface="Courier New"/>
              </a:rPr>
              <a:t>  writeln</a:t>
            </a: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("Hello!");</a:t>
            </a:r>
          </a:p>
          <a:p>
            <a:pPr defTabSz="342900">
              <a:tabLst>
                <a:tab pos="940594" algn="l"/>
              </a:tabLst>
              <a:defRPr/>
            </a:pPr>
            <a:endParaRPr lang="en-US" dirty="0">
              <a:solidFill>
                <a:schemeClr val="tx1"/>
              </a:solidFill>
              <a:latin typeface="Courier New"/>
              <a:cs typeface="Courier New"/>
            </a:endParaRPr>
          </a:p>
          <a:p>
            <a:pPr defTabSz="342900">
              <a:tabLst>
                <a:tab pos="940594" algn="l"/>
              </a:tabLst>
              <a:defRPr/>
            </a:pP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  coforall</a:t>
            </a: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chemeClr val="accent3"/>
                </a:solidFill>
                <a:latin typeface="Courier New"/>
                <a:cs typeface="Courier New"/>
              </a:rPr>
              <a:t>loc</a:t>
            </a: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 </a:t>
            </a: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in</a:t>
            </a: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 Locales </a:t>
            </a: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do</a:t>
            </a:r>
          </a:p>
          <a:p>
            <a:pPr defTabSz="342900">
              <a:tabLst>
                <a:tab pos="940594" algn="l"/>
              </a:tabLst>
              <a:defRPr/>
            </a:pP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    </a:t>
            </a: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on</a:t>
            </a: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 loc </a:t>
            </a: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do</a:t>
            </a:r>
          </a:p>
          <a:p>
            <a:pPr defTabSz="342900">
              <a:tabLst>
                <a:tab pos="940594" algn="l"/>
              </a:tabLst>
              <a:defRPr/>
            </a:pP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      </a:t>
            </a:r>
            <a:r>
              <a:rPr lang="en-US" b="1" dirty="0">
                <a:solidFill>
                  <a:schemeClr val="accent4"/>
                </a:solidFill>
                <a:latin typeface="Courier New"/>
                <a:cs typeface="Courier New"/>
              </a:rPr>
              <a:t>writeln</a:t>
            </a: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(</a:t>
            </a:r>
            <a:r>
              <a:rPr lang="en-US" dirty="0" err="1">
                <a:solidFill>
                  <a:schemeClr val="tx1"/>
                </a:solidFill>
                <a:latin typeface="Courier New"/>
                <a:cs typeface="Courier New"/>
              </a:rPr>
              <a:t>loc.id</a:t>
            </a: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 * x);</a:t>
            </a:r>
          </a:p>
          <a:p>
            <a:pPr defTabSz="342900">
              <a:tabLst>
                <a:tab pos="940594" algn="l"/>
              </a:tabLst>
              <a:defRPr/>
            </a:pPr>
            <a:endParaRPr lang="en-US" dirty="0">
              <a:solidFill>
                <a:schemeClr val="tx1"/>
              </a:solidFill>
              <a:latin typeface="Courier New"/>
              <a:cs typeface="Courier New"/>
            </a:endParaRPr>
          </a:p>
          <a:p>
            <a:pPr defTabSz="342900">
              <a:tabLst>
                <a:tab pos="940594" algn="l"/>
              </a:tabLst>
              <a:defRPr/>
            </a:pPr>
            <a:r>
              <a:rPr lang="en-US" b="1" dirty="0">
                <a:solidFill>
                  <a:schemeClr val="accent4"/>
                </a:solidFill>
                <a:latin typeface="Courier New"/>
                <a:cs typeface="Courier New"/>
              </a:rPr>
              <a:t>  writeln</a:t>
            </a: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("Bye!");</a:t>
            </a:r>
          </a:p>
          <a:p>
            <a:pPr defTabSz="342900">
              <a:tabLst>
                <a:tab pos="940594" algn="l"/>
              </a:tabLst>
              <a:defRPr/>
            </a:pP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}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AA0A52E-96D9-8645-9133-8113B2D3E898}"/>
              </a:ext>
            </a:extLst>
          </p:cNvPr>
          <p:cNvSpPr/>
          <p:nvPr/>
        </p:nvSpPr>
        <p:spPr>
          <a:xfrm>
            <a:off x="381001" y="2860596"/>
            <a:ext cx="990599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 err="1">
                <a:solidFill>
                  <a:schemeClr val="tx1"/>
                </a:solidFill>
                <a:cs typeface="Courier New" pitchFamily="49" charset="0"/>
              </a:rPr>
              <a:t>toy.chpl</a:t>
            </a:r>
            <a:endParaRPr lang="en-US" dirty="0">
              <a:solidFill>
                <a:schemeClr val="tx1"/>
              </a:solidFill>
              <a:cs typeface="Courier New" pitchFamily="49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16655DE-DAC9-154F-AAC8-3EE6C8D61383}"/>
              </a:ext>
            </a:extLst>
          </p:cNvPr>
          <p:cNvSpPr/>
          <p:nvPr/>
        </p:nvSpPr>
        <p:spPr>
          <a:xfrm>
            <a:off x="5867400" y="1740932"/>
            <a:ext cx="5105400" cy="452431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pPr defTabSz="342900">
              <a:tabLst>
                <a:tab pos="940594" algn="l"/>
              </a:tabLst>
              <a:defRPr/>
            </a:pP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proc </a:t>
            </a:r>
            <a:r>
              <a:rPr lang="en-US" dirty="0">
                <a:solidFill>
                  <a:schemeClr val="accent3"/>
                </a:solidFill>
                <a:latin typeface="Courier New"/>
                <a:cs typeface="Courier New"/>
              </a:rPr>
              <a:t>main</a:t>
            </a: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() {</a:t>
            </a:r>
          </a:p>
          <a:p>
            <a:pPr defTabSz="342900">
              <a:tabLst>
                <a:tab pos="940594" algn="l"/>
              </a:tabLst>
              <a:defRPr/>
            </a:pP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  </a:t>
            </a: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var</a:t>
            </a:r>
            <a:r>
              <a:rPr lang="en-US" b="1" dirty="0">
                <a:solidFill>
                  <a:schemeClr val="tx1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chemeClr val="accent3"/>
                </a:solidFill>
                <a:latin typeface="Courier New"/>
                <a:cs typeface="Courier New"/>
              </a:rPr>
              <a:t>x</a:t>
            </a: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: </a:t>
            </a: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int</a:t>
            </a: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;</a:t>
            </a:r>
          </a:p>
          <a:p>
            <a:pPr defTabSz="342900">
              <a:tabLst>
                <a:tab pos="940594" algn="l"/>
              </a:tabLst>
              <a:defRPr/>
            </a:pP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  if </a:t>
            </a:r>
            <a:r>
              <a:rPr lang="en-US" b="1" dirty="0" err="1">
                <a:solidFill>
                  <a:schemeClr val="accent4"/>
                </a:solidFill>
                <a:latin typeface="Courier New"/>
                <a:cs typeface="Courier New"/>
              </a:rPr>
              <a:t>myProc</a:t>
            </a:r>
            <a:r>
              <a:rPr lang="en-US" dirty="0">
                <a:solidFill>
                  <a:schemeClr val="accent1"/>
                </a:solidFill>
                <a:latin typeface="Courier New"/>
                <a:cs typeface="Courier New"/>
              </a:rPr>
              <a:t>() == 0</a:t>
            </a: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chemeClr val="accent1"/>
                </a:solidFill>
                <a:latin typeface="Courier New"/>
                <a:cs typeface="Courier New"/>
              </a:rPr>
              <a:t>{</a:t>
            </a:r>
          </a:p>
          <a:p>
            <a:pPr defTabSz="342900">
              <a:tabLst>
                <a:tab pos="940594" algn="l"/>
              </a:tabLst>
              <a:defRPr/>
            </a:pP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    </a:t>
            </a:r>
            <a:r>
              <a:rPr lang="en-US" dirty="0">
                <a:solidFill>
                  <a:schemeClr val="accent3"/>
                </a:solidFill>
                <a:latin typeface="Courier New"/>
                <a:cs typeface="Courier New"/>
              </a:rPr>
              <a:t>x</a:t>
            </a:r>
            <a:r>
              <a:rPr lang="en-US" dirty="0">
                <a:solidFill>
                  <a:schemeClr val="accent1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=</a:t>
            </a:r>
            <a:r>
              <a:rPr lang="en-US" dirty="0">
                <a:solidFill>
                  <a:schemeClr val="accent1"/>
                </a:solidFill>
                <a:latin typeface="Courier New"/>
                <a:cs typeface="Courier New"/>
              </a:rPr>
              <a:t> </a:t>
            </a:r>
            <a:r>
              <a:rPr lang="en-US" b="1" dirty="0" err="1">
                <a:solidFill>
                  <a:schemeClr val="accent4"/>
                </a:solidFill>
                <a:latin typeface="Courier New"/>
                <a:cs typeface="Courier New"/>
              </a:rPr>
              <a:t>stdin</a:t>
            </a:r>
            <a:r>
              <a:rPr lang="en-US" dirty="0" err="1">
                <a:solidFill>
                  <a:schemeClr val="tx1"/>
                </a:solidFill>
                <a:latin typeface="Courier New"/>
                <a:cs typeface="Courier New"/>
              </a:rPr>
              <a:t>.read</a:t>
            </a: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(</a:t>
            </a: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int</a:t>
            </a: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);</a:t>
            </a:r>
          </a:p>
          <a:p>
            <a:pPr defTabSz="342900">
              <a:tabLst>
                <a:tab pos="940594" algn="l"/>
              </a:tabLst>
              <a:defRPr/>
            </a:pPr>
            <a:r>
              <a:rPr lang="en-US" b="1" dirty="0">
                <a:solidFill>
                  <a:schemeClr val="accent4"/>
                </a:solidFill>
                <a:latin typeface="Courier New"/>
                <a:cs typeface="Courier New"/>
              </a:rPr>
              <a:t>    </a:t>
            </a:r>
            <a:r>
              <a:rPr lang="en-US" b="1" dirty="0" err="1">
                <a:solidFill>
                  <a:schemeClr val="accent4"/>
                </a:solidFill>
                <a:latin typeface="Courier New"/>
                <a:cs typeface="Courier New"/>
              </a:rPr>
              <a:t>writeln</a:t>
            </a: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("Hello!");</a:t>
            </a:r>
          </a:p>
          <a:p>
            <a:pPr defTabSz="342900">
              <a:tabLst>
                <a:tab pos="940594" algn="l"/>
              </a:tabLst>
              <a:defRPr/>
            </a:pP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  }</a:t>
            </a:r>
          </a:p>
          <a:p>
            <a:pPr defTabSz="342900">
              <a:tabLst>
                <a:tab pos="940594" algn="l"/>
              </a:tabLst>
              <a:defRPr/>
            </a:pPr>
            <a:endParaRPr lang="en-US" dirty="0">
              <a:solidFill>
                <a:schemeClr val="tx1"/>
              </a:solidFill>
              <a:latin typeface="Courier New"/>
              <a:cs typeface="Courier New"/>
            </a:endParaRPr>
          </a:p>
          <a:p>
            <a:pPr defTabSz="342900">
              <a:tabLst>
                <a:tab pos="940594" algn="l"/>
              </a:tabLst>
              <a:defRPr/>
            </a:pP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  </a:t>
            </a:r>
            <a:r>
              <a:rPr lang="en-US" b="1" dirty="0" err="1">
                <a:solidFill>
                  <a:schemeClr val="accent4"/>
                </a:solidFill>
                <a:latin typeface="Courier New"/>
                <a:cs typeface="Courier New"/>
              </a:rPr>
              <a:t>broadcastAll</a:t>
            </a: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(x, </a:t>
            </a:r>
            <a:r>
              <a:rPr lang="en-US" dirty="0" err="1">
                <a:solidFill>
                  <a:schemeClr val="tx1"/>
                </a:solidFill>
                <a:latin typeface="Courier New"/>
                <a:cs typeface="Courier New"/>
              </a:rPr>
              <a:t>fromLocale</a:t>
            </a: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=0);</a:t>
            </a:r>
          </a:p>
          <a:p>
            <a:pPr defTabSz="342900">
              <a:tabLst>
                <a:tab pos="940594" algn="l"/>
              </a:tabLst>
              <a:defRPr/>
            </a:pP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  </a:t>
            </a:r>
          </a:p>
          <a:p>
            <a:pPr defTabSz="342900">
              <a:tabLst>
                <a:tab pos="940594" algn="l"/>
              </a:tabLst>
              <a:defRPr/>
            </a:pPr>
            <a:r>
              <a:rPr lang="en-US" b="1" dirty="0">
                <a:solidFill>
                  <a:schemeClr val="accent4"/>
                </a:solidFill>
                <a:latin typeface="Courier New"/>
                <a:cs typeface="Courier New"/>
              </a:rPr>
              <a:t>  </a:t>
            </a:r>
            <a:r>
              <a:rPr lang="en-US" b="1" dirty="0" err="1">
                <a:solidFill>
                  <a:schemeClr val="accent4"/>
                </a:solidFill>
                <a:latin typeface="Courier New"/>
                <a:cs typeface="Courier New"/>
              </a:rPr>
              <a:t>writeln</a:t>
            </a: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(</a:t>
            </a:r>
            <a:r>
              <a:rPr lang="en-US" b="1" dirty="0" err="1">
                <a:solidFill>
                  <a:schemeClr val="accent4"/>
                </a:solidFill>
                <a:latin typeface="Courier New"/>
                <a:cs typeface="Courier New"/>
              </a:rPr>
              <a:t>myProc</a:t>
            </a: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() * x);</a:t>
            </a:r>
          </a:p>
          <a:p>
            <a:pPr defTabSz="342900">
              <a:tabLst>
                <a:tab pos="940594" algn="l"/>
              </a:tabLst>
              <a:defRPr/>
            </a:pPr>
            <a:endParaRPr lang="en-US" dirty="0">
              <a:solidFill>
                <a:schemeClr val="tx1"/>
              </a:solidFill>
              <a:latin typeface="Courier New"/>
              <a:cs typeface="Courier New"/>
            </a:endParaRPr>
          </a:p>
          <a:p>
            <a:pPr defTabSz="342900">
              <a:tabLst>
                <a:tab pos="940594" algn="l"/>
              </a:tabLst>
              <a:defRPr/>
            </a:pP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  </a:t>
            </a:r>
            <a:r>
              <a:rPr lang="en-US" b="1" dirty="0" err="1">
                <a:solidFill>
                  <a:schemeClr val="accent4"/>
                </a:solidFill>
                <a:latin typeface="Courier New"/>
                <a:cs typeface="Courier New"/>
              </a:rPr>
              <a:t>barrierAll</a:t>
            </a:r>
            <a:r>
              <a:rPr lang="en-US" b="1" dirty="0">
                <a:solidFill>
                  <a:schemeClr val="accent4"/>
                </a:solidFill>
                <a:latin typeface="Courier New"/>
                <a:cs typeface="Courier New"/>
              </a:rPr>
              <a:t>();</a:t>
            </a:r>
          </a:p>
          <a:p>
            <a:pPr defTabSz="342900">
              <a:tabLst>
                <a:tab pos="940594" algn="l"/>
              </a:tabLst>
              <a:defRPr/>
            </a:pPr>
            <a:endParaRPr lang="en-US" dirty="0">
              <a:solidFill>
                <a:schemeClr val="tx1"/>
              </a:solidFill>
              <a:latin typeface="Courier New"/>
              <a:cs typeface="Courier New"/>
            </a:endParaRPr>
          </a:p>
          <a:p>
            <a:pPr defTabSz="342900">
              <a:tabLst>
                <a:tab pos="940594" algn="l"/>
              </a:tabLst>
              <a:defRPr/>
            </a:pP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  </a:t>
            </a: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if</a:t>
            </a: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 </a:t>
            </a:r>
            <a:r>
              <a:rPr lang="en-US" b="1" dirty="0" err="1">
                <a:solidFill>
                  <a:schemeClr val="accent4"/>
                </a:solidFill>
                <a:latin typeface="Courier New"/>
                <a:cs typeface="Courier New"/>
              </a:rPr>
              <a:t>myProc</a:t>
            </a: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() == 0 </a:t>
            </a: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then</a:t>
            </a:r>
          </a:p>
          <a:p>
            <a:pPr defTabSz="342900">
              <a:tabLst>
                <a:tab pos="940594" algn="l"/>
              </a:tabLst>
              <a:defRPr/>
            </a:pPr>
            <a:r>
              <a:rPr lang="en-US" b="1" dirty="0">
                <a:solidFill>
                  <a:schemeClr val="accent4"/>
                </a:solidFill>
                <a:latin typeface="Courier New"/>
                <a:cs typeface="Courier New"/>
              </a:rPr>
              <a:t>    </a:t>
            </a:r>
            <a:r>
              <a:rPr lang="en-US" b="1" dirty="0" err="1">
                <a:solidFill>
                  <a:schemeClr val="accent4"/>
                </a:solidFill>
                <a:latin typeface="Courier New"/>
                <a:cs typeface="Courier New"/>
              </a:rPr>
              <a:t>writeln</a:t>
            </a: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("Bye!");</a:t>
            </a:r>
          </a:p>
          <a:p>
            <a:pPr defTabSz="342900">
              <a:tabLst>
                <a:tab pos="940594" algn="l"/>
              </a:tabLst>
              <a:defRPr/>
            </a:pP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}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4C326EF-9D0C-0144-BF33-C4942E4F1C87}"/>
              </a:ext>
            </a:extLst>
          </p:cNvPr>
          <p:cNvSpPr/>
          <p:nvPr/>
        </p:nvSpPr>
        <p:spPr>
          <a:xfrm>
            <a:off x="5867402" y="1371600"/>
            <a:ext cx="1676398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tx1"/>
                </a:solidFill>
                <a:cs typeface="Courier New" pitchFamily="49" charset="0"/>
              </a:rPr>
              <a:t>toy-</a:t>
            </a:r>
            <a:r>
              <a:rPr lang="en-US" dirty="0" err="1">
                <a:solidFill>
                  <a:schemeClr val="tx1"/>
                </a:solidFill>
                <a:cs typeface="Courier New" pitchFamily="49" charset="0"/>
              </a:rPr>
              <a:t>SPMD.chpl</a:t>
            </a:r>
            <a:endParaRPr lang="en-US" dirty="0">
              <a:solidFill>
                <a:schemeClr val="tx1"/>
              </a:solidFill>
              <a:cs typeface="Courier New" pitchFamily="49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65F5A6B-004E-AA41-A760-21ED29D9BF1F}"/>
              </a:ext>
            </a:extLst>
          </p:cNvPr>
          <p:cNvSpPr/>
          <p:nvPr/>
        </p:nvSpPr>
        <p:spPr bwMode="ltGray">
          <a:xfrm>
            <a:off x="380999" y="4888468"/>
            <a:ext cx="4114801" cy="369332"/>
          </a:xfrm>
          <a:prstGeom prst="rect">
            <a:avLst/>
          </a:prstGeom>
          <a:noFill/>
          <a:ln w="57150">
            <a:solidFill>
              <a:schemeClr val="accent5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1030DB-4014-3240-8559-D0FC8690A41E}"/>
              </a:ext>
            </a:extLst>
          </p:cNvPr>
          <p:cNvSpPr/>
          <p:nvPr/>
        </p:nvSpPr>
        <p:spPr bwMode="ltGray">
          <a:xfrm>
            <a:off x="5867400" y="3572996"/>
            <a:ext cx="5105400" cy="1075204"/>
          </a:xfrm>
          <a:prstGeom prst="rect">
            <a:avLst/>
          </a:prstGeom>
          <a:noFill/>
          <a:ln w="57150">
            <a:solidFill>
              <a:schemeClr val="accent5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6225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05F1C30-D0A4-174E-9273-E31E18CCA11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Chapel resembles traditional programming enough that it’s easy to forget how roundabout SPMD can be:</a:t>
            </a:r>
          </a:p>
          <a:p>
            <a:pPr lvl="1"/>
            <a:r>
              <a:rPr lang="en-US" dirty="0"/>
              <a:t>Need some additional parallelism?</a:t>
            </a:r>
          </a:p>
          <a:p>
            <a:pPr lvl="2"/>
            <a:r>
              <a:rPr lang="en-US" b="1" dirty="0"/>
              <a:t>Chapel:</a:t>
            </a:r>
            <a:r>
              <a:rPr lang="en-US" dirty="0"/>
              <a:t> we have features for that, like coforall,</a:t>
            </a:r>
            <a:br>
              <a:rPr lang="en-US" dirty="0"/>
            </a:br>
            <a:r>
              <a:rPr lang="en-US" dirty="0"/>
              <a:t>logically independent of hardware resources</a:t>
            </a:r>
          </a:p>
          <a:p>
            <a:pPr lvl="2"/>
            <a:r>
              <a:rPr lang="en-US" b="1" dirty="0"/>
              <a:t>SPMD:</a:t>
            </a:r>
            <a:r>
              <a:rPr lang="en-US" dirty="0"/>
              <a:t> Umm… Well, I suppose you could mix in</a:t>
            </a:r>
            <a:br>
              <a:rPr lang="en-US" dirty="0"/>
            </a:br>
            <a:r>
              <a:rPr lang="en-US" dirty="0"/>
              <a:t>OpenMP, Pthreads, or CUDA…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EFEA3EB-A414-1E44-8531-0631290A9784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pPr defTabSz="1088421">
              <a:buFontTx/>
              <a:buBlip>
                <a:blip r:embed="rId2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2"/>
                </a:buBlip>
              </a:pPr>
              <a:t>35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92372C4-6A29-8440-9E52-1D4616DE7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sidebar: Chapel’s Deceptive Simplicity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AE49629-99F9-A040-86E7-0D6258472290}"/>
              </a:ext>
            </a:extLst>
          </p:cNvPr>
          <p:cNvSpPr/>
          <p:nvPr/>
        </p:nvSpPr>
        <p:spPr>
          <a:xfrm>
            <a:off x="380999" y="3229928"/>
            <a:ext cx="4114801" cy="286232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pPr defTabSz="342900">
              <a:tabLst>
                <a:tab pos="940594" algn="l"/>
              </a:tabLst>
              <a:defRPr/>
            </a:pP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proc </a:t>
            </a:r>
            <a:r>
              <a:rPr lang="en-US" dirty="0">
                <a:solidFill>
                  <a:schemeClr val="accent3"/>
                </a:solidFill>
                <a:latin typeface="Courier New"/>
                <a:cs typeface="Courier New"/>
              </a:rPr>
              <a:t>main</a:t>
            </a: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() {</a:t>
            </a:r>
          </a:p>
          <a:p>
            <a:pPr defTabSz="342900">
              <a:tabLst>
                <a:tab pos="940594" algn="l"/>
              </a:tabLst>
              <a:defRPr/>
            </a:pP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  var </a:t>
            </a:r>
            <a:r>
              <a:rPr lang="en-US" dirty="0">
                <a:solidFill>
                  <a:schemeClr val="accent3"/>
                </a:solidFill>
                <a:latin typeface="Courier New"/>
                <a:cs typeface="Courier New"/>
              </a:rPr>
              <a:t>x</a:t>
            </a:r>
            <a:r>
              <a:rPr lang="en-US" dirty="0">
                <a:solidFill>
                  <a:schemeClr val="accent1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=</a:t>
            </a:r>
            <a:r>
              <a:rPr lang="en-US" dirty="0">
                <a:solidFill>
                  <a:schemeClr val="accent1"/>
                </a:solidFill>
                <a:latin typeface="Courier New"/>
                <a:cs typeface="Courier New"/>
              </a:rPr>
              <a:t> </a:t>
            </a:r>
            <a:r>
              <a:rPr lang="en-US" b="1" dirty="0" err="1">
                <a:solidFill>
                  <a:schemeClr val="accent4"/>
                </a:solidFill>
                <a:latin typeface="Courier New"/>
                <a:cs typeface="Courier New"/>
              </a:rPr>
              <a:t>stdin</a:t>
            </a:r>
            <a:r>
              <a:rPr lang="en-US" dirty="0" err="1">
                <a:solidFill>
                  <a:schemeClr val="tx1"/>
                </a:solidFill>
                <a:latin typeface="Courier New"/>
                <a:cs typeface="Courier New"/>
              </a:rPr>
              <a:t>.read</a:t>
            </a: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(</a:t>
            </a: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int</a:t>
            </a: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);</a:t>
            </a:r>
          </a:p>
          <a:p>
            <a:pPr defTabSz="342900">
              <a:tabLst>
                <a:tab pos="940594" algn="l"/>
              </a:tabLst>
              <a:defRPr/>
            </a:pPr>
            <a:r>
              <a:rPr lang="en-US" b="1" dirty="0">
                <a:solidFill>
                  <a:schemeClr val="accent4"/>
                </a:solidFill>
                <a:latin typeface="Courier New"/>
                <a:cs typeface="Courier New"/>
              </a:rPr>
              <a:t>  writeln</a:t>
            </a: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("Hello!");</a:t>
            </a:r>
          </a:p>
          <a:p>
            <a:pPr defTabSz="342900">
              <a:tabLst>
                <a:tab pos="940594" algn="l"/>
              </a:tabLst>
              <a:defRPr/>
            </a:pPr>
            <a:endParaRPr lang="en-US" dirty="0">
              <a:solidFill>
                <a:schemeClr val="tx1"/>
              </a:solidFill>
              <a:latin typeface="Courier New"/>
              <a:cs typeface="Courier New"/>
            </a:endParaRPr>
          </a:p>
          <a:p>
            <a:pPr defTabSz="342900">
              <a:tabLst>
                <a:tab pos="940594" algn="l"/>
              </a:tabLst>
              <a:defRPr/>
            </a:pP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  coforall</a:t>
            </a: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chemeClr val="accent3"/>
                </a:solidFill>
                <a:latin typeface="Courier New"/>
                <a:cs typeface="Courier New"/>
              </a:rPr>
              <a:t>loc</a:t>
            </a: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 </a:t>
            </a: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in</a:t>
            </a: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 Locales </a:t>
            </a: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do</a:t>
            </a:r>
          </a:p>
          <a:p>
            <a:pPr defTabSz="342900">
              <a:tabLst>
                <a:tab pos="940594" algn="l"/>
              </a:tabLst>
              <a:defRPr/>
            </a:pP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    </a:t>
            </a: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on</a:t>
            </a: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 loc </a:t>
            </a: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do</a:t>
            </a:r>
          </a:p>
          <a:p>
            <a:pPr defTabSz="342900">
              <a:tabLst>
                <a:tab pos="940594" algn="l"/>
              </a:tabLst>
              <a:defRPr/>
            </a:pP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      </a:t>
            </a:r>
            <a:r>
              <a:rPr lang="en-US" b="1" dirty="0">
                <a:solidFill>
                  <a:schemeClr val="accent4"/>
                </a:solidFill>
                <a:latin typeface="Courier New"/>
                <a:cs typeface="Courier New"/>
              </a:rPr>
              <a:t>writeln</a:t>
            </a: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(</a:t>
            </a:r>
            <a:r>
              <a:rPr lang="en-US" dirty="0" err="1">
                <a:solidFill>
                  <a:schemeClr val="tx1"/>
                </a:solidFill>
                <a:latin typeface="Courier New"/>
                <a:cs typeface="Courier New"/>
              </a:rPr>
              <a:t>loc.id</a:t>
            </a: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 * x);</a:t>
            </a:r>
          </a:p>
          <a:p>
            <a:pPr defTabSz="342900">
              <a:tabLst>
                <a:tab pos="940594" algn="l"/>
              </a:tabLst>
              <a:defRPr/>
            </a:pPr>
            <a:endParaRPr lang="en-US" dirty="0">
              <a:solidFill>
                <a:schemeClr val="tx1"/>
              </a:solidFill>
              <a:latin typeface="Courier New"/>
              <a:cs typeface="Courier New"/>
            </a:endParaRPr>
          </a:p>
          <a:p>
            <a:pPr defTabSz="342900">
              <a:tabLst>
                <a:tab pos="940594" algn="l"/>
              </a:tabLst>
              <a:defRPr/>
            </a:pPr>
            <a:r>
              <a:rPr lang="en-US" b="1" dirty="0">
                <a:solidFill>
                  <a:schemeClr val="accent4"/>
                </a:solidFill>
                <a:latin typeface="Courier New"/>
                <a:cs typeface="Courier New"/>
              </a:rPr>
              <a:t>  writeln</a:t>
            </a: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("Bye!");</a:t>
            </a:r>
          </a:p>
          <a:p>
            <a:pPr defTabSz="342900">
              <a:tabLst>
                <a:tab pos="940594" algn="l"/>
              </a:tabLst>
              <a:defRPr/>
            </a:pP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}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AA0A52E-96D9-8645-9133-8113B2D3E898}"/>
              </a:ext>
            </a:extLst>
          </p:cNvPr>
          <p:cNvSpPr/>
          <p:nvPr/>
        </p:nvSpPr>
        <p:spPr>
          <a:xfrm>
            <a:off x="381001" y="2860596"/>
            <a:ext cx="990599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 err="1">
                <a:solidFill>
                  <a:schemeClr val="tx1"/>
                </a:solidFill>
                <a:cs typeface="Courier New" pitchFamily="49" charset="0"/>
              </a:rPr>
              <a:t>toy.chpl</a:t>
            </a:r>
            <a:endParaRPr lang="en-US" dirty="0">
              <a:solidFill>
                <a:schemeClr val="tx1"/>
              </a:solidFill>
              <a:cs typeface="Courier New" pitchFamily="49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16655DE-DAC9-154F-AAC8-3EE6C8D61383}"/>
              </a:ext>
            </a:extLst>
          </p:cNvPr>
          <p:cNvSpPr/>
          <p:nvPr/>
        </p:nvSpPr>
        <p:spPr>
          <a:xfrm>
            <a:off x="5867400" y="1740932"/>
            <a:ext cx="5105400" cy="452431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pPr defTabSz="342900">
              <a:tabLst>
                <a:tab pos="940594" algn="l"/>
              </a:tabLst>
              <a:defRPr/>
            </a:pP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proc </a:t>
            </a:r>
            <a:r>
              <a:rPr lang="en-US" dirty="0">
                <a:solidFill>
                  <a:schemeClr val="accent3"/>
                </a:solidFill>
                <a:latin typeface="Courier New"/>
                <a:cs typeface="Courier New"/>
              </a:rPr>
              <a:t>main</a:t>
            </a: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() {</a:t>
            </a:r>
          </a:p>
          <a:p>
            <a:pPr defTabSz="342900">
              <a:tabLst>
                <a:tab pos="940594" algn="l"/>
              </a:tabLst>
              <a:defRPr/>
            </a:pP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  </a:t>
            </a: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var</a:t>
            </a:r>
            <a:r>
              <a:rPr lang="en-US" b="1" dirty="0">
                <a:solidFill>
                  <a:schemeClr val="tx1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chemeClr val="accent3"/>
                </a:solidFill>
                <a:latin typeface="Courier New"/>
                <a:cs typeface="Courier New"/>
              </a:rPr>
              <a:t>x</a:t>
            </a: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: </a:t>
            </a: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int</a:t>
            </a: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;</a:t>
            </a:r>
          </a:p>
          <a:p>
            <a:pPr defTabSz="342900">
              <a:tabLst>
                <a:tab pos="940594" algn="l"/>
              </a:tabLst>
              <a:defRPr/>
            </a:pP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  if </a:t>
            </a:r>
            <a:r>
              <a:rPr lang="en-US" b="1" dirty="0" err="1">
                <a:solidFill>
                  <a:schemeClr val="accent4"/>
                </a:solidFill>
                <a:latin typeface="Courier New"/>
                <a:cs typeface="Courier New"/>
              </a:rPr>
              <a:t>myProc</a:t>
            </a:r>
            <a:r>
              <a:rPr lang="en-US" dirty="0">
                <a:solidFill>
                  <a:schemeClr val="accent1"/>
                </a:solidFill>
                <a:latin typeface="Courier New"/>
                <a:cs typeface="Courier New"/>
              </a:rPr>
              <a:t>() == 0</a:t>
            </a: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chemeClr val="accent1"/>
                </a:solidFill>
                <a:latin typeface="Courier New"/>
                <a:cs typeface="Courier New"/>
              </a:rPr>
              <a:t>{</a:t>
            </a:r>
          </a:p>
          <a:p>
            <a:pPr defTabSz="342900">
              <a:tabLst>
                <a:tab pos="940594" algn="l"/>
              </a:tabLst>
              <a:defRPr/>
            </a:pP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    </a:t>
            </a:r>
            <a:r>
              <a:rPr lang="en-US" dirty="0">
                <a:solidFill>
                  <a:schemeClr val="accent3"/>
                </a:solidFill>
                <a:latin typeface="Courier New"/>
                <a:cs typeface="Courier New"/>
              </a:rPr>
              <a:t>x</a:t>
            </a:r>
            <a:r>
              <a:rPr lang="en-US" dirty="0">
                <a:solidFill>
                  <a:schemeClr val="accent1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=</a:t>
            </a:r>
            <a:r>
              <a:rPr lang="en-US" dirty="0">
                <a:solidFill>
                  <a:schemeClr val="accent1"/>
                </a:solidFill>
                <a:latin typeface="Courier New"/>
                <a:cs typeface="Courier New"/>
              </a:rPr>
              <a:t> </a:t>
            </a:r>
            <a:r>
              <a:rPr lang="en-US" b="1" dirty="0" err="1">
                <a:solidFill>
                  <a:schemeClr val="accent4"/>
                </a:solidFill>
                <a:latin typeface="Courier New"/>
                <a:cs typeface="Courier New"/>
              </a:rPr>
              <a:t>stdin</a:t>
            </a:r>
            <a:r>
              <a:rPr lang="en-US" dirty="0" err="1">
                <a:solidFill>
                  <a:schemeClr val="tx1"/>
                </a:solidFill>
                <a:latin typeface="Courier New"/>
                <a:cs typeface="Courier New"/>
              </a:rPr>
              <a:t>.read</a:t>
            </a: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(</a:t>
            </a: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int</a:t>
            </a: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);</a:t>
            </a:r>
          </a:p>
          <a:p>
            <a:pPr defTabSz="342900">
              <a:tabLst>
                <a:tab pos="940594" algn="l"/>
              </a:tabLst>
              <a:defRPr/>
            </a:pPr>
            <a:r>
              <a:rPr lang="en-US" b="1" dirty="0">
                <a:solidFill>
                  <a:schemeClr val="accent4"/>
                </a:solidFill>
                <a:latin typeface="Courier New"/>
                <a:cs typeface="Courier New"/>
              </a:rPr>
              <a:t>    writeln</a:t>
            </a: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("Hello!");</a:t>
            </a:r>
          </a:p>
          <a:p>
            <a:pPr defTabSz="342900">
              <a:tabLst>
                <a:tab pos="940594" algn="l"/>
              </a:tabLst>
              <a:defRPr/>
            </a:pP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  }</a:t>
            </a:r>
          </a:p>
          <a:p>
            <a:pPr defTabSz="342900">
              <a:tabLst>
                <a:tab pos="940594" algn="l"/>
              </a:tabLst>
              <a:defRPr/>
            </a:pPr>
            <a:endParaRPr lang="en-US" dirty="0">
              <a:solidFill>
                <a:schemeClr val="tx1"/>
              </a:solidFill>
              <a:latin typeface="Courier New"/>
              <a:cs typeface="Courier New"/>
            </a:endParaRPr>
          </a:p>
          <a:p>
            <a:pPr defTabSz="342900">
              <a:tabLst>
                <a:tab pos="940594" algn="l"/>
              </a:tabLst>
              <a:defRPr/>
            </a:pP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  </a:t>
            </a:r>
            <a:r>
              <a:rPr lang="en-US" b="1" dirty="0" err="1">
                <a:solidFill>
                  <a:schemeClr val="accent4"/>
                </a:solidFill>
                <a:latin typeface="Courier New"/>
                <a:cs typeface="Courier New"/>
              </a:rPr>
              <a:t>broadcastAll</a:t>
            </a: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(x, </a:t>
            </a:r>
            <a:r>
              <a:rPr lang="en-US" dirty="0" err="1">
                <a:solidFill>
                  <a:schemeClr val="tx1"/>
                </a:solidFill>
                <a:latin typeface="Courier New"/>
                <a:cs typeface="Courier New"/>
              </a:rPr>
              <a:t>fromLocale</a:t>
            </a: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=0);</a:t>
            </a:r>
          </a:p>
          <a:p>
            <a:pPr defTabSz="342900">
              <a:tabLst>
                <a:tab pos="940594" algn="l"/>
              </a:tabLst>
              <a:defRPr/>
            </a:pP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  </a:t>
            </a:r>
          </a:p>
          <a:p>
            <a:pPr defTabSz="342900">
              <a:tabLst>
                <a:tab pos="940594" algn="l"/>
              </a:tabLst>
              <a:defRPr/>
            </a:pPr>
            <a:r>
              <a:rPr lang="en-US" b="1" dirty="0">
                <a:solidFill>
                  <a:schemeClr val="accent4"/>
                </a:solidFill>
                <a:latin typeface="Courier New"/>
                <a:cs typeface="Courier New"/>
              </a:rPr>
              <a:t>  writeln</a:t>
            </a: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(</a:t>
            </a:r>
            <a:r>
              <a:rPr lang="en-US" b="1" dirty="0" err="1">
                <a:solidFill>
                  <a:schemeClr val="accent4"/>
                </a:solidFill>
                <a:latin typeface="Courier New"/>
                <a:cs typeface="Courier New"/>
              </a:rPr>
              <a:t>myProc</a:t>
            </a: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() * x);</a:t>
            </a:r>
          </a:p>
          <a:p>
            <a:pPr defTabSz="342900">
              <a:tabLst>
                <a:tab pos="940594" algn="l"/>
              </a:tabLst>
              <a:defRPr/>
            </a:pPr>
            <a:endParaRPr lang="en-US" dirty="0">
              <a:solidFill>
                <a:schemeClr val="tx1"/>
              </a:solidFill>
              <a:latin typeface="Courier New"/>
              <a:cs typeface="Courier New"/>
            </a:endParaRPr>
          </a:p>
          <a:p>
            <a:pPr defTabSz="342900">
              <a:tabLst>
                <a:tab pos="940594" algn="l"/>
              </a:tabLst>
              <a:defRPr/>
            </a:pPr>
            <a:r>
              <a:rPr lang="en-US" b="1" dirty="0">
                <a:solidFill>
                  <a:schemeClr val="accent4"/>
                </a:solidFill>
                <a:latin typeface="Courier New"/>
                <a:cs typeface="Courier New"/>
              </a:rPr>
              <a:t>  </a:t>
            </a:r>
            <a:r>
              <a:rPr lang="en-US" b="1" dirty="0" err="1">
                <a:solidFill>
                  <a:schemeClr val="accent4"/>
                </a:solidFill>
                <a:latin typeface="Courier New"/>
                <a:cs typeface="Courier New"/>
              </a:rPr>
              <a:t>barrierAll</a:t>
            </a:r>
            <a:r>
              <a:rPr lang="en-US" b="1" dirty="0">
                <a:solidFill>
                  <a:schemeClr val="accent4"/>
                </a:solidFill>
                <a:latin typeface="Courier New"/>
                <a:cs typeface="Courier New"/>
              </a:rPr>
              <a:t>();</a:t>
            </a:r>
          </a:p>
          <a:p>
            <a:pPr defTabSz="342900">
              <a:tabLst>
                <a:tab pos="940594" algn="l"/>
              </a:tabLst>
              <a:defRPr/>
            </a:pPr>
            <a:endParaRPr lang="en-US" dirty="0">
              <a:solidFill>
                <a:schemeClr val="tx1"/>
              </a:solidFill>
              <a:latin typeface="Courier New"/>
              <a:cs typeface="Courier New"/>
            </a:endParaRPr>
          </a:p>
          <a:p>
            <a:pPr defTabSz="342900">
              <a:tabLst>
                <a:tab pos="940594" algn="l"/>
              </a:tabLst>
              <a:defRPr/>
            </a:pP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  </a:t>
            </a: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if</a:t>
            </a: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 </a:t>
            </a:r>
            <a:r>
              <a:rPr lang="en-US" b="1" dirty="0" err="1">
                <a:solidFill>
                  <a:schemeClr val="accent4"/>
                </a:solidFill>
                <a:latin typeface="Courier New"/>
                <a:cs typeface="Courier New"/>
              </a:rPr>
              <a:t>myProc</a:t>
            </a: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() == 0 </a:t>
            </a: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then</a:t>
            </a:r>
          </a:p>
          <a:p>
            <a:pPr defTabSz="342900">
              <a:tabLst>
                <a:tab pos="940594" algn="l"/>
              </a:tabLst>
              <a:defRPr/>
            </a:pPr>
            <a:r>
              <a:rPr lang="en-US" b="1" dirty="0">
                <a:solidFill>
                  <a:schemeClr val="accent4"/>
                </a:solidFill>
                <a:latin typeface="Courier New"/>
                <a:cs typeface="Courier New"/>
              </a:rPr>
              <a:t>    writeln</a:t>
            </a: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("Bye!");</a:t>
            </a:r>
          </a:p>
          <a:p>
            <a:pPr defTabSz="342900">
              <a:tabLst>
                <a:tab pos="940594" algn="l"/>
              </a:tabLst>
              <a:defRPr/>
            </a:pP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}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4C326EF-9D0C-0144-BF33-C4942E4F1C87}"/>
              </a:ext>
            </a:extLst>
          </p:cNvPr>
          <p:cNvSpPr/>
          <p:nvPr/>
        </p:nvSpPr>
        <p:spPr>
          <a:xfrm>
            <a:off x="5867402" y="1371600"/>
            <a:ext cx="1676398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tx1"/>
                </a:solidFill>
                <a:cs typeface="Courier New" pitchFamily="49" charset="0"/>
              </a:rPr>
              <a:t>toy-</a:t>
            </a:r>
            <a:r>
              <a:rPr lang="en-US" dirty="0" err="1">
                <a:solidFill>
                  <a:schemeClr val="tx1"/>
                </a:solidFill>
                <a:cs typeface="Courier New" pitchFamily="49" charset="0"/>
              </a:rPr>
              <a:t>SPMD.chpl</a:t>
            </a:r>
            <a:endParaRPr lang="en-US" dirty="0">
              <a:solidFill>
                <a:schemeClr val="tx1"/>
              </a:solidFill>
              <a:cs typeface="Courier New" pitchFamily="49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E9B9A8C-AA03-8D4B-A1BC-05BC76197AA3}"/>
              </a:ext>
            </a:extLst>
          </p:cNvPr>
          <p:cNvSpPr/>
          <p:nvPr/>
        </p:nvSpPr>
        <p:spPr bwMode="ltGray">
          <a:xfrm>
            <a:off x="380999" y="4291755"/>
            <a:ext cx="4114801" cy="369333"/>
          </a:xfrm>
          <a:prstGeom prst="rect">
            <a:avLst/>
          </a:prstGeom>
          <a:noFill/>
          <a:ln w="57150">
            <a:solidFill>
              <a:schemeClr val="accent5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1722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05F1C30-D0A4-174E-9273-E31E18CCA11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Chapel resembles traditional programming enough that it’s easy to forget how roundabout SPMD can be:</a:t>
            </a:r>
          </a:p>
          <a:p>
            <a:pPr lvl="1"/>
            <a:r>
              <a:rPr lang="en-US" dirty="0"/>
              <a:t>And of course, if what you really want is SPMD, </a:t>
            </a:r>
            <a:br>
              <a:rPr lang="en-US" dirty="0"/>
            </a:br>
            <a:r>
              <a:rPr lang="en-US" dirty="0"/>
              <a:t>Chapel can do that as well…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EFEA3EB-A414-1E44-8531-0631290A9784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pPr defTabSz="1088421">
              <a:buFontTx/>
              <a:buBlip>
                <a:blip r:embed="rId2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2"/>
                </a:buBlip>
              </a:pPr>
              <a:t>36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92372C4-6A29-8440-9E52-1D4616DE7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sidebar: Chapel’s Deceptive Simplicity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AE49629-99F9-A040-86E7-0D6258472290}"/>
              </a:ext>
            </a:extLst>
          </p:cNvPr>
          <p:cNvSpPr/>
          <p:nvPr/>
        </p:nvSpPr>
        <p:spPr>
          <a:xfrm>
            <a:off x="380999" y="3229928"/>
            <a:ext cx="4114801" cy="286232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pPr defTabSz="342900">
              <a:tabLst>
                <a:tab pos="940594" algn="l"/>
              </a:tabLst>
              <a:defRPr/>
            </a:pP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proc </a:t>
            </a:r>
            <a:r>
              <a:rPr lang="en-US" dirty="0">
                <a:solidFill>
                  <a:schemeClr val="accent3"/>
                </a:solidFill>
                <a:latin typeface="Courier New"/>
                <a:cs typeface="Courier New"/>
              </a:rPr>
              <a:t>main</a:t>
            </a: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() {</a:t>
            </a:r>
          </a:p>
          <a:p>
            <a:pPr defTabSz="342900">
              <a:tabLst>
                <a:tab pos="940594" algn="l"/>
              </a:tabLst>
              <a:defRPr/>
            </a:pP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  var </a:t>
            </a:r>
            <a:r>
              <a:rPr lang="en-US" dirty="0">
                <a:solidFill>
                  <a:schemeClr val="accent3"/>
                </a:solidFill>
                <a:latin typeface="Courier New"/>
                <a:cs typeface="Courier New"/>
              </a:rPr>
              <a:t>x</a:t>
            </a:r>
            <a:r>
              <a:rPr lang="en-US" dirty="0">
                <a:solidFill>
                  <a:schemeClr val="accent1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=</a:t>
            </a:r>
            <a:r>
              <a:rPr lang="en-US" dirty="0">
                <a:solidFill>
                  <a:schemeClr val="accent1"/>
                </a:solidFill>
                <a:latin typeface="Courier New"/>
                <a:cs typeface="Courier New"/>
              </a:rPr>
              <a:t> </a:t>
            </a:r>
            <a:r>
              <a:rPr lang="en-US" b="1" dirty="0" err="1">
                <a:solidFill>
                  <a:schemeClr val="accent4"/>
                </a:solidFill>
                <a:latin typeface="Courier New"/>
                <a:cs typeface="Courier New"/>
              </a:rPr>
              <a:t>stdin</a:t>
            </a:r>
            <a:r>
              <a:rPr lang="en-US" dirty="0" err="1">
                <a:solidFill>
                  <a:schemeClr val="tx1"/>
                </a:solidFill>
                <a:latin typeface="Courier New"/>
                <a:cs typeface="Courier New"/>
              </a:rPr>
              <a:t>.read</a:t>
            </a: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(</a:t>
            </a: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int</a:t>
            </a: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);</a:t>
            </a:r>
          </a:p>
          <a:p>
            <a:pPr defTabSz="342900">
              <a:tabLst>
                <a:tab pos="940594" algn="l"/>
              </a:tabLst>
              <a:defRPr/>
            </a:pPr>
            <a:r>
              <a:rPr lang="en-US" b="1" dirty="0">
                <a:solidFill>
                  <a:schemeClr val="accent4"/>
                </a:solidFill>
                <a:latin typeface="Courier New"/>
                <a:cs typeface="Courier New"/>
              </a:rPr>
              <a:t>  writeln</a:t>
            </a: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("Hello!");</a:t>
            </a:r>
          </a:p>
          <a:p>
            <a:pPr defTabSz="342900">
              <a:tabLst>
                <a:tab pos="940594" algn="l"/>
              </a:tabLst>
              <a:defRPr/>
            </a:pPr>
            <a:endParaRPr lang="en-US" dirty="0">
              <a:solidFill>
                <a:schemeClr val="tx1"/>
              </a:solidFill>
              <a:latin typeface="Courier New"/>
              <a:cs typeface="Courier New"/>
            </a:endParaRPr>
          </a:p>
          <a:p>
            <a:pPr defTabSz="342900">
              <a:tabLst>
                <a:tab pos="940594" algn="l"/>
              </a:tabLst>
              <a:defRPr/>
            </a:pP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  coforall</a:t>
            </a: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chemeClr val="accent3"/>
                </a:solidFill>
                <a:latin typeface="Courier New"/>
                <a:cs typeface="Courier New"/>
              </a:rPr>
              <a:t>loc</a:t>
            </a: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 </a:t>
            </a: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in</a:t>
            </a: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 Locales </a:t>
            </a: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do</a:t>
            </a:r>
          </a:p>
          <a:p>
            <a:pPr defTabSz="342900">
              <a:tabLst>
                <a:tab pos="940594" algn="l"/>
              </a:tabLst>
              <a:defRPr/>
            </a:pP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    </a:t>
            </a: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on</a:t>
            </a: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 loc </a:t>
            </a: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do</a:t>
            </a:r>
          </a:p>
          <a:p>
            <a:pPr defTabSz="342900">
              <a:tabLst>
                <a:tab pos="940594" algn="l"/>
              </a:tabLst>
              <a:defRPr/>
            </a:pP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      </a:t>
            </a:r>
            <a:r>
              <a:rPr lang="en-US" b="1" dirty="0">
                <a:solidFill>
                  <a:schemeClr val="accent4"/>
                </a:solidFill>
                <a:latin typeface="Courier New"/>
                <a:cs typeface="Courier New"/>
              </a:rPr>
              <a:t>writeln</a:t>
            </a: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(</a:t>
            </a:r>
            <a:r>
              <a:rPr lang="en-US" dirty="0" err="1">
                <a:solidFill>
                  <a:schemeClr val="tx1"/>
                </a:solidFill>
                <a:latin typeface="Courier New"/>
                <a:cs typeface="Courier New"/>
              </a:rPr>
              <a:t>loc.id</a:t>
            </a: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 * x);</a:t>
            </a:r>
          </a:p>
          <a:p>
            <a:pPr defTabSz="342900">
              <a:tabLst>
                <a:tab pos="940594" algn="l"/>
              </a:tabLst>
              <a:defRPr/>
            </a:pPr>
            <a:endParaRPr lang="en-US" dirty="0">
              <a:solidFill>
                <a:schemeClr val="tx1"/>
              </a:solidFill>
              <a:latin typeface="Courier New"/>
              <a:cs typeface="Courier New"/>
            </a:endParaRPr>
          </a:p>
          <a:p>
            <a:pPr defTabSz="342900">
              <a:tabLst>
                <a:tab pos="940594" algn="l"/>
              </a:tabLst>
              <a:defRPr/>
            </a:pPr>
            <a:r>
              <a:rPr lang="en-US" b="1" dirty="0">
                <a:solidFill>
                  <a:schemeClr val="accent4"/>
                </a:solidFill>
                <a:latin typeface="Courier New"/>
                <a:cs typeface="Courier New"/>
              </a:rPr>
              <a:t>  writeln</a:t>
            </a: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("Bye!");</a:t>
            </a:r>
          </a:p>
          <a:p>
            <a:pPr defTabSz="342900">
              <a:tabLst>
                <a:tab pos="940594" algn="l"/>
              </a:tabLst>
              <a:defRPr/>
            </a:pP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}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AA0A52E-96D9-8645-9133-8113B2D3E898}"/>
              </a:ext>
            </a:extLst>
          </p:cNvPr>
          <p:cNvSpPr/>
          <p:nvPr/>
        </p:nvSpPr>
        <p:spPr>
          <a:xfrm>
            <a:off x="381001" y="2860596"/>
            <a:ext cx="990599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 err="1">
                <a:solidFill>
                  <a:schemeClr val="tx1"/>
                </a:solidFill>
                <a:cs typeface="Courier New" pitchFamily="49" charset="0"/>
              </a:rPr>
              <a:t>toy.chpl</a:t>
            </a:r>
            <a:endParaRPr lang="en-US" dirty="0">
              <a:solidFill>
                <a:schemeClr val="tx1"/>
              </a:solidFill>
              <a:cs typeface="Courier New" pitchFamily="49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16655DE-DAC9-154F-AAC8-3EE6C8D61383}"/>
              </a:ext>
            </a:extLst>
          </p:cNvPr>
          <p:cNvSpPr/>
          <p:nvPr/>
        </p:nvSpPr>
        <p:spPr>
          <a:xfrm>
            <a:off x="5867400" y="1740932"/>
            <a:ext cx="5105400" cy="452431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pPr defTabSz="342900">
              <a:tabLst>
                <a:tab pos="940594" algn="l"/>
              </a:tabLst>
              <a:defRPr/>
            </a:pP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proc </a:t>
            </a:r>
            <a:r>
              <a:rPr lang="en-US" dirty="0">
                <a:solidFill>
                  <a:schemeClr val="accent3"/>
                </a:solidFill>
                <a:latin typeface="Courier New"/>
                <a:cs typeface="Courier New"/>
              </a:rPr>
              <a:t>main</a:t>
            </a: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() {</a:t>
            </a:r>
          </a:p>
          <a:p>
            <a:pPr defTabSz="342900">
              <a:tabLst>
                <a:tab pos="940594" algn="l"/>
              </a:tabLst>
              <a:defRPr/>
            </a:pP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  </a:t>
            </a: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var</a:t>
            </a:r>
            <a:r>
              <a:rPr lang="en-US" b="1" dirty="0">
                <a:solidFill>
                  <a:schemeClr val="tx1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chemeClr val="accent3"/>
                </a:solidFill>
                <a:latin typeface="Courier New"/>
                <a:cs typeface="Courier New"/>
              </a:rPr>
              <a:t>x</a:t>
            </a: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: </a:t>
            </a: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int</a:t>
            </a: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;</a:t>
            </a:r>
          </a:p>
          <a:p>
            <a:pPr defTabSz="342900">
              <a:tabLst>
                <a:tab pos="940594" algn="l"/>
              </a:tabLst>
              <a:defRPr/>
            </a:pP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  if </a:t>
            </a:r>
            <a:r>
              <a:rPr lang="en-US" b="1" dirty="0" err="1">
                <a:solidFill>
                  <a:schemeClr val="accent4"/>
                </a:solidFill>
                <a:latin typeface="Courier New"/>
                <a:cs typeface="Courier New"/>
              </a:rPr>
              <a:t>myProc</a:t>
            </a:r>
            <a:r>
              <a:rPr lang="en-US" dirty="0">
                <a:solidFill>
                  <a:schemeClr val="accent1"/>
                </a:solidFill>
                <a:latin typeface="Courier New"/>
                <a:cs typeface="Courier New"/>
              </a:rPr>
              <a:t>() == 0</a:t>
            </a: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chemeClr val="accent1"/>
                </a:solidFill>
                <a:latin typeface="Courier New"/>
                <a:cs typeface="Courier New"/>
              </a:rPr>
              <a:t>{</a:t>
            </a:r>
          </a:p>
          <a:p>
            <a:pPr defTabSz="342900">
              <a:tabLst>
                <a:tab pos="940594" algn="l"/>
              </a:tabLst>
              <a:defRPr/>
            </a:pP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    </a:t>
            </a:r>
            <a:r>
              <a:rPr lang="en-US" dirty="0">
                <a:solidFill>
                  <a:schemeClr val="accent3"/>
                </a:solidFill>
                <a:latin typeface="Courier New"/>
                <a:cs typeface="Courier New"/>
              </a:rPr>
              <a:t>x</a:t>
            </a:r>
            <a:r>
              <a:rPr lang="en-US" dirty="0">
                <a:solidFill>
                  <a:schemeClr val="accent1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=</a:t>
            </a:r>
            <a:r>
              <a:rPr lang="en-US" dirty="0">
                <a:solidFill>
                  <a:schemeClr val="accent1"/>
                </a:solidFill>
                <a:latin typeface="Courier New"/>
                <a:cs typeface="Courier New"/>
              </a:rPr>
              <a:t> </a:t>
            </a:r>
            <a:r>
              <a:rPr lang="en-US" b="1" dirty="0" err="1">
                <a:solidFill>
                  <a:schemeClr val="accent4"/>
                </a:solidFill>
                <a:latin typeface="Courier New"/>
                <a:cs typeface="Courier New"/>
              </a:rPr>
              <a:t>stdin</a:t>
            </a:r>
            <a:r>
              <a:rPr lang="en-US" dirty="0" err="1">
                <a:solidFill>
                  <a:schemeClr val="tx1"/>
                </a:solidFill>
                <a:latin typeface="Courier New"/>
                <a:cs typeface="Courier New"/>
              </a:rPr>
              <a:t>.read</a:t>
            </a: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(</a:t>
            </a: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int</a:t>
            </a: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);</a:t>
            </a:r>
          </a:p>
          <a:p>
            <a:pPr defTabSz="342900">
              <a:tabLst>
                <a:tab pos="940594" algn="l"/>
              </a:tabLst>
              <a:defRPr/>
            </a:pPr>
            <a:r>
              <a:rPr lang="en-US" b="1" dirty="0">
                <a:solidFill>
                  <a:schemeClr val="accent4"/>
                </a:solidFill>
                <a:latin typeface="Courier New"/>
                <a:cs typeface="Courier New"/>
              </a:rPr>
              <a:t>    writeln</a:t>
            </a: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("Hello!");</a:t>
            </a:r>
          </a:p>
          <a:p>
            <a:pPr defTabSz="342900">
              <a:tabLst>
                <a:tab pos="940594" algn="l"/>
              </a:tabLst>
              <a:defRPr/>
            </a:pP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  }</a:t>
            </a:r>
          </a:p>
          <a:p>
            <a:pPr defTabSz="342900">
              <a:tabLst>
                <a:tab pos="940594" algn="l"/>
              </a:tabLst>
              <a:defRPr/>
            </a:pPr>
            <a:endParaRPr lang="en-US" dirty="0">
              <a:solidFill>
                <a:schemeClr val="tx1"/>
              </a:solidFill>
              <a:latin typeface="Courier New"/>
              <a:cs typeface="Courier New"/>
            </a:endParaRPr>
          </a:p>
          <a:p>
            <a:pPr defTabSz="342900">
              <a:tabLst>
                <a:tab pos="940594" algn="l"/>
              </a:tabLst>
              <a:defRPr/>
            </a:pP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  </a:t>
            </a:r>
            <a:r>
              <a:rPr lang="en-US" b="1" dirty="0" err="1">
                <a:solidFill>
                  <a:schemeClr val="accent4"/>
                </a:solidFill>
                <a:latin typeface="Courier New"/>
                <a:cs typeface="Courier New"/>
              </a:rPr>
              <a:t>broadcastAll</a:t>
            </a: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(x, </a:t>
            </a:r>
            <a:r>
              <a:rPr lang="en-US" dirty="0" err="1">
                <a:solidFill>
                  <a:schemeClr val="tx1"/>
                </a:solidFill>
                <a:latin typeface="Courier New"/>
                <a:cs typeface="Courier New"/>
              </a:rPr>
              <a:t>fromLocale</a:t>
            </a: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=0);</a:t>
            </a:r>
          </a:p>
          <a:p>
            <a:pPr defTabSz="342900">
              <a:tabLst>
                <a:tab pos="940594" algn="l"/>
              </a:tabLst>
              <a:defRPr/>
            </a:pP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  </a:t>
            </a:r>
          </a:p>
          <a:p>
            <a:pPr defTabSz="342900">
              <a:tabLst>
                <a:tab pos="940594" algn="l"/>
              </a:tabLst>
              <a:defRPr/>
            </a:pPr>
            <a:r>
              <a:rPr lang="en-US" b="1" dirty="0">
                <a:solidFill>
                  <a:schemeClr val="accent4"/>
                </a:solidFill>
                <a:latin typeface="Courier New"/>
                <a:cs typeface="Courier New"/>
              </a:rPr>
              <a:t>  writeln</a:t>
            </a: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(</a:t>
            </a:r>
            <a:r>
              <a:rPr lang="en-US" b="1" dirty="0" err="1">
                <a:solidFill>
                  <a:schemeClr val="accent4"/>
                </a:solidFill>
                <a:latin typeface="Courier New"/>
                <a:cs typeface="Courier New"/>
              </a:rPr>
              <a:t>myProc</a:t>
            </a: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() * x);</a:t>
            </a:r>
          </a:p>
          <a:p>
            <a:pPr defTabSz="342900">
              <a:tabLst>
                <a:tab pos="940594" algn="l"/>
              </a:tabLst>
              <a:defRPr/>
            </a:pPr>
            <a:endParaRPr lang="en-US" dirty="0">
              <a:solidFill>
                <a:schemeClr val="tx1"/>
              </a:solidFill>
              <a:latin typeface="Courier New"/>
              <a:cs typeface="Courier New"/>
            </a:endParaRPr>
          </a:p>
          <a:p>
            <a:pPr defTabSz="342900">
              <a:tabLst>
                <a:tab pos="940594" algn="l"/>
              </a:tabLst>
              <a:defRPr/>
            </a:pPr>
            <a:r>
              <a:rPr lang="en-US" b="1" dirty="0">
                <a:solidFill>
                  <a:schemeClr val="accent4"/>
                </a:solidFill>
                <a:latin typeface="Courier New"/>
                <a:cs typeface="Courier New"/>
              </a:rPr>
              <a:t>  </a:t>
            </a:r>
            <a:r>
              <a:rPr lang="en-US" b="1" dirty="0" err="1">
                <a:solidFill>
                  <a:schemeClr val="accent4"/>
                </a:solidFill>
                <a:latin typeface="Courier New"/>
                <a:cs typeface="Courier New"/>
              </a:rPr>
              <a:t>barrierAll</a:t>
            </a:r>
            <a:r>
              <a:rPr lang="en-US" b="1" dirty="0">
                <a:solidFill>
                  <a:schemeClr val="accent4"/>
                </a:solidFill>
                <a:latin typeface="Courier New"/>
                <a:cs typeface="Courier New"/>
              </a:rPr>
              <a:t>();</a:t>
            </a:r>
          </a:p>
          <a:p>
            <a:pPr defTabSz="342900">
              <a:tabLst>
                <a:tab pos="940594" algn="l"/>
              </a:tabLst>
              <a:defRPr/>
            </a:pPr>
            <a:endParaRPr lang="en-US" dirty="0">
              <a:solidFill>
                <a:schemeClr val="tx1"/>
              </a:solidFill>
              <a:latin typeface="Courier New"/>
              <a:cs typeface="Courier New"/>
            </a:endParaRPr>
          </a:p>
          <a:p>
            <a:pPr defTabSz="342900">
              <a:tabLst>
                <a:tab pos="940594" algn="l"/>
              </a:tabLst>
              <a:defRPr/>
            </a:pP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  </a:t>
            </a: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if</a:t>
            </a: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 </a:t>
            </a:r>
            <a:r>
              <a:rPr lang="en-US" b="1" dirty="0" err="1">
                <a:solidFill>
                  <a:schemeClr val="accent4"/>
                </a:solidFill>
                <a:latin typeface="Courier New"/>
                <a:cs typeface="Courier New"/>
              </a:rPr>
              <a:t>myProc</a:t>
            </a: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() == 0 </a:t>
            </a: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then</a:t>
            </a:r>
          </a:p>
          <a:p>
            <a:pPr defTabSz="342900">
              <a:tabLst>
                <a:tab pos="940594" algn="l"/>
              </a:tabLst>
              <a:defRPr/>
            </a:pPr>
            <a:r>
              <a:rPr lang="en-US" b="1" dirty="0">
                <a:solidFill>
                  <a:schemeClr val="accent4"/>
                </a:solidFill>
                <a:latin typeface="Courier New"/>
                <a:cs typeface="Courier New"/>
              </a:rPr>
              <a:t>    writeln</a:t>
            </a: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("Bye!");</a:t>
            </a:r>
          </a:p>
          <a:p>
            <a:pPr defTabSz="342900">
              <a:tabLst>
                <a:tab pos="940594" algn="l"/>
              </a:tabLst>
              <a:defRPr/>
            </a:pP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}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4C326EF-9D0C-0144-BF33-C4942E4F1C87}"/>
              </a:ext>
            </a:extLst>
          </p:cNvPr>
          <p:cNvSpPr/>
          <p:nvPr/>
        </p:nvSpPr>
        <p:spPr>
          <a:xfrm>
            <a:off x="5867402" y="1371600"/>
            <a:ext cx="1676398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tx1"/>
                </a:solidFill>
                <a:cs typeface="Courier New" pitchFamily="49" charset="0"/>
              </a:rPr>
              <a:t>toy-</a:t>
            </a:r>
            <a:r>
              <a:rPr lang="en-US" dirty="0" err="1">
                <a:solidFill>
                  <a:schemeClr val="tx1"/>
                </a:solidFill>
                <a:cs typeface="Courier New" pitchFamily="49" charset="0"/>
              </a:rPr>
              <a:t>SPMD.chpl</a:t>
            </a:r>
            <a:endParaRPr lang="en-US" dirty="0">
              <a:solidFill>
                <a:schemeClr val="tx1"/>
              </a:solidFill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6846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9D0DA1-9018-10E0-BB48-CF7AC367DCC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sz="2400" b="1" dirty="0"/>
              <a:t>See '</a:t>
            </a:r>
            <a:r>
              <a:rPr lang="en-US" sz="2400" b="1" dirty="0" err="1"/>
              <a:t>parfilekmer.chpl</a:t>
            </a:r>
            <a:r>
              <a:rPr lang="en-US" sz="2400" b="1" dirty="0"/>
              <a:t>' in the repository</a:t>
            </a:r>
          </a:p>
          <a:p>
            <a:endParaRPr lang="en-US" sz="2000" b="1" dirty="0"/>
          </a:p>
          <a:p>
            <a:r>
              <a:rPr lang="en-US" sz="2400" b="1" dirty="0">
                <a:latin typeface="+mn-lt"/>
              </a:rPr>
              <a:t>Some things to try out with '</a:t>
            </a:r>
            <a:r>
              <a:rPr lang="en-US" sz="2400" b="1" dirty="0" err="1">
                <a:latin typeface="+mn-lt"/>
              </a:rPr>
              <a:t>parfilekmer.chpl</a:t>
            </a:r>
            <a:r>
              <a:rPr lang="en-US" sz="2400" b="1" dirty="0">
                <a:latin typeface="+mn-lt"/>
              </a:rPr>
              <a:t>'</a:t>
            </a:r>
            <a:endParaRPr lang="en-US" sz="2400" dirty="0">
              <a:solidFill>
                <a:srgbClr val="007ACC"/>
              </a:solidFill>
              <a:latin typeface="+mn-lt"/>
            </a:endParaRPr>
          </a:p>
          <a:p>
            <a:pPr lvl="3"/>
            <a:r>
              <a:rPr lang="en-US" sz="1800" dirty="0"/>
              <a:t># put more and bigger files into </a:t>
            </a:r>
            <a:r>
              <a:rPr lang="en-US" sz="1800" dirty="0" err="1"/>
              <a:t>DataDir</a:t>
            </a:r>
            <a:r>
              <a:rPr lang="en-US" sz="1800" dirty="0"/>
              <a:t>/</a:t>
            </a:r>
          </a:p>
          <a:p>
            <a:pPr lvl="3"/>
            <a:r>
              <a:rPr lang="en-US" sz="1800" dirty="0"/>
              <a:t># or set the config const </a:t>
            </a:r>
            <a:r>
              <a:rPr lang="en-US" sz="1800" dirty="0" err="1"/>
              <a:t>dir</a:t>
            </a:r>
            <a:r>
              <a:rPr lang="en-US" sz="1800" dirty="0"/>
              <a:t> to something else</a:t>
            </a:r>
          </a:p>
          <a:p>
            <a:pPr lvl="3"/>
            <a:r>
              <a:rPr lang="en-US" sz="1800" dirty="0" err="1"/>
              <a:t>chpl</a:t>
            </a:r>
            <a:r>
              <a:rPr lang="en-US" sz="1800" dirty="0"/>
              <a:t> </a:t>
            </a:r>
            <a:r>
              <a:rPr lang="en-US" sz="1800" dirty="0" err="1"/>
              <a:t>parfilekmer.chpl</a:t>
            </a:r>
            <a:endParaRPr lang="en-US" sz="1800" dirty="0"/>
          </a:p>
          <a:p>
            <a:pPr lvl="3"/>
            <a:r>
              <a:rPr lang="en-US" sz="1800" dirty="0"/>
              <a:t>./</a:t>
            </a:r>
            <a:r>
              <a:rPr lang="en-US" sz="1800" dirty="0" err="1"/>
              <a:t>parfilekmer</a:t>
            </a:r>
            <a:r>
              <a:rPr lang="en-US" sz="1800" dirty="0"/>
              <a:t> --</a:t>
            </a:r>
            <a:r>
              <a:rPr lang="en-US" sz="1800" dirty="0" err="1"/>
              <a:t>dir</a:t>
            </a:r>
            <a:r>
              <a:rPr lang="en-US" sz="1800" dirty="0"/>
              <a:t>="</a:t>
            </a:r>
            <a:r>
              <a:rPr lang="en-US" sz="1800" dirty="0" err="1"/>
              <a:t>SomethingElse</a:t>
            </a:r>
            <a:r>
              <a:rPr lang="en-US" sz="1800" dirty="0"/>
              <a:t>/"</a:t>
            </a:r>
          </a:p>
          <a:p>
            <a:pPr lvl="3"/>
            <a:endParaRPr lang="en-US" sz="1800" dirty="0"/>
          </a:p>
          <a:p>
            <a:pPr lvl="3"/>
            <a:r>
              <a:rPr lang="en-US" sz="1800" dirty="0"/>
              <a:t>./</a:t>
            </a:r>
            <a:r>
              <a:rPr lang="en-US" sz="1800" dirty="0" err="1"/>
              <a:t>parfilekmer</a:t>
            </a:r>
            <a:r>
              <a:rPr lang="en-US" sz="1800" dirty="0"/>
              <a:t> –-k=10                       # can also change k</a:t>
            </a:r>
          </a:p>
          <a:p>
            <a:pPr lvl="3"/>
            <a:endParaRPr lang="en-US" sz="18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E184ED-CA7F-4348-BEDA-0C2B47057E99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pPr marL="205699" marR="0" lvl="0" indent="-205699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Blip>
                <a:blip r:embed="rId3"/>
              </a:buBlip>
              <a:tabLst/>
              <a:defRPr/>
            </a:pPr>
            <a:fld id="{A6A718CD-1F60-478A-BCD3-0DF9B7590A9B}" type="slidenum">
              <a:rPr kumimoji="0" lang="en-US" sz="2000" b="0" i="0" u="none" strike="noStrike" kern="1200" cap="all" spc="0" normalizeH="0" baseline="10000" noProof="0" smtClean="0">
                <a:ln>
                  <a:noFill/>
                </a:ln>
                <a:solidFill>
                  <a:srgbClr val="787871"/>
                </a:solidFill>
                <a:effectLst/>
                <a:uLnTx/>
                <a:uFillTx/>
                <a:latin typeface="MetricHPE" panose="020B0503030202060203" pitchFamily="34" charset="0"/>
                <a:ea typeface="+mn-ea"/>
                <a:cs typeface="+mn-cs"/>
              </a:rPr>
              <a:pPr marL="205699" marR="0" lvl="0" indent="-205699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20000"/>
                <a:buFontTx/>
                <a:buBlip>
                  <a:blip r:embed="rId3"/>
                </a:buBlip>
                <a:tabLst/>
                <a:defRPr/>
              </a:pPr>
              <a:t>37</a:t>
            </a:fld>
            <a:endParaRPr kumimoji="0" lang="en-US" sz="2000" b="0" i="0" u="none" strike="noStrike" kern="1200" cap="all" spc="0" normalizeH="0" baseline="10000" noProof="0" dirty="0">
              <a:ln>
                <a:noFill/>
              </a:ln>
              <a:solidFill>
                <a:srgbClr val="787871"/>
              </a:solidFill>
              <a:effectLst/>
              <a:uLnTx/>
              <a:uFillTx/>
              <a:latin typeface="MetricHPE" panose="020B0503030202060203" pitchFamily="34" charset="0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43" y="391852"/>
            <a:ext cx="6877057" cy="401362"/>
          </a:xfrm>
        </p:spPr>
        <p:txBody>
          <a:bodyPr/>
          <a:lstStyle/>
          <a:p>
            <a:r>
              <a:rPr lang="en-US" dirty="0"/>
              <a:t>Processing Files in Parallel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0D85BE-363B-EA89-CDDF-8769304D9E20}"/>
              </a:ext>
            </a:extLst>
          </p:cNvPr>
          <p:cNvSpPr txBox="1"/>
          <p:nvPr/>
        </p:nvSpPr>
        <p:spPr>
          <a:xfrm>
            <a:off x="7296150" y="152400"/>
            <a:ext cx="4743450" cy="746358"/>
          </a:xfrm>
          <a:prstGeom prst="rect">
            <a:avLst/>
          </a:prstGeom>
          <a:noFill/>
          <a:ln w="57150">
            <a:solidFill>
              <a:schemeClr val="accent1"/>
            </a:solidFill>
            <a:miter lim="800000"/>
          </a:ln>
        </p:spPr>
        <p:txBody>
          <a:bodyPr wrap="square" lIns="91440" tIns="91440" rIns="91440" bIns="91440" rtlCol="0">
            <a:spAutoFit/>
          </a:bodyPr>
          <a:lstStyle/>
          <a:p>
            <a:pPr>
              <a:lnSpc>
                <a:spcPct val="90000"/>
              </a:lnSpc>
              <a:spcBef>
                <a:spcPts val="400"/>
              </a:spcBef>
            </a:pPr>
            <a:r>
              <a:rPr lang="en-US" sz="2000" i="1" dirty="0"/>
              <a:t>See </a:t>
            </a:r>
            <a:r>
              <a:rPr lang="en-US" sz="2000" i="1" dirty="0">
                <a:hlinkClick r:id="rId4"/>
              </a:rPr>
              <a:t>https://github.com/mstrout/CUF23-OLCF-Tutorial</a:t>
            </a:r>
            <a:r>
              <a:rPr lang="en-US" sz="2000" i="1" dirty="0"/>
              <a:t> for more info and for example code.</a:t>
            </a:r>
          </a:p>
        </p:txBody>
      </p:sp>
    </p:spTree>
    <p:extLst>
      <p:ext uri="{BB962C8B-B14F-4D97-AF65-F5344CB8AC3E}">
        <p14:creationId xmlns:p14="http://schemas.microsoft.com/office/powerpoint/2010/main" val="83794682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Analyzing Multiple Files Using </a:t>
            </a:r>
            <a:r>
              <a:rPr lang="en-US" dirty="0" err="1"/>
              <a:t>PArallelism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C20C539-7CE9-E84B-9B0F-4FFE24ABBCAD}"/>
              </a:ext>
            </a:extLst>
          </p:cNvPr>
          <p:cNvSpPr/>
          <p:nvPr/>
        </p:nvSpPr>
        <p:spPr>
          <a:xfrm>
            <a:off x="380999" y="1387019"/>
            <a:ext cx="6277872" cy="369331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  <a:latin typeface="Courier New" pitchFamily="49" charset="0"/>
                <a:cs typeface="Courier New" pitchFamily="49" charset="0"/>
              </a:rPr>
              <a:t>use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FileSystem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b="1" dirty="0">
                <a:solidFill>
                  <a:schemeClr val="accent1"/>
                </a:solidFill>
                <a:latin typeface="Courier New" pitchFamily="49" charset="0"/>
                <a:cs typeface="Courier New" pitchFamily="49" charset="0"/>
              </a:rPr>
              <a:t>config const</a:t>
            </a:r>
            <a:r>
              <a:rPr lang="en-US" dirty="0">
                <a:solidFill>
                  <a:schemeClr val="accent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dir</a:t>
            </a:r>
            <a:r>
              <a:rPr lang="en-US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= “</a:t>
            </a:r>
            <a:r>
              <a:rPr lang="en-US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DataDir</a:t>
            </a:r>
            <a:r>
              <a:rPr lang="en-US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”</a:t>
            </a:r>
            <a:r>
              <a:rPr lang="en-US" b="1" dirty="0">
                <a:solidFill>
                  <a:srgbClr val="000090"/>
                </a:solidFill>
                <a:latin typeface="Courier New" panose="02070309020205020404" pitchFamily="49" charset="0"/>
                <a:cs typeface="Courier New" pitchFamily="49" charset="0"/>
              </a:rPr>
              <a:t>;              </a:t>
            </a:r>
          </a:p>
          <a:p>
            <a:r>
              <a:rPr lang="en-US" b="1" dirty="0">
                <a:solidFill>
                  <a:schemeClr val="accent1"/>
                </a:solidFill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b="1" dirty="0">
                <a:solidFill>
                  <a:srgbClr val="000090"/>
                </a:solidFill>
                <a:latin typeface="Courier New" panose="02070309020205020404" pitchFamily="49" charset="0"/>
                <a:cs typeface="Courier New" pitchFamily="49" charset="0"/>
              </a:rPr>
              <a:t> </a:t>
            </a:r>
            <a:r>
              <a:rPr lang="en-US" dirty="0" err="1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fList</a:t>
            </a:r>
            <a:r>
              <a:rPr lang="en-US" dirty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findFiles</a:t>
            </a:r>
            <a:r>
              <a:rPr lang="en-US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dir</a:t>
            </a:r>
            <a:r>
              <a:rPr lang="en-US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);</a:t>
            </a:r>
          </a:p>
          <a:p>
            <a:r>
              <a:rPr lang="en-US" b="1" dirty="0">
                <a:solidFill>
                  <a:schemeClr val="accent1"/>
                </a:solidFill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b="1" dirty="0">
                <a:solidFill>
                  <a:srgbClr val="000090"/>
                </a:solidFill>
                <a:latin typeface="Courier New" panose="02070309020205020404" pitchFamily="49" charset="0"/>
                <a:cs typeface="Courier New" pitchFamily="49" charset="0"/>
              </a:rPr>
              <a:t> </a:t>
            </a:r>
            <a:r>
              <a:rPr lang="en-US" dirty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filenames </a:t>
            </a:r>
            <a:r>
              <a:rPr lang="en-US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= </a:t>
            </a:r>
          </a:p>
          <a:p>
            <a:r>
              <a:rPr lang="en-US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Block.createArray</a:t>
            </a:r>
            <a:r>
              <a:rPr lang="en-US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(0..#</a:t>
            </a:r>
            <a:r>
              <a:rPr lang="en-US" dirty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fList</a:t>
            </a:r>
            <a:r>
              <a:rPr lang="en-US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.size,</a:t>
            </a:r>
            <a:r>
              <a:rPr lang="en-US" b="1" dirty="0">
                <a:solidFill>
                  <a:schemeClr val="accent1"/>
                </a:solidFill>
                <a:latin typeface="Courier New" pitchFamily="49" charset="0"/>
                <a:cs typeface="Courier New" pitchFamily="49" charset="0"/>
              </a:rPr>
              <a:t>string</a:t>
            </a:r>
            <a:r>
              <a:rPr lang="en-US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);</a:t>
            </a:r>
          </a:p>
          <a:p>
            <a:r>
              <a:rPr lang="en-US" dirty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filenames </a:t>
            </a:r>
            <a:r>
              <a:rPr lang="en-US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fList</a:t>
            </a:r>
            <a:r>
              <a:rPr lang="en-US" dirty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;</a:t>
            </a:r>
            <a:endParaRPr lang="en-US" dirty="0">
              <a:solidFill>
                <a:srgbClr val="000090"/>
              </a:solidFill>
              <a:latin typeface="Courier New" panose="02070309020205020404" pitchFamily="49" charset="0"/>
              <a:cs typeface="Courier New" pitchFamily="49" charset="0"/>
            </a:endParaRPr>
          </a:p>
          <a:p>
            <a:endParaRPr lang="en-US" b="1" dirty="0">
              <a:solidFill>
                <a:srgbClr val="000090"/>
              </a:solidFill>
              <a:latin typeface="Courier New" panose="02070309020205020404" pitchFamily="49" charset="0"/>
              <a:cs typeface="Courier New" pitchFamily="49" charset="0"/>
            </a:endParaRPr>
          </a:p>
          <a:p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D5265"/>
                </a:solidFill>
                <a:effectLst/>
                <a:uLnTx/>
                <a:uFillTx/>
                <a:latin typeface="+mn-lt"/>
                <a:ea typeface="+mn-ea"/>
                <a:cs typeface="Courier New" panose="02070309020205020404" pitchFamily="49" charset="0"/>
              </a:rPr>
              <a:t>// per file word count</a:t>
            </a:r>
            <a:endParaRPr lang="en-US" b="1" dirty="0">
              <a:solidFill>
                <a:srgbClr val="000090"/>
              </a:solidFill>
              <a:latin typeface="Courier New" panose="02070309020205020404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accent1"/>
                </a:solidFill>
                <a:latin typeface="Courier New" pitchFamily="49" charset="0"/>
                <a:cs typeface="Courier New" pitchFamily="49" charset="0"/>
              </a:rPr>
              <a:t>forall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>
                <a:solidFill>
                  <a:schemeClr val="accent1"/>
                </a:solidFill>
                <a:latin typeface="Courier New" pitchFamily="49" charset="0"/>
                <a:cs typeface="Courier New" pitchFamily="49" charset="0"/>
              </a:rPr>
              <a:t>in</a:t>
            </a:r>
            <a:r>
              <a:rPr lang="en-US" dirty="0">
                <a:solidFill>
                  <a:srgbClr val="00009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filenames</a:t>
            </a:r>
            <a:r>
              <a:rPr lang="en-US" dirty="0">
                <a:solidFill>
                  <a:srgbClr val="00009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{</a:t>
            </a:r>
            <a:endParaRPr lang="en-US" b="1" dirty="0">
              <a:solidFill>
                <a:schemeClr val="accent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accent1"/>
                </a:solidFill>
                <a:latin typeface="Courier New" pitchFamily="49" charset="0"/>
                <a:cs typeface="Courier New" pitchFamily="49" charset="0"/>
              </a:rPr>
              <a:t>  ...</a:t>
            </a:r>
          </a:p>
          <a:p>
            <a:r>
              <a:rPr lang="en-US" b="1" dirty="0">
                <a:solidFill>
                  <a:schemeClr val="accent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D5265"/>
                </a:solidFill>
                <a:effectLst/>
                <a:uLnTx/>
                <a:uFillTx/>
                <a:latin typeface="+mn-lt"/>
                <a:ea typeface="+mn-ea"/>
                <a:cs typeface="Courier New" panose="02070309020205020404" pitchFamily="49" charset="0"/>
              </a:rPr>
              <a:t>// code from </a:t>
            </a:r>
            <a:r>
              <a:rPr kumimoji="0" lang="en-US" sz="1800" b="0" i="1" u="none" strike="noStrike" kern="1200" cap="none" spc="0" normalizeH="0" baseline="0" noProof="0" dirty="0" err="1">
                <a:ln>
                  <a:noFill/>
                </a:ln>
                <a:solidFill>
                  <a:srgbClr val="0D5265"/>
                </a:solidFill>
                <a:effectLst/>
                <a:uLnTx/>
                <a:uFillTx/>
                <a:latin typeface="+mn-lt"/>
                <a:ea typeface="+mn-ea"/>
                <a:cs typeface="Courier New" panose="02070309020205020404" pitchFamily="49" charset="0"/>
              </a:rPr>
              <a:t>kmer.chpl</a:t>
            </a:r>
            <a:endParaRPr lang="en-US" b="1" dirty="0">
              <a:solidFill>
                <a:srgbClr val="000090"/>
              </a:solidFill>
              <a:latin typeface="Courier New" panose="02070309020205020404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accent1"/>
                </a:solidFill>
                <a:latin typeface="Courier New" pitchFamily="49" charset="0"/>
                <a:cs typeface="Courier New" pitchFamily="49" charset="0"/>
              </a:rPr>
              <a:t>  ...</a:t>
            </a:r>
            <a:endParaRPr lang="en-US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57C75162-E2E6-3140-A5C2-E7831E9F837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202856" y="6301811"/>
            <a:ext cx="684344" cy="365125"/>
          </a:xfrm>
        </p:spPr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3"/>
                </a:buBlip>
              </a:pPr>
              <a:t>38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6E91314-4769-EB4E-B1A9-31392C544433}"/>
              </a:ext>
            </a:extLst>
          </p:cNvPr>
          <p:cNvSpPr/>
          <p:nvPr/>
        </p:nvSpPr>
        <p:spPr>
          <a:xfrm>
            <a:off x="381000" y="1017687"/>
            <a:ext cx="3581400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 err="1">
                <a:solidFill>
                  <a:schemeClr val="tx1"/>
                </a:solidFill>
                <a:cs typeface="Courier New" pitchFamily="49" charset="0"/>
              </a:rPr>
              <a:t>parfilekmer.chpl</a:t>
            </a:r>
            <a:endParaRPr lang="en-US" dirty="0">
              <a:solidFill>
                <a:schemeClr val="tx1"/>
              </a:solidFill>
              <a:cs typeface="Courier New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A4129F6-2E1C-4940-93AD-A7B9A7C86CD9}"/>
              </a:ext>
            </a:extLst>
          </p:cNvPr>
          <p:cNvSpPr/>
          <p:nvPr/>
        </p:nvSpPr>
        <p:spPr>
          <a:xfrm>
            <a:off x="6658871" y="974048"/>
            <a:ext cx="5228329" cy="923330"/>
          </a:xfrm>
          <a:prstGeom prst="rect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prompt&gt; </a:t>
            </a:r>
            <a:r>
              <a:rPr lang="en-US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chpl</a:t>
            </a:r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--fast </a:t>
            </a:r>
            <a:r>
              <a:rPr lang="en-US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parfilekmer.chpl</a:t>
            </a:r>
            <a:endParaRPr lang="en-US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prompt&gt; </a:t>
            </a:r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parfilekmer</a:t>
            </a:r>
            <a:endParaRPr lang="en-US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prompt&gt; </a:t>
            </a:r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parfilekmer</a:t>
            </a:r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–</a:t>
            </a:r>
            <a:r>
              <a:rPr lang="en-US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nl</a:t>
            </a:r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4</a:t>
            </a:r>
            <a:endParaRPr lang="en-US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Process 8">
            <a:extLst>
              <a:ext uri="{FF2B5EF4-FFF2-40B4-BE49-F238E27FC236}">
                <a16:creationId xmlns:a16="http://schemas.microsoft.com/office/drawing/2014/main" id="{38E14066-6DDB-5548-9B54-B5CD0EC4876F}"/>
              </a:ext>
            </a:extLst>
          </p:cNvPr>
          <p:cNvSpPr/>
          <p:nvPr/>
        </p:nvSpPr>
        <p:spPr bwMode="ltGray">
          <a:xfrm>
            <a:off x="7623090" y="2645725"/>
            <a:ext cx="3730710" cy="1295400"/>
          </a:xfrm>
          <a:prstGeom prst="flowChartProcess">
            <a:avLst/>
          </a:prstGeom>
          <a:solidFill>
            <a:schemeClr val="accent1"/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Shared and Distributed-Memory Parallelism using </a:t>
            </a:r>
            <a:r>
              <a:rPr lang="en-US" dirty="0" err="1">
                <a:solidFill>
                  <a:schemeClr val="bg1"/>
                </a:solidFill>
              </a:rPr>
              <a:t>forall</a:t>
            </a:r>
            <a:r>
              <a:rPr lang="en-US" dirty="0">
                <a:solidFill>
                  <a:schemeClr val="bg1"/>
                </a:solidFill>
              </a:rPr>
              <a:t>, a distributed array, and command line options to indicate number of locales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248682E-ACD8-9748-ABC4-F435522125AE}"/>
              </a:ext>
            </a:extLst>
          </p:cNvPr>
          <p:cNvCxnSpPr>
            <a:cxnSpLocks/>
            <a:stCxn id="9" idx="1"/>
          </p:cNvCxnSpPr>
          <p:nvPr/>
        </p:nvCxnSpPr>
        <p:spPr>
          <a:xfrm flipH="1">
            <a:off x="3657600" y="3293425"/>
            <a:ext cx="3965490" cy="440375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540C528-ECBA-9E4E-9B14-4238865B9FBE}"/>
              </a:ext>
            </a:extLst>
          </p:cNvPr>
          <p:cNvCxnSpPr>
            <a:cxnSpLocks/>
            <a:stCxn id="9" idx="0"/>
          </p:cNvCxnSpPr>
          <p:nvPr/>
        </p:nvCxnSpPr>
        <p:spPr>
          <a:xfrm flipV="1">
            <a:off x="9488445" y="1941017"/>
            <a:ext cx="188955" cy="704708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611A288-B655-7245-B7ED-BF7727037BD6}"/>
              </a:ext>
            </a:extLst>
          </p:cNvPr>
          <p:cNvCxnSpPr>
            <a:cxnSpLocks/>
            <a:stCxn id="9" idx="1"/>
          </p:cNvCxnSpPr>
          <p:nvPr/>
        </p:nvCxnSpPr>
        <p:spPr>
          <a:xfrm flipH="1" flipV="1">
            <a:off x="5791200" y="2819400"/>
            <a:ext cx="1831890" cy="474025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43546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EE6E7F3-5B2F-D24F-C14E-BC28D804C2E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1088421">
              <a:buFontTx/>
              <a:buBlip>
                <a:blip r:embed="rId2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2"/>
                </a:buBlip>
              </a:pPr>
              <a:t>39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9810FE1-8703-4C8B-DF1E-6B733DC8F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Block distribution Diagram</a:t>
            </a:r>
          </a:p>
        </p:txBody>
      </p:sp>
    </p:spTree>
    <p:extLst>
      <p:ext uri="{BB962C8B-B14F-4D97-AF65-F5344CB8AC3E}">
        <p14:creationId xmlns:p14="http://schemas.microsoft.com/office/powerpoint/2010/main" val="18018705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B67443-BDA3-9A4A-922D-4919A8861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 of Chapel: Links to Users’ Talks (slides + Video)</a:t>
            </a:r>
          </a:p>
        </p:txBody>
      </p:sp>
      <p:sp>
        <p:nvSpPr>
          <p:cNvPr id="29" name="Slide Number Placeholder 5">
            <a:extLst>
              <a:ext uri="{FF2B5EF4-FFF2-40B4-BE49-F238E27FC236}">
                <a16:creationId xmlns:a16="http://schemas.microsoft.com/office/drawing/2014/main" id="{6AEE2CDC-1C57-BC43-A515-081F8FB53754}"/>
              </a:ext>
            </a:extLst>
          </p:cNvPr>
          <p:cNvSpPr txBox="1">
            <a:spLocks/>
          </p:cNvSpPr>
          <p:nvPr/>
        </p:nvSpPr>
        <p:spPr>
          <a:xfrm>
            <a:off x="11202856" y="6301811"/>
            <a:ext cx="6843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205699" indent="-205699" algn="l" defTabSz="914400" rtl="0" eaLnBrk="1" latinLnBrk="0" hangingPunct="1">
              <a:lnSpc>
                <a:spcPct val="90000"/>
              </a:lnSpc>
              <a:buSzPct val="120000"/>
              <a:buFontTx/>
              <a:buBlip>
                <a:blip r:embed="rId3"/>
              </a:buBlip>
              <a:defRPr sz="2000" kern="1200" cap="all" normalizeH="0" baseline="10000">
                <a:solidFill>
                  <a:schemeClr val="bg2"/>
                </a:solidFill>
                <a:latin typeface="MetricHPE" panose="020B050303020206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05699" marR="0" lvl="0" indent="-205699" algn="l" defTabSz="1088421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Blip>
                <a:blip r:embed="rId3"/>
              </a:buBlip>
              <a:tabLst/>
              <a:defRPr/>
            </a:pPr>
            <a:fld id="{104FC826-72BB-4AF1-BA01-A94F7396A7DC}" type="slidenum">
              <a:rPr kumimoji="0" lang="en-US" sz="2000" b="0" i="0" u="none" strike="noStrike" kern="1200" cap="all" spc="0" normalizeH="0" baseline="10000" noProof="0" smtClean="0">
                <a:ln>
                  <a:noFill/>
                </a:ln>
                <a:solidFill>
                  <a:srgbClr val="787871"/>
                </a:solidFill>
                <a:effectLst/>
                <a:uLnTx/>
                <a:uFillTx/>
                <a:latin typeface="MetricHPE" panose="020B0503030202060203" pitchFamily="34" charset="0"/>
                <a:ea typeface="+mn-ea"/>
                <a:cs typeface="+mn-cs"/>
              </a:rPr>
              <a:pPr marL="205699" marR="0" lvl="0" indent="-205699" algn="l" defTabSz="1088421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20000"/>
                <a:buFontTx/>
                <a:buBlip>
                  <a:blip r:embed="rId3"/>
                </a:buBlip>
                <a:tabLst/>
                <a:defRPr/>
              </a:pPr>
              <a:t>4</a:t>
            </a:fld>
            <a:endParaRPr kumimoji="0" lang="en-US" sz="2000" b="0" i="0" u="none" strike="noStrike" kern="1200" cap="all" spc="0" normalizeH="0" baseline="10000" noProof="0" dirty="0">
              <a:ln>
                <a:noFill/>
              </a:ln>
              <a:solidFill>
                <a:srgbClr val="787871"/>
              </a:solidFill>
              <a:effectLst/>
              <a:uLnTx/>
              <a:uFillTx/>
              <a:latin typeface="MetricHPE" panose="020B0503030202060203" pitchFamily="34" charset="0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821D1BE-E06A-FF4E-8F4A-0109EF8750CD}"/>
              </a:ext>
            </a:extLst>
          </p:cNvPr>
          <p:cNvSpPr txBox="1"/>
          <p:nvPr/>
        </p:nvSpPr>
        <p:spPr>
          <a:xfrm>
            <a:off x="4188301" y="6301858"/>
            <a:ext cx="3815468" cy="334130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none" lIns="91440" tIns="91440" rIns="91440" bIns="9144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tricHPE"/>
                <a:ea typeface="+mn-ea"/>
                <a:cs typeface="+mn-cs"/>
              </a:rPr>
              <a:t>(images provided by their respective teams and used with permission)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3F1CD6F6-B0F1-A049-B0F2-99785BF72D2B}"/>
              </a:ext>
            </a:extLst>
          </p:cNvPr>
          <p:cNvGrpSpPr/>
          <p:nvPr/>
        </p:nvGrpSpPr>
        <p:grpSpPr>
          <a:xfrm>
            <a:off x="245860" y="1000830"/>
            <a:ext cx="3034805" cy="1742370"/>
            <a:chOff x="93460" y="990600"/>
            <a:chExt cx="3034805" cy="174237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A4794AC-1D29-9C40-A9FE-1E28A745557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83445" y="990600"/>
              <a:ext cx="2054834" cy="1109337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1C2FD27-4C7C-2B48-B2FC-6B1D26F49022}"/>
                </a:ext>
              </a:extLst>
            </p:cNvPr>
            <p:cNvSpPr txBox="1"/>
            <p:nvPr/>
          </p:nvSpPr>
          <p:spPr>
            <a:xfrm>
              <a:off x="93460" y="2057400"/>
              <a:ext cx="3034805" cy="675570"/>
            </a:xfrm>
            <a:prstGeom prst="rect">
              <a:avLst/>
            </a:prstGeom>
            <a:noFill/>
            <a:ln w="57150">
              <a:noFill/>
              <a:miter lim="800000"/>
            </a:ln>
          </p:spPr>
          <p:txBody>
            <a:bodyPr wrap="none" lIns="91440" tIns="91440" rIns="91440" bIns="9144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etricHPE"/>
                  <a:ea typeface="+mn-ea"/>
                  <a:cs typeface="+mn-cs"/>
                </a:rPr>
                <a:t>CHAMPS: 3D Unstructured CFD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etricHPE"/>
                  <a:ea typeface="+mn-ea"/>
                  <a:cs typeface="+mn-cs"/>
                </a:rPr>
                <a:t>Laurendeau</a:t>
              </a: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etricHPE"/>
                  <a:ea typeface="+mn-ea"/>
                  <a:cs typeface="+mn-cs"/>
                </a:rPr>
                <a:t>, </a:t>
              </a:r>
              <a:r>
                <a:rPr kumimoji="0" lang="en-US" sz="11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etricHPE"/>
                  <a:ea typeface="+mn-ea"/>
                  <a:cs typeface="+mn-cs"/>
                </a:rPr>
                <a:t>Bourgault-Côté</a:t>
              </a: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etricHPE"/>
                  <a:ea typeface="+mn-ea"/>
                  <a:cs typeface="+mn-cs"/>
                </a:rPr>
                <a:t>, Parenteau, Plante, et al.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etricHPE"/>
                  <a:ea typeface="+mn-ea"/>
                  <a:cs typeface="+mn-cs"/>
                </a:rPr>
                <a:t>École Polytechnique Montréal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9A301492-81E3-394A-99BC-8FA44ED30A88}"/>
              </a:ext>
            </a:extLst>
          </p:cNvPr>
          <p:cNvGrpSpPr/>
          <p:nvPr/>
        </p:nvGrpSpPr>
        <p:grpSpPr>
          <a:xfrm>
            <a:off x="9022198" y="914400"/>
            <a:ext cx="2712602" cy="1828800"/>
            <a:chOff x="9296400" y="914400"/>
            <a:chExt cx="2712602" cy="1828800"/>
          </a:xfrm>
        </p:grpSpPr>
        <p:pic>
          <p:nvPicPr>
            <p:cNvPr id="4" name="Picture 3" descr="A picture containing table, computer, computer, blue&#10;&#10;Description automatically generated">
              <a:extLst>
                <a:ext uri="{FF2B5EF4-FFF2-40B4-BE49-F238E27FC236}">
                  <a16:creationId xmlns:a16="http://schemas.microsoft.com/office/drawing/2014/main" id="{B7183E10-505D-D648-A83C-1EC1167EE44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037995" y="914400"/>
              <a:ext cx="1229413" cy="1229413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3DD82DF-6162-C142-80BC-7299E988ADE1}"/>
                </a:ext>
              </a:extLst>
            </p:cNvPr>
            <p:cNvSpPr txBox="1"/>
            <p:nvPr/>
          </p:nvSpPr>
          <p:spPr>
            <a:xfrm>
              <a:off x="9296400" y="2097254"/>
              <a:ext cx="2712602" cy="645946"/>
            </a:xfrm>
            <a:prstGeom prst="rect">
              <a:avLst/>
            </a:prstGeom>
            <a:noFill/>
            <a:ln w="57150">
              <a:noFill/>
              <a:miter lim="800000"/>
            </a:ln>
          </p:spPr>
          <p:txBody>
            <a:bodyPr wrap="none" lIns="91440" tIns="91440" rIns="91440" bIns="9144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etricHPE"/>
                  <a:ea typeface="+mn-ea"/>
                  <a:cs typeface="+mn-cs"/>
                </a:rPr>
                <a:t>ChplUltra</a:t>
              </a: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etricHPE"/>
                  <a:ea typeface="+mn-ea"/>
                  <a:cs typeface="+mn-cs"/>
                </a:rPr>
                <a:t>: Simulating Ultralight Dark Matter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etricHPE"/>
                  <a:ea typeface="+mn-ea"/>
                  <a:cs typeface="+mn-cs"/>
                </a:rPr>
                <a:t>Nikhil Padmanabhan, J. Luna </a:t>
              </a:r>
              <a:r>
                <a:rPr kumimoji="0" lang="en-US" sz="11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etricHPE"/>
                  <a:ea typeface="+mn-ea"/>
                  <a:cs typeface="+mn-cs"/>
                </a:rPr>
                <a:t>Zagorac</a:t>
              </a: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etricHPE"/>
                  <a:ea typeface="+mn-ea"/>
                  <a:cs typeface="+mn-cs"/>
                </a:rPr>
                <a:t>, et al.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etricHPE"/>
                  <a:ea typeface="+mn-ea"/>
                  <a:cs typeface="+mn-cs"/>
                </a:rPr>
                <a:t>Yale University et al.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B01A18EB-25A9-2B48-ACFF-486E44ADE1AB}"/>
              </a:ext>
            </a:extLst>
          </p:cNvPr>
          <p:cNvGrpSpPr/>
          <p:nvPr/>
        </p:nvGrpSpPr>
        <p:grpSpPr>
          <a:xfrm>
            <a:off x="3124200" y="1000830"/>
            <a:ext cx="3066865" cy="1742370"/>
            <a:chOff x="3294156" y="990600"/>
            <a:chExt cx="3066865" cy="1742370"/>
          </a:xfrm>
        </p:grpSpPr>
        <p:pic>
          <p:nvPicPr>
            <p:cNvPr id="17" name="Picture 16" descr="Graphical user interface&#10;&#10;Description automatically generated">
              <a:extLst>
                <a:ext uri="{FF2B5EF4-FFF2-40B4-BE49-F238E27FC236}">
                  <a16:creationId xmlns:a16="http://schemas.microsoft.com/office/drawing/2014/main" id="{979FC7BB-C483-7740-960D-2B0E79A721C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719602" y="990600"/>
              <a:ext cx="2215972" cy="108676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240DED3-E16A-FB45-B1D7-C1912CB49C6A}"/>
                </a:ext>
              </a:extLst>
            </p:cNvPr>
            <p:cNvSpPr txBox="1"/>
            <p:nvPr/>
          </p:nvSpPr>
          <p:spPr>
            <a:xfrm>
              <a:off x="3294156" y="2057400"/>
              <a:ext cx="3066865" cy="675570"/>
            </a:xfrm>
            <a:prstGeom prst="rect">
              <a:avLst/>
            </a:prstGeom>
            <a:noFill/>
            <a:ln w="57150">
              <a:noFill/>
              <a:miter lim="800000"/>
            </a:ln>
          </p:spPr>
          <p:txBody>
            <a:bodyPr wrap="none" lIns="91440" tIns="91440" rIns="91440" bIns="9144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etricHPE"/>
                  <a:ea typeface="+mn-ea"/>
                  <a:cs typeface="+mn-cs"/>
                </a:rPr>
                <a:t>Arkouda: Interactive Data Science at Massive Scale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etricHPE"/>
                  <a:ea typeface="+mn-ea"/>
                  <a:cs typeface="+mn-cs"/>
                </a:rPr>
                <a:t>Mike Merrill, Bill Reus, et al.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etricHPE"/>
                  <a:ea typeface="+mn-ea"/>
                  <a:cs typeface="+mn-cs"/>
                </a:rPr>
                <a:t>U.S. DoD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1427A1D-2FC7-B445-BA0A-32DF57C67795}"/>
              </a:ext>
            </a:extLst>
          </p:cNvPr>
          <p:cNvGrpSpPr/>
          <p:nvPr/>
        </p:nvGrpSpPr>
        <p:grpSpPr>
          <a:xfrm>
            <a:off x="6348677" y="1000830"/>
            <a:ext cx="2385589" cy="1742370"/>
            <a:chOff x="6635922" y="990600"/>
            <a:chExt cx="2385589" cy="1742370"/>
          </a:xfrm>
        </p:grpSpPr>
        <p:pic>
          <p:nvPicPr>
            <p:cNvPr id="12" name="Picture 11" descr="Diagram, shape, arrow&#10;&#10;Description automatically generated">
              <a:extLst>
                <a:ext uri="{FF2B5EF4-FFF2-40B4-BE49-F238E27FC236}">
                  <a16:creationId xmlns:a16="http://schemas.microsoft.com/office/drawing/2014/main" id="{83E6F754-7329-464C-9DBA-1A8232E6F9E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750142" y="990600"/>
              <a:ext cx="2157138" cy="1086767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7171F38-301F-0540-91BB-40B96B1BFE6B}"/>
                </a:ext>
              </a:extLst>
            </p:cNvPr>
            <p:cNvSpPr txBox="1"/>
            <p:nvPr/>
          </p:nvSpPr>
          <p:spPr>
            <a:xfrm>
              <a:off x="6635922" y="2057400"/>
              <a:ext cx="2385589" cy="675570"/>
            </a:xfrm>
            <a:prstGeom prst="rect">
              <a:avLst/>
            </a:prstGeom>
            <a:noFill/>
            <a:ln w="57150">
              <a:noFill/>
              <a:miter lim="800000"/>
            </a:ln>
          </p:spPr>
          <p:txBody>
            <a:bodyPr wrap="none" lIns="91440" tIns="91440" rIns="91440" bIns="9144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etricHPE"/>
                  <a:ea typeface="+mn-ea"/>
                  <a:cs typeface="+mn-cs"/>
                </a:rPr>
                <a:t>ChOp</a:t>
              </a: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etricHPE"/>
                  <a:ea typeface="+mn-ea"/>
                  <a:cs typeface="+mn-cs"/>
                </a:rPr>
                <a:t>: Chapel-based Optimization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etricHPE"/>
                  <a:ea typeface="+mn-ea"/>
                  <a:cs typeface="+mn-cs"/>
                </a:rPr>
                <a:t>T. Carneiro, G. </a:t>
              </a:r>
              <a:r>
                <a:rPr kumimoji="0" lang="en-US" sz="11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etricHPE"/>
                  <a:ea typeface="+mn-ea"/>
                  <a:cs typeface="+mn-cs"/>
                </a:rPr>
                <a:t>Helbecque</a:t>
              </a: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etricHPE"/>
                  <a:ea typeface="+mn-ea"/>
                  <a:cs typeface="+mn-cs"/>
                </a:rPr>
                <a:t>, N. </a:t>
              </a:r>
              <a:r>
                <a:rPr kumimoji="0" lang="en-US" sz="11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etricHPE"/>
                  <a:ea typeface="+mn-ea"/>
                  <a:cs typeface="+mn-cs"/>
                </a:rPr>
                <a:t>Melab</a:t>
              </a: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etricHPE"/>
                  <a:ea typeface="+mn-ea"/>
                  <a:cs typeface="+mn-cs"/>
                </a:rPr>
                <a:t>, et al.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etricHPE"/>
                  <a:ea typeface="+mn-ea"/>
                  <a:cs typeface="+mn-cs"/>
                </a:rPr>
                <a:t>INRIA, IMEC, et al.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06E07CE8-952A-004E-B115-F14540749A00}"/>
              </a:ext>
            </a:extLst>
          </p:cNvPr>
          <p:cNvGrpSpPr/>
          <p:nvPr/>
        </p:nvGrpSpPr>
        <p:grpSpPr>
          <a:xfrm>
            <a:off x="371696" y="4648200"/>
            <a:ext cx="2783133" cy="1576442"/>
            <a:chOff x="219296" y="4714353"/>
            <a:chExt cx="2783133" cy="157644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50980B0-836F-894B-A608-17D90A494F5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12469" y="4714353"/>
              <a:ext cx="2196786" cy="1007422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BFAFA13-BDCC-0249-8A66-D8EC793CB720}"/>
                </a:ext>
              </a:extLst>
            </p:cNvPr>
            <p:cNvSpPr txBox="1"/>
            <p:nvPr/>
          </p:nvSpPr>
          <p:spPr>
            <a:xfrm>
              <a:off x="219296" y="5632153"/>
              <a:ext cx="2783133" cy="658642"/>
            </a:xfrm>
            <a:prstGeom prst="rect">
              <a:avLst/>
            </a:prstGeom>
            <a:noFill/>
            <a:ln w="57150">
              <a:noFill/>
              <a:miter lim="800000"/>
            </a:ln>
          </p:spPr>
          <p:txBody>
            <a:bodyPr wrap="none" lIns="91440" tIns="91440" rIns="91440" bIns="9144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etricHPE"/>
                  <a:ea typeface="+mn-ea"/>
                  <a:cs typeface="+mn-cs"/>
                </a:rPr>
                <a:t>Chapel-based Hydrological Model Calibration </a:t>
              </a:r>
              <a:b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etricHPE"/>
                  <a:ea typeface="+mn-ea"/>
                  <a:cs typeface="+mn-cs"/>
                </a:rPr>
              </a:br>
              <a:r>
                <a:rPr kumimoji="0" lang="en-US" sz="11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etricHPE"/>
                  <a:ea typeface="+mn-ea"/>
                  <a:cs typeface="+mn-cs"/>
                </a:rPr>
                <a:t>Marjan</a:t>
              </a: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etricHPE"/>
                  <a:ea typeface="+mn-ea"/>
                  <a:cs typeface="+mn-cs"/>
                </a:rPr>
                <a:t> </a:t>
              </a:r>
              <a:r>
                <a:rPr kumimoji="0" lang="en-US" sz="11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etricHPE"/>
                  <a:ea typeface="+mn-ea"/>
                  <a:cs typeface="+mn-cs"/>
                </a:rPr>
                <a:t>Asgari</a:t>
              </a: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etricHPE"/>
                  <a:ea typeface="+mn-ea"/>
                  <a:cs typeface="+mn-cs"/>
                </a:rPr>
                <a:t> et al.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etricHPE"/>
                  <a:ea typeface="+mn-ea"/>
                  <a:cs typeface="+mn-cs"/>
                </a:rPr>
                <a:t>University of Guelph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0B0B05DC-0473-4D46-8EF4-26BB3D1ABC94}"/>
              </a:ext>
            </a:extLst>
          </p:cNvPr>
          <p:cNvGrpSpPr/>
          <p:nvPr/>
        </p:nvGrpSpPr>
        <p:grpSpPr>
          <a:xfrm>
            <a:off x="9601200" y="4724400"/>
            <a:ext cx="1519968" cy="1200170"/>
            <a:chOff x="9892717" y="4779877"/>
            <a:chExt cx="1519968" cy="120017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F11BFB6-2BFB-5247-BC93-7278CD58A143}"/>
                </a:ext>
              </a:extLst>
            </p:cNvPr>
            <p:cNvSpPr/>
            <p:nvPr/>
          </p:nvSpPr>
          <p:spPr bwMode="ltGray">
            <a:xfrm>
              <a:off x="10010202" y="4779877"/>
              <a:ext cx="1284998" cy="771211"/>
            </a:xfrm>
            <a:prstGeom prst="rect">
              <a:avLst/>
            </a:prstGeom>
            <a:noFill/>
            <a:ln w="38100">
              <a:solidFill>
                <a:schemeClr val="accent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etricHPE"/>
                  <a:ea typeface="+mn-ea"/>
                  <a:cs typeface="+mn-cs"/>
                </a:rPr>
                <a:t>?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142AF78-F7F6-AB49-941A-E69DA584405A}"/>
                </a:ext>
              </a:extLst>
            </p:cNvPr>
            <p:cNvSpPr txBox="1"/>
            <p:nvPr/>
          </p:nvSpPr>
          <p:spPr>
            <a:xfrm>
              <a:off x="9892717" y="5638800"/>
              <a:ext cx="1519968" cy="341247"/>
            </a:xfrm>
            <a:prstGeom prst="rect">
              <a:avLst/>
            </a:prstGeom>
            <a:noFill/>
            <a:ln w="57150">
              <a:noFill/>
              <a:miter lim="800000"/>
            </a:ln>
          </p:spPr>
          <p:txBody>
            <a:bodyPr wrap="none" lIns="91440" tIns="91440" rIns="91440" bIns="9144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etricHPE"/>
                  <a:ea typeface="+mn-ea"/>
                  <a:cs typeface="+mn-cs"/>
                </a:rPr>
                <a:t>Your Application Here?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22EF16D-156D-6843-9356-92B80A93A43B}"/>
              </a:ext>
            </a:extLst>
          </p:cNvPr>
          <p:cNvGrpSpPr/>
          <p:nvPr/>
        </p:nvGrpSpPr>
        <p:grpSpPr>
          <a:xfrm>
            <a:off x="6290162" y="4678555"/>
            <a:ext cx="2502609" cy="1563015"/>
            <a:chOff x="3576284" y="4744708"/>
            <a:chExt cx="2502609" cy="1563015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FA1D75C1-909F-D049-96BF-F55C6F9F6F2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917944" y="4744708"/>
              <a:ext cx="1819288" cy="844550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EBC9B46-7FFF-774F-A43E-9B8070BC71A5}"/>
                </a:ext>
              </a:extLst>
            </p:cNvPr>
            <p:cNvSpPr txBox="1"/>
            <p:nvPr/>
          </p:nvSpPr>
          <p:spPr>
            <a:xfrm>
              <a:off x="3576284" y="5632153"/>
              <a:ext cx="2502609" cy="675570"/>
            </a:xfrm>
            <a:prstGeom prst="rect">
              <a:avLst/>
            </a:prstGeom>
            <a:noFill/>
            <a:ln w="57150">
              <a:noFill/>
              <a:miter lim="800000"/>
            </a:ln>
          </p:spPr>
          <p:txBody>
            <a:bodyPr wrap="none" lIns="91440" tIns="91440" rIns="91440" bIns="9144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etricHPE"/>
                  <a:ea typeface="+mn-ea"/>
                  <a:cs typeface="+mn-cs"/>
                </a:rPr>
                <a:t>CHGL: Chapel Hypergraph Library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etricHPE"/>
                  <a:ea typeface="+mn-ea"/>
                  <a:cs typeface="+mn-cs"/>
                </a:rPr>
                <a:t>Louis Jenkins, Cliff Joslyn, </a:t>
              </a:r>
              <a:r>
                <a:rPr kumimoji="0" lang="en-US" sz="11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etricHPE"/>
                  <a:ea typeface="+mn-ea"/>
                  <a:cs typeface="+mn-cs"/>
                </a:rPr>
                <a:t>Jesun</a:t>
              </a: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etricHPE"/>
                  <a:ea typeface="+mn-ea"/>
                  <a:cs typeface="+mn-cs"/>
                </a:rPr>
                <a:t> Firoz, et al.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etricHPE"/>
                  <a:ea typeface="+mn-ea"/>
                  <a:cs typeface="+mn-cs"/>
                </a:rPr>
                <a:t>PNNL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A529AE7D-0E13-F740-8208-B34DA4EADE42}"/>
              </a:ext>
            </a:extLst>
          </p:cNvPr>
          <p:cNvGrpSpPr/>
          <p:nvPr/>
        </p:nvGrpSpPr>
        <p:grpSpPr>
          <a:xfrm>
            <a:off x="3294118" y="4702039"/>
            <a:ext cx="2727029" cy="1539531"/>
            <a:chOff x="6465197" y="4768192"/>
            <a:chExt cx="2727029" cy="1539531"/>
          </a:xfrm>
        </p:grpSpPr>
        <p:pic>
          <p:nvPicPr>
            <p:cNvPr id="26" name="Picture 25" descr="A picture containing logo, company name&#10;&#10;Description automatically generated">
              <a:extLst>
                <a:ext uri="{FF2B5EF4-FFF2-40B4-BE49-F238E27FC236}">
                  <a16:creationId xmlns:a16="http://schemas.microsoft.com/office/drawing/2014/main" id="{38B1ACB0-405F-2844-9F1A-BAA28DA4BA7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745823" y="4768192"/>
              <a:ext cx="2165776" cy="771211"/>
            </a:xfrm>
            <a:prstGeom prst="rect">
              <a:avLst/>
            </a:prstGeom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7EC785A-FF0D-A940-B976-C4B5A2DD001A}"/>
                </a:ext>
              </a:extLst>
            </p:cNvPr>
            <p:cNvSpPr txBox="1"/>
            <p:nvPr/>
          </p:nvSpPr>
          <p:spPr>
            <a:xfrm>
              <a:off x="6465197" y="5632153"/>
              <a:ext cx="2727029" cy="675570"/>
            </a:xfrm>
            <a:prstGeom prst="rect">
              <a:avLst/>
            </a:prstGeom>
            <a:noFill/>
            <a:ln w="57150">
              <a:noFill/>
              <a:miter lim="800000"/>
            </a:ln>
          </p:spPr>
          <p:txBody>
            <a:bodyPr wrap="none" lIns="91440" tIns="91440" rIns="91440" bIns="9144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etricHPE"/>
                  <a:ea typeface="+mn-ea"/>
                  <a:cs typeface="+mn-cs"/>
                </a:rPr>
                <a:t>CrayAI</a:t>
              </a: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etricHPE"/>
                  <a:ea typeface="+mn-ea"/>
                  <a:cs typeface="+mn-cs"/>
                </a:rPr>
                <a:t> </a:t>
              </a:r>
              <a:r>
                <a:rPr kumimoji="0" lang="en-US" sz="11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etricHPE"/>
                  <a:ea typeface="+mn-ea"/>
                  <a:cs typeface="+mn-cs"/>
                </a:rPr>
                <a:t>HyperParameter</a:t>
              </a: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etricHPE"/>
                  <a:ea typeface="+mn-ea"/>
                  <a:cs typeface="+mn-cs"/>
                </a:rPr>
                <a:t> Optimization (HPO)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etricHPE"/>
                  <a:ea typeface="+mn-ea"/>
                  <a:cs typeface="+mn-cs"/>
                </a:rPr>
                <a:t>Ben Albrecht et al.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etricHPE"/>
                  <a:ea typeface="+mn-ea"/>
                  <a:cs typeface="+mn-cs"/>
                </a:rPr>
                <a:t>Cray Inc. / HPE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19985F88-9527-0749-BA87-94A342F6C83B}"/>
              </a:ext>
            </a:extLst>
          </p:cNvPr>
          <p:cNvGrpSpPr/>
          <p:nvPr/>
        </p:nvGrpSpPr>
        <p:grpSpPr>
          <a:xfrm>
            <a:off x="173725" y="2761503"/>
            <a:ext cx="3179075" cy="1890038"/>
            <a:chOff x="21325" y="2824132"/>
            <a:chExt cx="3179075" cy="1890038"/>
          </a:xfrm>
        </p:grpSpPr>
        <p:pic>
          <p:nvPicPr>
            <p:cNvPr id="1030" name="Picture 6" descr="Image preview">
              <a:extLst>
                <a:ext uri="{FF2B5EF4-FFF2-40B4-BE49-F238E27FC236}">
                  <a16:creationId xmlns:a16="http://schemas.microsoft.com/office/drawing/2014/main" id="{F4E1C820-36F5-1E4A-B42C-F1B59C336D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9226" y="2824132"/>
              <a:ext cx="1963272" cy="12647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A21DDA15-C75B-AE47-9518-3F40A8538DA2}"/>
                </a:ext>
              </a:extLst>
            </p:cNvPr>
            <p:cNvSpPr txBox="1"/>
            <p:nvPr/>
          </p:nvSpPr>
          <p:spPr>
            <a:xfrm>
              <a:off x="21325" y="4038600"/>
              <a:ext cx="3179075" cy="675570"/>
            </a:xfrm>
            <a:prstGeom prst="rect">
              <a:avLst/>
            </a:prstGeom>
            <a:noFill/>
            <a:ln w="57150">
              <a:noFill/>
              <a:miter lim="800000"/>
            </a:ln>
          </p:spPr>
          <p:txBody>
            <a:bodyPr wrap="none" lIns="91440" tIns="91440" rIns="91440" bIns="9144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etricHPE"/>
                  <a:ea typeface="+mn-ea"/>
                  <a:cs typeface="+mn-cs"/>
                </a:rPr>
                <a:t>Lattice-Symmetries: a Quantum Many-Body Toolbox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etricHPE"/>
                  <a:ea typeface="+mn-ea"/>
                  <a:cs typeface="+mn-cs"/>
                </a:rPr>
                <a:t>Tom Westerhout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etricHPE"/>
                  <a:ea typeface="+mn-ea"/>
                  <a:cs typeface="+mn-cs"/>
                </a:rPr>
                <a:t>Radboud University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6046B37D-74A9-6C43-8CAE-E1ADDCB3A8DF}"/>
              </a:ext>
            </a:extLst>
          </p:cNvPr>
          <p:cNvGrpSpPr/>
          <p:nvPr/>
        </p:nvGrpSpPr>
        <p:grpSpPr>
          <a:xfrm>
            <a:off x="9144000" y="2751468"/>
            <a:ext cx="2531463" cy="1900073"/>
            <a:chOff x="9386970" y="2824327"/>
            <a:chExt cx="2531463" cy="1900073"/>
          </a:xfrm>
        </p:grpSpPr>
        <p:pic>
          <p:nvPicPr>
            <p:cNvPr id="1026" name="Picture 2" descr="Image preview">
              <a:extLst>
                <a:ext uri="{FF2B5EF4-FFF2-40B4-BE49-F238E27FC236}">
                  <a16:creationId xmlns:a16="http://schemas.microsoft.com/office/drawing/2014/main" id="{DDBCC03C-D8A7-884C-90E4-AB83F7D441E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83405" y="2824327"/>
              <a:ext cx="1338593" cy="12859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7331AC6E-013C-524F-A453-D7F4F4DAB3CB}"/>
                </a:ext>
              </a:extLst>
            </p:cNvPr>
            <p:cNvSpPr txBox="1"/>
            <p:nvPr/>
          </p:nvSpPr>
          <p:spPr>
            <a:xfrm>
              <a:off x="9386970" y="4078454"/>
              <a:ext cx="2531463" cy="645946"/>
            </a:xfrm>
            <a:prstGeom prst="rect">
              <a:avLst/>
            </a:prstGeom>
            <a:noFill/>
            <a:ln w="57150">
              <a:noFill/>
              <a:miter lim="800000"/>
            </a:ln>
          </p:spPr>
          <p:txBody>
            <a:bodyPr wrap="none" lIns="91440" tIns="91440" rIns="91440" bIns="9144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etricHPE"/>
                  <a:ea typeface="+mn-ea"/>
                  <a:cs typeface="+mn-cs"/>
                </a:rPr>
                <a:t>ChapQG</a:t>
              </a: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etricHPE"/>
                  <a:ea typeface="+mn-ea"/>
                  <a:cs typeface="+mn-cs"/>
                </a:rPr>
                <a:t>: Layered </a:t>
              </a:r>
              <a:r>
                <a:rPr kumimoji="0" lang="en-US" sz="11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etricHPE"/>
                  <a:ea typeface="+mn-ea"/>
                  <a:cs typeface="+mn-cs"/>
                </a:rPr>
                <a:t>Quasigeostrophic</a:t>
              </a: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etricHPE"/>
                  <a:ea typeface="+mn-ea"/>
                  <a:cs typeface="+mn-cs"/>
                </a:rPr>
                <a:t> CFD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etricHPE"/>
                  <a:ea typeface="+mn-ea"/>
                  <a:cs typeface="+mn-cs"/>
                </a:rPr>
                <a:t>Ian Grooms and Scott Bachman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etricHPE"/>
                  <a:ea typeface="+mn-ea"/>
                  <a:cs typeface="+mn-cs"/>
                </a:rPr>
                <a:t>University of Colorado, Boulder et al.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CF4B8AED-416B-C542-98B4-55AD9A12C2D5}"/>
              </a:ext>
            </a:extLst>
          </p:cNvPr>
          <p:cNvGrpSpPr/>
          <p:nvPr/>
        </p:nvGrpSpPr>
        <p:grpSpPr>
          <a:xfrm>
            <a:off x="3247631" y="2839484"/>
            <a:ext cx="2820003" cy="1812057"/>
            <a:chOff x="3417587" y="2902113"/>
            <a:chExt cx="2820003" cy="181205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E261C42-AE79-5046-AD42-382E19E164D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642968" y="2902113"/>
              <a:ext cx="2369241" cy="1180919"/>
            </a:xfrm>
            <a:prstGeom prst="rect">
              <a:avLst/>
            </a:prstGeom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200B130F-CA51-D647-8B7D-87533847AE60}"/>
                </a:ext>
              </a:extLst>
            </p:cNvPr>
            <p:cNvSpPr txBox="1"/>
            <p:nvPr/>
          </p:nvSpPr>
          <p:spPr>
            <a:xfrm>
              <a:off x="3417587" y="4038600"/>
              <a:ext cx="2820003" cy="675570"/>
            </a:xfrm>
            <a:prstGeom prst="rect">
              <a:avLst/>
            </a:prstGeom>
            <a:noFill/>
            <a:ln w="57150">
              <a:noFill/>
              <a:miter lim="800000"/>
            </a:ln>
          </p:spPr>
          <p:txBody>
            <a:bodyPr wrap="none" lIns="91440" tIns="91440" rIns="91440" bIns="9144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etricHPE"/>
                  <a:ea typeface="+mn-ea"/>
                  <a:cs typeface="+mn-cs"/>
                </a:rPr>
                <a:t>Desk dot chpl: Utilities for Environmental Eng.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etricHPE"/>
                  <a:ea typeface="+mn-ea"/>
                  <a:cs typeface="+mn-cs"/>
                </a:rPr>
                <a:t>Nelson Luis Dias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etricHPE"/>
                  <a:ea typeface="+mn-ea"/>
                  <a:cs typeface="+mn-cs"/>
                </a:rPr>
                <a:t>The Federal University of Paraná, Brazil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2B37BB1B-84BE-1A4C-8889-3E67AA14CBAD}"/>
              </a:ext>
            </a:extLst>
          </p:cNvPr>
          <p:cNvGrpSpPr/>
          <p:nvPr/>
        </p:nvGrpSpPr>
        <p:grpSpPr>
          <a:xfrm>
            <a:off x="6167532" y="2799844"/>
            <a:ext cx="2747868" cy="1851697"/>
            <a:chOff x="6454777" y="2862473"/>
            <a:chExt cx="2747868" cy="1851697"/>
          </a:xfrm>
        </p:grpSpPr>
        <p:pic>
          <p:nvPicPr>
            <p:cNvPr id="1028" name="Picture 4" descr="Image preview">
              <a:extLst>
                <a:ext uri="{FF2B5EF4-FFF2-40B4-BE49-F238E27FC236}">
                  <a16:creationId xmlns:a16="http://schemas.microsoft.com/office/drawing/2014/main" id="{A0A3E1BC-EECD-AA4B-9374-43A72EA802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41464" y="2862473"/>
              <a:ext cx="2174494" cy="12140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8DEDBC9-1666-0D40-BEEF-FB675E66B018}"/>
                </a:ext>
              </a:extLst>
            </p:cNvPr>
            <p:cNvSpPr txBox="1"/>
            <p:nvPr/>
          </p:nvSpPr>
          <p:spPr>
            <a:xfrm>
              <a:off x="6454777" y="4038600"/>
              <a:ext cx="2747868" cy="675570"/>
            </a:xfrm>
            <a:prstGeom prst="rect">
              <a:avLst/>
            </a:prstGeom>
            <a:noFill/>
            <a:ln w="57150">
              <a:noFill/>
              <a:miter lim="800000"/>
            </a:ln>
          </p:spPr>
          <p:txBody>
            <a:bodyPr wrap="none" lIns="91440" tIns="91440" rIns="91440" bIns="9144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etricHPE"/>
                  <a:ea typeface="+mn-ea"/>
                  <a:cs typeface="+mn-cs"/>
                </a:rPr>
                <a:t>RapidQ</a:t>
              </a: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etricHPE"/>
                  <a:ea typeface="+mn-ea"/>
                  <a:cs typeface="+mn-cs"/>
                </a:rPr>
                <a:t>: Mapping Coral Biodiversity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etricHPE"/>
                  <a:ea typeface="+mn-ea"/>
                  <a:cs typeface="+mn-cs"/>
                </a:rPr>
                <a:t>Rebecca Green, Helen Fox, Scott Bachman, et al.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etricHPE"/>
                  <a:ea typeface="+mn-ea"/>
                  <a:cs typeface="+mn-cs"/>
                </a:rPr>
                <a:t>The Coral Reef Alliance</a:t>
              </a:r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F1BE45B7-FF8A-9A3A-C70B-DB2AF1461521}"/>
              </a:ext>
            </a:extLst>
          </p:cNvPr>
          <p:cNvSpPr/>
          <p:nvPr/>
        </p:nvSpPr>
        <p:spPr bwMode="ltGray">
          <a:xfrm>
            <a:off x="245860" y="2317783"/>
            <a:ext cx="2908969" cy="377966"/>
          </a:xfrm>
          <a:prstGeom prst="rect">
            <a:avLst/>
          </a:prstGeom>
          <a:solidFill>
            <a:schemeClr val="bg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tricHPE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8A7F6E-6C40-561C-AAC3-63A0C65E6913}"/>
              </a:ext>
            </a:extLst>
          </p:cNvPr>
          <p:cNvSpPr/>
          <p:nvPr/>
        </p:nvSpPr>
        <p:spPr bwMode="ltGray">
          <a:xfrm>
            <a:off x="3200400" y="2362200"/>
            <a:ext cx="2908969" cy="377966"/>
          </a:xfrm>
          <a:prstGeom prst="rect">
            <a:avLst/>
          </a:prstGeom>
          <a:solidFill>
            <a:schemeClr val="bg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tricHPE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4DEACD7-4411-031E-A9F7-0DE2BADB8DEE}"/>
              </a:ext>
            </a:extLst>
          </p:cNvPr>
          <p:cNvSpPr/>
          <p:nvPr/>
        </p:nvSpPr>
        <p:spPr bwMode="ltGray">
          <a:xfrm>
            <a:off x="6082631" y="2362200"/>
            <a:ext cx="2908969" cy="377966"/>
          </a:xfrm>
          <a:prstGeom prst="rect">
            <a:avLst/>
          </a:prstGeom>
          <a:solidFill>
            <a:schemeClr val="bg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tricHPE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9A66523-E551-2841-24BC-5966165CD17D}"/>
              </a:ext>
            </a:extLst>
          </p:cNvPr>
          <p:cNvSpPr/>
          <p:nvPr/>
        </p:nvSpPr>
        <p:spPr bwMode="ltGray">
          <a:xfrm>
            <a:off x="8978231" y="2365234"/>
            <a:ext cx="2908969" cy="313375"/>
          </a:xfrm>
          <a:prstGeom prst="rect">
            <a:avLst/>
          </a:prstGeom>
          <a:solidFill>
            <a:schemeClr val="bg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tricHPE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62DDDD2-E85F-0282-3883-D08741F3DE49}"/>
              </a:ext>
            </a:extLst>
          </p:cNvPr>
          <p:cNvSpPr/>
          <p:nvPr/>
        </p:nvSpPr>
        <p:spPr bwMode="ltGray">
          <a:xfrm>
            <a:off x="152400" y="4222783"/>
            <a:ext cx="2908969" cy="377966"/>
          </a:xfrm>
          <a:prstGeom prst="rect">
            <a:avLst/>
          </a:prstGeom>
          <a:solidFill>
            <a:schemeClr val="bg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tricHPE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B8BDEF6-533C-E47E-F2CE-6794656171FF}"/>
              </a:ext>
            </a:extLst>
          </p:cNvPr>
          <p:cNvSpPr/>
          <p:nvPr/>
        </p:nvSpPr>
        <p:spPr bwMode="ltGray">
          <a:xfrm>
            <a:off x="3106940" y="4267200"/>
            <a:ext cx="2908969" cy="377966"/>
          </a:xfrm>
          <a:prstGeom prst="rect">
            <a:avLst/>
          </a:prstGeom>
          <a:solidFill>
            <a:schemeClr val="bg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tricHPE"/>
              <a:ea typeface="+mn-ea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CFD35E2-E542-2590-54AD-41D84EECB8C9}"/>
              </a:ext>
            </a:extLst>
          </p:cNvPr>
          <p:cNvSpPr/>
          <p:nvPr/>
        </p:nvSpPr>
        <p:spPr bwMode="ltGray">
          <a:xfrm>
            <a:off x="5989171" y="4267200"/>
            <a:ext cx="2908969" cy="377966"/>
          </a:xfrm>
          <a:prstGeom prst="rect">
            <a:avLst/>
          </a:prstGeom>
          <a:solidFill>
            <a:schemeClr val="bg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tricHPE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3967F5D-EF53-B89F-70E6-6EFC706B0261}"/>
              </a:ext>
            </a:extLst>
          </p:cNvPr>
          <p:cNvSpPr/>
          <p:nvPr/>
        </p:nvSpPr>
        <p:spPr bwMode="ltGray">
          <a:xfrm>
            <a:off x="8884771" y="4270234"/>
            <a:ext cx="2908969" cy="377966"/>
          </a:xfrm>
          <a:prstGeom prst="rect">
            <a:avLst/>
          </a:prstGeom>
          <a:solidFill>
            <a:schemeClr val="bg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tricHPE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C7AFA2B-98EC-9007-29BD-4268BFD3CAFF}"/>
              </a:ext>
            </a:extLst>
          </p:cNvPr>
          <p:cNvSpPr/>
          <p:nvPr/>
        </p:nvSpPr>
        <p:spPr bwMode="ltGray">
          <a:xfrm>
            <a:off x="304800" y="5822983"/>
            <a:ext cx="2908969" cy="377966"/>
          </a:xfrm>
          <a:prstGeom prst="rect">
            <a:avLst/>
          </a:prstGeom>
          <a:solidFill>
            <a:schemeClr val="bg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tricHPE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E8477C2-F997-5E43-0F13-847068D40C27}"/>
              </a:ext>
            </a:extLst>
          </p:cNvPr>
          <p:cNvSpPr/>
          <p:nvPr/>
        </p:nvSpPr>
        <p:spPr bwMode="ltGray">
          <a:xfrm>
            <a:off x="3259340" y="5867400"/>
            <a:ext cx="2908969" cy="377966"/>
          </a:xfrm>
          <a:prstGeom prst="rect">
            <a:avLst/>
          </a:prstGeom>
          <a:solidFill>
            <a:schemeClr val="bg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tricHPE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F2B2ECD-7714-90B3-4CE6-CCAC12DDD010}"/>
              </a:ext>
            </a:extLst>
          </p:cNvPr>
          <p:cNvSpPr/>
          <p:nvPr/>
        </p:nvSpPr>
        <p:spPr bwMode="ltGray">
          <a:xfrm>
            <a:off x="6141571" y="5867400"/>
            <a:ext cx="2908969" cy="377966"/>
          </a:xfrm>
          <a:prstGeom prst="rect">
            <a:avLst/>
          </a:prstGeom>
          <a:solidFill>
            <a:schemeClr val="bg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tricHPE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61BBA52-BECD-4751-D785-98B85E535D3B}"/>
              </a:ext>
            </a:extLst>
          </p:cNvPr>
          <p:cNvSpPr/>
          <p:nvPr/>
        </p:nvSpPr>
        <p:spPr bwMode="ltGray">
          <a:xfrm>
            <a:off x="9037171" y="5870434"/>
            <a:ext cx="2908969" cy="377966"/>
          </a:xfrm>
          <a:prstGeom prst="rect">
            <a:avLst/>
          </a:prstGeom>
          <a:solidFill>
            <a:schemeClr val="bg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tricHPE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6418E0-8839-0BD3-A25F-ABC128FB78D2}"/>
              </a:ext>
            </a:extLst>
          </p:cNvPr>
          <p:cNvSpPr txBox="1"/>
          <p:nvPr/>
        </p:nvSpPr>
        <p:spPr>
          <a:xfrm>
            <a:off x="4680450" y="2291859"/>
            <a:ext cx="1242648" cy="406265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none" lIns="91440" tIns="91440" rIns="91440" bIns="9144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tricHPE"/>
                <a:ea typeface="+mn-ea"/>
                <a:cs typeface="+mn-cs"/>
                <a:hlinkClick r:id="rId15"/>
              </a:rPr>
              <a:t>CHIUW 2023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tricHPE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07B782B-41FD-368B-EEA7-48BCB33972A4}"/>
              </a:ext>
            </a:extLst>
          </p:cNvPr>
          <p:cNvSpPr txBox="1"/>
          <p:nvPr/>
        </p:nvSpPr>
        <p:spPr>
          <a:xfrm>
            <a:off x="1759570" y="2291859"/>
            <a:ext cx="1242648" cy="406265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none" lIns="91440" tIns="91440" rIns="91440" bIns="9144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tricHPE"/>
                <a:ea typeface="+mn-ea"/>
                <a:cs typeface="+mn-cs"/>
                <a:hlinkClick r:id="rId16"/>
              </a:rPr>
              <a:t>CHIUW 2022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tricHPE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E4031A-B1E3-6E9E-9CF3-80E23A58BC05}"/>
              </a:ext>
            </a:extLst>
          </p:cNvPr>
          <p:cNvSpPr txBox="1"/>
          <p:nvPr/>
        </p:nvSpPr>
        <p:spPr>
          <a:xfrm>
            <a:off x="533400" y="2291859"/>
            <a:ext cx="1242648" cy="406265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none" lIns="91440" tIns="91440" rIns="91440" bIns="9144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tricHPE"/>
                <a:ea typeface="+mn-ea"/>
                <a:cs typeface="+mn-cs"/>
                <a:hlinkClick r:id="rId17"/>
              </a:rPr>
              <a:t>CHIUW 2021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tricHPE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73B2F45-0DDE-C86A-6B53-981AC42D8918}"/>
              </a:ext>
            </a:extLst>
          </p:cNvPr>
          <p:cNvSpPr txBox="1"/>
          <p:nvPr/>
        </p:nvSpPr>
        <p:spPr>
          <a:xfrm>
            <a:off x="3405552" y="2291859"/>
            <a:ext cx="1242648" cy="406265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none" lIns="91440" tIns="91440" rIns="91440" bIns="9144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tricHPE"/>
                <a:ea typeface="+mn-ea"/>
                <a:cs typeface="+mn-cs"/>
                <a:hlinkClick r:id="rId18"/>
              </a:rPr>
              <a:t>CHIUW 2020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tricHPE"/>
              <a:ea typeface="+mn-ea"/>
              <a:cs typeface="+mn-cs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3DB9056-D05B-93E3-515B-2394FDF568FC}"/>
              </a:ext>
            </a:extLst>
          </p:cNvPr>
          <p:cNvSpPr txBox="1"/>
          <p:nvPr/>
        </p:nvSpPr>
        <p:spPr>
          <a:xfrm>
            <a:off x="6277704" y="2291859"/>
            <a:ext cx="1242648" cy="406265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none" lIns="91440" tIns="91440" rIns="91440" bIns="9144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tricHPE"/>
                <a:ea typeface="+mn-ea"/>
                <a:cs typeface="+mn-cs"/>
                <a:hlinkClick r:id="rId17"/>
              </a:rPr>
              <a:t>CHIUW 2021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tricHPE"/>
              <a:ea typeface="+mn-ea"/>
              <a:cs typeface="+mn-cs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C7DF590-7951-BDEE-8742-FF3C7FE1947C}"/>
              </a:ext>
            </a:extLst>
          </p:cNvPr>
          <p:cNvSpPr txBox="1"/>
          <p:nvPr/>
        </p:nvSpPr>
        <p:spPr>
          <a:xfrm>
            <a:off x="7520352" y="2291859"/>
            <a:ext cx="1242648" cy="406265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none" lIns="91440" tIns="91440" rIns="91440" bIns="9144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tricHPE"/>
                <a:ea typeface="+mn-ea"/>
                <a:cs typeface="+mn-cs"/>
                <a:hlinkClick r:id="rId15"/>
              </a:rPr>
              <a:t>CHIUW 2023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tricHPE"/>
              <a:ea typeface="+mn-ea"/>
              <a:cs typeface="+mn-cs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D056590-D0E7-6D24-F6AA-BFCE27CB45D1}"/>
              </a:ext>
            </a:extLst>
          </p:cNvPr>
          <p:cNvSpPr txBox="1"/>
          <p:nvPr/>
        </p:nvSpPr>
        <p:spPr>
          <a:xfrm>
            <a:off x="10386648" y="2291859"/>
            <a:ext cx="1242648" cy="406265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none" lIns="91440" tIns="91440" rIns="91440" bIns="9144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tricHPE"/>
                <a:ea typeface="+mn-ea"/>
                <a:cs typeface="+mn-cs"/>
                <a:hlinkClick r:id="rId16"/>
              </a:rPr>
              <a:t>CHIUW 2022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tricHPE"/>
              <a:ea typeface="+mn-ea"/>
              <a:cs typeface="+mn-cs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844BEB5C-ED5C-DC72-45C8-838A8133A892}"/>
              </a:ext>
            </a:extLst>
          </p:cNvPr>
          <p:cNvSpPr txBox="1"/>
          <p:nvPr/>
        </p:nvSpPr>
        <p:spPr>
          <a:xfrm>
            <a:off x="9144000" y="2291859"/>
            <a:ext cx="1242648" cy="406265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none" lIns="91440" tIns="91440" rIns="91440" bIns="9144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tricHPE"/>
                <a:ea typeface="+mn-ea"/>
                <a:cs typeface="+mn-cs"/>
                <a:hlinkClick r:id="rId18"/>
              </a:rPr>
              <a:t>CHIUW 2020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tricHPE"/>
              <a:ea typeface="+mn-ea"/>
              <a:cs typeface="+mn-cs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AF4EAB9E-BE3A-5727-E274-FEB8C22240CB}"/>
              </a:ext>
            </a:extLst>
          </p:cNvPr>
          <p:cNvSpPr txBox="1"/>
          <p:nvPr/>
        </p:nvSpPr>
        <p:spPr>
          <a:xfrm>
            <a:off x="1143000" y="4178368"/>
            <a:ext cx="1242648" cy="406265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none" lIns="91440" tIns="91440" rIns="91440" bIns="9144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tricHPE"/>
                <a:ea typeface="+mn-ea"/>
                <a:cs typeface="+mn-cs"/>
                <a:hlinkClick r:id="rId16"/>
              </a:rPr>
              <a:t>CHIUW 2022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tricHPE"/>
              <a:ea typeface="+mn-ea"/>
              <a:cs typeface="+mn-cs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5704CE2-5411-A9CE-523C-F6ACD7B5FD96}"/>
              </a:ext>
            </a:extLst>
          </p:cNvPr>
          <p:cNvSpPr txBox="1"/>
          <p:nvPr/>
        </p:nvSpPr>
        <p:spPr>
          <a:xfrm>
            <a:off x="4038600" y="4178368"/>
            <a:ext cx="1242648" cy="406265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none" lIns="91440" tIns="91440" rIns="91440" bIns="9144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tricHPE"/>
                <a:ea typeface="+mn-ea"/>
                <a:cs typeface="+mn-cs"/>
                <a:hlinkClick r:id="rId16"/>
              </a:rPr>
              <a:t>CHIUW 2022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tricHPE"/>
              <a:ea typeface="+mn-ea"/>
              <a:cs typeface="+mn-cs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52E0369A-F36B-37AD-98E9-A0AA0382CE76}"/>
              </a:ext>
            </a:extLst>
          </p:cNvPr>
          <p:cNvSpPr txBox="1"/>
          <p:nvPr/>
        </p:nvSpPr>
        <p:spPr>
          <a:xfrm>
            <a:off x="6910752" y="4178368"/>
            <a:ext cx="1242648" cy="406265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none" lIns="91440" tIns="91440" rIns="91440" bIns="9144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tricHPE"/>
                <a:ea typeface="+mn-ea"/>
                <a:cs typeface="+mn-cs"/>
                <a:hlinkClick r:id="rId15"/>
              </a:rPr>
              <a:t>CHIUW 2023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tricHPE"/>
              <a:ea typeface="+mn-ea"/>
              <a:cs typeface="+mn-cs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870867C-4B78-1643-5086-F2C1961D3E6C}"/>
              </a:ext>
            </a:extLst>
          </p:cNvPr>
          <p:cNvSpPr txBox="1"/>
          <p:nvPr/>
        </p:nvSpPr>
        <p:spPr>
          <a:xfrm>
            <a:off x="1143000" y="5740468"/>
            <a:ext cx="1242648" cy="406265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none" lIns="91440" tIns="91440" rIns="91440" bIns="9144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tricHPE"/>
                <a:ea typeface="+mn-ea"/>
                <a:cs typeface="+mn-cs"/>
                <a:hlinkClick r:id="rId15"/>
              </a:rPr>
              <a:t>CHIUW 2023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tricHPE"/>
              <a:ea typeface="+mn-ea"/>
              <a:cs typeface="+mn-cs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519D5E31-0570-508E-D1E3-8D8F298D875A}"/>
              </a:ext>
            </a:extLst>
          </p:cNvPr>
          <p:cNvSpPr txBox="1"/>
          <p:nvPr/>
        </p:nvSpPr>
        <p:spPr>
          <a:xfrm>
            <a:off x="4038600" y="5740468"/>
            <a:ext cx="1242648" cy="406265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none" lIns="91440" tIns="91440" rIns="91440" bIns="9144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tricHPE"/>
                <a:ea typeface="+mn-ea"/>
                <a:cs typeface="+mn-cs"/>
                <a:hlinkClick r:id="rId17"/>
              </a:rPr>
              <a:t>CHIUW 2021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tricHPE"/>
              <a:ea typeface="+mn-ea"/>
              <a:cs typeface="+mn-cs"/>
            </a:endParaRPr>
          </a:p>
        </p:txBody>
      </p:sp>
      <p:sp>
        <p:nvSpPr>
          <p:cNvPr id="1024" name="TextBox 1023">
            <a:extLst>
              <a:ext uri="{FF2B5EF4-FFF2-40B4-BE49-F238E27FC236}">
                <a16:creationId xmlns:a16="http://schemas.microsoft.com/office/drawing/2014/main" id="{51C36671-7A3F-55E7-EB40-6031115991C1}"/>
              </a:ext>
            </a:extLst>
          </p:cNvPr>
          <p:cNvSpPr txBox="1"/>
          <p:nvPr/>
        </p:nvSpPr>
        <p:spPr>
          <a:xfrm>
            <a:off x="6910752" y="5740468"/>
            <a:ext cx="1242648" cy="406265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none" lIns="91440" tIns="91440" rIns="91440" bIns="9144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tricHPE"/>
                <a:ea typeface="+mn-ea"/>
                <a:cs typeface="+mn-cs"/>
                <a:hlinkClick r:id="rId18"/>
              </a:rPr>
              <a:t>CHIUW 2020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tricHPE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70184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5" grpId="0" animBg="1"/>
      <p:bldP spid="16" grpId="0" animBg="1"/>
      <p:bldP spid="18" grpId="0" animBg="1"/>
      <p:bldP spid="19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7" grpId="0" animBg="1"/>
      <p:bldP spid="7" grpId="0"/>
      <p:bldP spid="8" grpId="0"/>
      <p:bldP spid="9" grpId="0"/>
      <p:bldP spid="10" grpId="0"/>
      <p:bldP spid="54" grpId="0"/>
      <p:bldP spid="56" grpId="0"/>
      <p:bldP spid="57" grpId="0"/>
      <p:bldP spid="58" grpId="0"/>
      <p:bldP spid="59" grpId="0"/>
      <p:bldP spid="60" grpId="0"/>
      <p:bldP spid="61" grpId="0"/>
      <p:bldP spid="62" grpId="0"/>
      <p:bldP spid="63" grpId="0"/>
      <p:bldP spid="1024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9D0DA1-9018-10E0-BB48-CF7AC367DCC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sz="2400" b="1" dirty="0"/>
              <a:t>See '</a:t>
            </a:r>
            <a:r>
              <a:rPr lang="en-US" sz="2400" b="1" dirty="0" err="1"/>
              <a:t>parfilekmer.chpl</a:t>
            </a:r>
            <a:r>
              <a:rPr lang="en-US" sz="2400" b="1" dirty="0"/>
              <a:t>' in the repository</a:t>
            </a:r>
          </a:p>
          <a:p>
            <a:endParaRPr lang="en-US" sz="2000" b="1" dirty="0"/>
          </a:p>
          <a:p>
            <a:r>
              <a:rPr lang="en-US" sz="2400" b="1" dirty="0">
                <a:latin typeface="+mn-lt"/>
              </a:rPr>
              <a:t>Some things to try out with '</a:t>
            </a:r>
            <a:r>
              <a:rPr lang="en-US" sz="2400" b="1" dirty="0" err="1">
                <a:latin typeface="+mn-lt"/>
              </a:rPr>
              <a:t>parfilekmer.chpl</a:t>
            </a:r>
            <a:r>
              <a:rPr lang="en-US" sz="2400" b="1" dirty="0">
                <a:latin typeface="+mn-lt"/>
              </a:rPr>
              <a:t>'</a:t>
            </a:r>
            <a:endParaRPr lang="en-US" sz="2400" dirty="0">
              <a:solidFill>
                <a:srgbClr val="007ACC"/>
              </a:solidFill>
              <a:latin typeface="+mn-lt"/>
            </a:endParaRPr>
          </a:p>
          <a:p>
            <a:pPr lvl="3"/>
            <a:r>
              <a:rPr lang="en-US" sz="1800" dirty="0"/>
              <a:t># put more and bigger files into </a:t>
            </a:r>
            <a:r>
              <a:rPr lang="en-US" sz="1800" dirty="0" err="1"/>
              <a:t>DataDir</a:t>
            </a:r>
            <a:r>
              <a:rPr lang="en-US" sz="1800" dirty="0"/>
              <a:t>/</a:t>
            </a:r>
          </a:p>
          <a:p>
            <a:pPr lvl="3"/>
            <a:r>
              <a:rPr lang="en-US" sz="1800" dirty="0"/>
              <a:t># or set the config const </a:t>
            </a:r>
            <a:r>
              <a:rPr lang="en-US" sz="1800" dirty="0" err="1"/>
              <a:t>dir</a:t>
            </a:r>
            <a:r>
              <a:rPr lang="en-US" sz="1800" dirty="0"/>
              <a:t> to something else</a:t>
            </a:r>
          </a:p>
          <a:p>
            <a:pPr lvl="3"/>
            <a:r>
              <a:rPr lang="en-US" sz="1800" dirty="0" err="1"/>
              <a:t>chpl</a:t>
            </a:r>
            <a:r>
              <a:rPr lang="en-US" sz="1800" dirty="0"/>
              <a:t> </a:t>
            </a:r>
            <a:r>
              <a:rPr lang="en-US" sz="1800" dirty="0" err="1"/>
              <a:t>parfilekmer.chpl</a:t>
            </a:r>
            <a:endParaRPr lang="en-US" sz="1800" dirty="0"/>
          </a:p>
          <a:p>
            <a:pPr lvl="3"/>
            <a:r>
              <a:rPr lang="en-US" sz="1800" dirty="0"/>
              <a:t>./</a:t>
            </a:r>
            <a:r>
              <a:rPr lang="en-US" sz="1800" dirty="0" err="1"/>
              <a:t>parfilekmer</a:t>
            </a:r>
            <a:r>
              <a:rPr lang="en-US" sz="1800" dirty="0"/>
              <a:t> --</a:t>
            </a:r>
            <a:r>
              <a:rPr lang="en-US" sz="1800" dirty="0" err="1"/>
              <a:t>dir</a:t>
            </a:r>
            <a:r>
              <a:rPr lang="en-US" sz="1800" dirty="0"/>
              <a:t>="</a:t>
            </a:r>
            <a:r>
              <a:rPr lang="en-US" sz="1800" dirty="0" err="1"/>
              <a:t>SomethingElse</a:t>
            </a:r>
            <a:r>
              <a:rPr lang="en-US" sz="1800" dirty="0"/>
              <a:t>/"</a:t>
            </a:r>
          </a:p>
          <a:p>
            <a:pPr lvl="3"/>
            <a:endParaRPr lang="en-US" sz="1800" dirty="0"/>
          </a:p>
          <a:p>
            <a:pPr lvl="3"/>
            <a:r>
              <a:rPr lang="en-US" sz="1800" dirty="0"/>
              <a:t>./</a:t>
            </a:r>
            <a:r>
              <a:rPr lang="en-US" sz="1800" dirty="0" err="1"/>
              <a:t>parfilekmer</a:t>
            </a:r>
            <a:r>
              <a:rPr lang="en-US" sz="1800" dirty="0"/>
              <a:t> –-k=10                       # can also change k</a:t>
            </a:r>
          </a:p>
          <a:p>
            <a:pPr lvl="3"/>
            <a:endParaRPr lang="en-US" sz="1800" dirty="0"/>
          </a:p>
          <a:p>
            <a:r>
              <a:rPr lang="en-US" sz="2400" b="1" dirty="0"/>
              <a:t>Concepts illustrated</a:t>
            </a:r>
          </a:p>
          <a:p>
            <a:pPr lvl="1"/>
            <a:r>
              <a:rPr lang="en-US" sz="2800" dirty="0"/>
              <a:t>'</a:t>
            </a:r>
            <a:r>
              <a:rPr lang="en-US" sz="2800" dirty="0" err="1"/>
              <a:t>forall</a:t>
            </a:r>
            <a:r>
              <a:rPr lang="en-US" sz="2800" dirty="0"/>
              <a:t>' provides distributed and shared memory parallelism when do a '</a:t>
            </a:r>
            <a:r>
              <a:rPr lang="en-US" sz="2800" dirty="0" err="1"/>
              <a:t>forall</a:t>
            </a:r>
            <a:r>
              <a:rPr lang="en-US" sz="2800" dirty="0"/>
              <a:t>' over the Block distributed array</a:t>
            </a:r>
          </a:p>
          <a:p>
            <a:pPr lvl="1"/>
            <a:r>
              <a:rPr lang="en-US" sz="2800" dirty="0"/>
              <a:t>No puts and gets happening yet</a:t>
            </a:r>
            <a:endParaRPr lang="en-US" sz="24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E184ED-CA7F-4348-BEDA-0C2B47057E99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pPr marL="205699" marR="0" lvl="0" indent="-205699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Blip>
                <a:blip r:embed="rId3"/>
              </a:buBlip>
              <a:tabLst/>
              <a:defRPr/>
            </a:pPr>
            <a:fld id="{A6A718CD-1F60-478A-BCD3-0DF9B7590A9B}" type="slidenum">
              <a:rPr kumimoji="0" lang="en-US" sz="2000" b="0" i="0" u="none" strike="noStrike" kern="1200" cap="all" spc="0" normalizeH="0" baseline="10000" noProof="0" smtClean="0">
                <a:ln>
                  <a:noFill/>
                </a:ln>
                <a:solidFill>
                  <a:srgbClr val="787871"/>
                </a:solidFill>
                <a:effectLst/>
                <a:uLnTx/>
                <a:uFillTx/>
                <a:latin typeface="MetricHPE" panose="020B0503030202060203" pitchFamily="34" charset="0"/>
                <a:ea typeface="+mn-ea"/>
                <a:cs typeface="+mn-cs"/>
              </a:rPr>
              <a:pPr marL="205699" marR="0" lvl="0" indent="-205699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20000"/>
                <a:buFontTx/>
                <a:buBlip>
                  <a:blip r:embed="rId3"/>
                </a:buBlip>
                <a:tabLst/>
                <a:defRPr/>
              </a:pPr>
              <a:t>40</a:t>
            </a:fld>
            <a:endParaRPr kumimoji="0" lang="en-US" sz="2000" b="0" i="0" u="none" strike="noStrike" kern="1200" cap="all" spc="0" normalizeH="0" baseline="10000" noProof="0" dirty="0">
              <a:ln>
                <a:noFill/>
              </a:ln>
              <a:solidFill>
                <a:srgbClr val="787871"/>
              </a:solidFill>
              <a:effectLst/>
              <a:uLnTx/>
              <a:uFillTx/>
              <a:latin typeface="MetricHPE" panose="020B0503030202060203" pitchFamily="34" charset="0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43" y="391852"/>
            <a:ext cx="6877057" cy="401362"/>
          </a:xfrm>
        </p:spPr>
        <p:txBody>
          <a:bodyPr/>
          <a:lstStyle/>
          <a:p>
            <a:r>
              <a:rPr lang="en-US" dirty="0"/>
              <a:t>Processing Files in Parallel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EA77E6-E392-A12C-1509-7772D9CC0B5E}"/>
              </a:ext>
            </a:extLst>
          </p:cNvPr>
          <p:cNvSpPr txBox="1"/>
          <p:nvPr/>
        </p:nvSpPr>
        <p:spPr>
          <a:xfrm>
            <a:off x="7162800" y="152400"/>
            <a:ext cx="4743450" cy="746358"/>
          </a:xfrm>
          <a:prstGeom prst="rect">
            <a:avLst/>
          </a:prstGeom>
          <a:noFill/>
          <a:ln w="57150">
            <a:solidFill>
              <a:schemeClr val="accent1"/>
            </a:solidFill>
            <a:miter lim="800000"/>
          </a:ln>
        </p:spPr>
        <p:txBody>
          <a:bodyPr wrap="square" lIns="91440" tIns="91440" rIns="91440" bIns="91440" rtlCol="0">
            <a:spAutoFit/>
          </a:bodyPr>
          <a:lstStyle/>
          <a:p>
            <a:pPr>
              <a:lnSpc>
                <a:spcPct val="90000"/>
              </a:lnSpc>
              <a:spcBef>
                <a:spcPts val="400"/>
              </a:spcBef>
            </a:pPr>
            <a:r>
              <a:rPr lang="en-US" sz="2000" i="1" dirty="0"/>
              <a:t>See </a:t>
            </a:r>
            <a:r>
              <a:rPr lang="en-US" sz="2000" i="1" dirty="0">
                <a:hlinkClick r:id="rId4"/>
              </a:rPr>
              <a:t>https://github.com/mstrout/CUF23-OLCF-Tutorial</a:t>
            </a:r>
            <a:r>
              <a:rPr lang="en-US" sz="2000" i="1" dirty="0"/>
              <a:t> for more info and for example code.</a:t>
            </a:r>
          </a:p>
        </p:txBody>
      </p:sp>
    </p:spTree>
    <p:extLst>
      <p:ext uri="{BB962C8B-B14F-4D97-AF65-F5344CB8AC3E}">
        <p14:creationId xmlns:p14="http://schemas.microsoft.com/office/powerpoint/2010/main" val="362355876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B362E85-9C4B-B744-AE37-1C3C9C6B784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6A718CD-1F60-478A-BCD3-0DF9B7590A9B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Chapel Execution Model and Terminology: Locales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type="body" sz="quarter" idx="4294967295"/>
          </p:nvPr>
        </p:nvSpPr>
        <p:spPr>
          <a:xfrm>
            <a:off x="361950" y="998781"/>
            <a:ext cx="11525250" cy="5097462"/>
          </a:xfrm>
        </p:spPr>
        <p:txBody>
          <a:bodyPr/>
          <a:lstStyle/>
          <a:p>
            <a:r>
              <a:rPr lang="en-US" b="0" dirty="0"/>
              <a:t>Locales can run tasks and store variables</a:t>
            </a:r>
          </a:p>
          <a:p>
            <a:pPr lvl="1"/>
            <a:r>
              <a:rPr lang="en-US" dirty="0"/>
              <a:t>Think “compute node” on a parallel system</a:t>
            </a:r>
          </a:p>
          <a:p>
            <a:pPr lvl="1"/>
            <a:r>
              <a:rPr lang="en-US" b="0" dirty="0"/>
              <a:t>User specifies number of locales on executable’s command-line</a:t>
            </a:r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pPr lvl="1"/>
            <a:endParaRPr lang="en-US" sz="2400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492C690-B44D-2249-9BAD-74E11C69D141}"/>
              </a:ext>
            </a:extLst>
          </p:cNvPr>
          <p:cNvGrpSpPr/>
          <p:nvPr/>
        </p:nvGrpSpPr>
        <p:grpSpPr>
          <a:xfrm>
            <a:off x="623404" y="3352800"/>
            <a:ext cx="8977796" cy="1447800"/>
            <a:chOff x="392005" y="3352800"/>
            <a:chExt cx="8977796" cy="1447800"/>
          </a:xfrm>
        </p:grpSpPr>
        <p:sp>
          <p:nvSpPr>
            <p:cNvPr id="36" name="Rectangle 35"/>
            <p:cNvSpPr/>
            <p:nvPr/>
          </p:nvSpPr>
          <p:spPr>
            <a:xfrm>
              <a:off x="2892801" y="3352800"/>
              <a:ext cx="1447800" cy="1447800"/>
            </a:xfrm>
            <a:prstGeom prst="rect">
              <a:avLst/>
            </a:prstGeom>
            <a:solidFill>
              <a:schemeClr val="bg2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  <a:p>
              <a:pPr algn="ctr"/>
              <a:endParaRPr lang="en-US" dirty="0">
                <a:solidFill>
                  <a:schemeClr val="bg1"/>
                </a:solidFill>
              </a:endParaRPr>
            </a:p>
            <a:p>
              <a:pPr algn="ctr"/>
              <a:endParaRPr lang="en-US" dirty="0">
                <a:solidFill>
                  <a:schemeClr val="bg1"/>
                </a:solidFill>
              </a:endParaRPr>
            </a:p>
            <a:p>
              <a:pPr algn="ctr"/>
              <a:endParaRPr lang="en-US" dirty="0">
                <a:solidFill>
                  <a:schemeClr val="bg1"/>
                </a:solidFill>
              </a:endParaRPr>
            </a:p>
            <a:p>
              <a:pPr algn="ctr"/>
              <a:r>
                <a:rPr lang="en-US" dirty="0">
                  <a:solidFill>
                    <a:schemeClr val="bg1"/>
                  </a:solidFill>
                </a:rPr>
                <a:t>locale 0</a:t>
              </a: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4569201" y="3352800"/>
              <a:ext cx="1447800" cy="1447800"/>
            </a:xfrm>
            <a:prstGeom prst="rect">
              <a:avLst/>
            </a:prstGeom>
            <a:solidFill>
              <a:schemeClr val="bg2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  <a:p>
              <a:pPr algn="ctr"/>
              <a:endParaRPr lang="en-US" dirty="0">
                <a:solidFill>
                  <a:schemeClr val="bg1"/>
                </a:solidFill>
              </a:endParaRPr>
            </a:p>
            <a:p>
              <a:pPr algn="ctr"/>
              <a:endParaRPr lang="en-US" dirty="0">
                <a:solidFill>
                  <a:schemeClr val="bg1"/>
                </a:solidFill>
              </a:endParaRPr>
            </a:p>
            <a:p>
              <a:pPr algn="ctr"/>
              <a:endParaRPr lang="en-US" dirty="0">
                <a:solidFill>
                  <a:schemeClr val="bg1"/>
                </a:solidFill>
              </a:endParaRPr>
            </a:p>
            <a:p>
              <a:pPr algn="ctr"/>
              <a:r>
                <a:rPr lang="en-US" dirty="0">
                  <a:solidFill>
                    <a:schemeClr val="bg1"/>
                  </a:solidFill>
                </a:rPr>
                <a:t>locale 1</a:t>
              </a: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6245601" y="3352800"/>
              <a:ext cx="1447800" cy="1447800"/>
            </a:xfrm>
            <a:prstGeom prst="rect">
              <a:avLst/>
            </a:prstGeom>
            <a:solidFill>
              <a:schemeClr val="bg2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  <a:p>
              <a:pPr algn="ctr"/>
              <a:endParaRPr lang="en-US" dirty="0">
                <a:solidFill>
                  <a:schemeClr val="bg1"/>
                </a:solidFill>
              </a:endParaRPr>
            </a:p>
            <a:p>
              <a:pPr algn="ctr"/>
              <a:endParaRPr lang="en-US" dirty="0">
                <a:solidFill>
                  <a:schemeClr val="bg1"/>
                </a:solidFill>
              </a:endParaRPr>
            </a:p>
            <a:p>
              <a:pPr algn="ctr"/>
              <a:endParaRPr lang="en-US" dirty="0">
                <a:solidFill>
                  <a:schemeClr val="bg1"/>
                </a:solidFill>
              </a:endParaRPr>
            </a:p>
            <a:p>
              <a:pPr algn="ctr"/>
              <a:r>
                <a:rPr lang="en-US" dirty="0">
                  <a:solidFill>
                    <a:schemeClr val="bg1"/>
                  </a:solidFill>
                </a:rPr>
                <a:t>locale 2</a:t>
              </a: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7922001" y="3352800"/>
              <a:ext cx="1447800" cy="1447800"/>
            </a:xfrm>
            <a:prstGeom prst="rect">
              <a:avLst/>
            </a:prstGeom>
            <a:solidFill>
              <a:schemeClr val="bg2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  <a:p>
              <a:pPr algn="ctr"/>
              <a:endParaRPr lang="en-US" dirty="0">
                <a:solidFill>
                  <a:schemeClr val="bg1"/>
                </a:solidFill>
              </a:endParaRPr>
            </a:p>
            <a:p>
              <a:pPr algn="ctr"/>
              <a:endParaRPr lang="en-US" dirty="0">
                <a:solidFill>
                  <a:schemeClr val="bg1"/>
                </a:solidFill>
              </a:endParaRPr>
            </a:p>
            <a:p>
              <a:pPr algn="ctr"/>
              <a:endParaRPr lang="en-US" dirty="0">
                <a:solidFill>
                  <a:schemeClr val="bg1"/>
                </a:solidFill>
              </a:endParaRPr>
            </a:p>
            <a:p>
              <a:pPr algn="ctr"/>
              <a:r>
                <a:rPr lang="en-US" dirty="0">
                  <a:solidFill>
                    <a:schemeClr val="bg1"/>
                  </a:solidFill>
                </a:rPr>
                <a:t>locale 3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4DFAB87-1909-A64A-A49B-73967D6C36CD}"/>
                </a:ext>
              </a:extLst>
            </p:cNvPr>
            <p:cNvSpPr txBox="1"/>
            <p:nvPr/>
          </p:nvSpPr>
          <p:spPr>
            <a:xfrm>
              <a:off x="392005" y="3911601"/>
              <a:ext cx="234070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24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Locales</a:t>
              </a:r>
              <a:r>
                <a:rPr lang="en-US" sz="2400" dirty="0">
                  <a:cs typeface="Courier New" panose="02070309020205020404" pitchFamily="49" charset="0"/>
                </a:rPr>
                <a:t> array</a:t>
              </a:r>
              <a:r>
                <a:rPr lang="en-US" sz="24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: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2B13FD4-1C30-014B-8E94-FE56BC308EE3}"/>
              </a:ext>
            </a:extLst>
          </p:cNvPr>
          <p:cNvGrpSpPr/>
          <p:nvPr/>
        </p:nvGrpSpPr>
        <p:grpSpPr>
          <a:xfrm>
            <a:off x="3735690" y="4800600"/>
            <a:ext cx="5184465" cy="1283817"/>
            <a:chOff x="3241796" y="1148197"/>
            <a:chExt cx="5184465" cy="1283817"/>
          </a:xfrm>
        </p:grpSpPr>
        <p:sp>
          <p:nvSpPr>
            <p:cNvPr id="16" name="Process 15">
              <a:extLst>
                <a:ext uri="{FF2B5EF4-FFF2-40B4-BE49-F238E27FC236}">
                  <a16:creationId xmlns:a16="http://schemas.microsoft.com/office/drawing/2014/main" id="{65222FEA-BD78-2A4B-B59F-378EB7506078}"/>
                </a:ext>
              </a:extLst>
            </p:cNvPr>
            <p:cNvSpPr/>
            <p:nvPr/>
          </p:nvSpPr>
          <p:spPr bwMode="ltGray">
            <a:xfrm>
              <a:off x="3241796" y="1970349"/>
              <a:ext cx="5184465" cy="461665"/>
            </a:xfrm>
            <a:prstGeom prst="flowChartProcess">
              <a:avLst/>
            </a:prstGeom>
            <a:solidFill>
              <a:schemeClr val="accent1"/>
            </a:solidFill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User’s code starts running as a single task on locale 0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A02CFBAB-19DC-564F-B5CC-1F99E334FC78}"/>
                </a:ext>
              </a:extLst>
            </p:cNvPr>
            <p:cNvCxnSpPr>
              <a:cxnSpLocks/>
              <a:stCxn id="16" idx="0"/>
            </p:cNvCxnSpPr>
            <p:nvPr/>
          </p:nvCxnSpPr>
          <p:spPr>
            <a:xfrm flipH="1" flipV="1">
              <a:off x="3354206" y="1148197"/>
              <a:ext cx="2479823" cy="822152"/>
            </a:xfrm>
            <a:prstGeom prst="straightConnector1">
              <a:avLst/>
            </a:prstGeom>
            <a:ln w="571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A207C7DE-913C-6A44-B57D-13936444AD2D}"/>
              </a:ext>
            </a:extLst>
          </p:cNvPr>
          <p:cNvSpPr txBox="1"/>
          <p:nvPr/>
        </p:nvSpPr>
        <p:spPr>
          <a:xfrm>
            <a:off x="1143000" y="2073710"/>
            <a:ext cx="7543800" cy="440890"/>
          </a:xfrm>
          <a:prstGeom prst="rect">
            <a:avLst/>
          </a:prstGeom>
          <a:solidFill>
            <a:schemeClr val="tx1"/>
          </a:solidFill>
          <a:ln w="57150">
            <a:noFill/>
            <a:miter lim="800000"/>
          </a:ln>
        </p:spPr>
        <p:txBody>
          <a:bodyPr wrap="square" lIns="91440" tIns="91440" rIns="91440" bIns="91440" rtlCol="0">
            <a:spAutoFit/>
          </a:bodyPr>
          <a:lstStyle/>
          <a:p>
            <a:pPr>
              <a:lnSpc>
                <a:spcPct val="90000"/>
              </a:lnSpc>
              <a:spcBef>
                <a:spcPts val="400"/>
              </a:spcBef>
            </a:pP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prompt&gt; </a:t>
            </a:r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./</a:t>
            </a:r>
            <a:r>
              <a:rPr lang="en-US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myChapelProgram</a:t>
            </a:r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--numLocales=4   </a:t>
            </a:r>
            <a:r>
              <a:rPr lang="en-US" i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n-US" i="1" dirty="0">
                <a:solidFill>
                  <a:schemeClr val="bg1"/>
                </a:solidFill>
                <a:cs typeface="Courier New" panose="02070309020205020404" pitchFamily="49" charset="0"/>
              </a:rPr>
              <a:t>or  ‘</a:t>
            </a:r>
            <a:r>
              <a:rPr lang="en-US" i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–</a:t>
            </a:r>
            <a:r>
              <a:rPr lang="en-US" i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nl</a:t>
            </a:r>
            <a:r>
              <a:rPr lang="en-US" i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4</a:t>
            </a:r>
            <a:r>
              <a:rPr lang="en-US" i="1" dirty="0">
                <a:solidFill>
                  <a:schemeClr val="bg1"/>
                </a:solidFill>
                <a:cs typeface="Courier New" panose="02070309020205020404" pitchFamily="49" charset="0"/>
              </a:rPr>
              <a:t>’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03FE2C6-352F-2F73-970A-DF7CDCEAE199}"/>
              </a:ext>
            </a:extLst>
          </p:cNvPr>
          <p:cNvSpPr/>
          <p:nvPr/>
        </p:nvSpPr>
        <p:spPr bwMode="ltGray">
          <a:xfrm>
            <a:off x="2590800" y="2895600"/>
            <a:ext cx="7620000" cy="2286000"/>
          </a:xfrm>
          <a:prstGeom prst="round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t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64180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ent Arrow 6">
            <a:extLst>
              <a:ext uri="{FF2B5EF4-FFF2-40B4-BE49-F238E27FC236}">
                <a16:creationId xmlns:a16="http://schemas.microsoft.com/office/drawing/2014/main" id="{B322A6CF-22CB-2C4D-8CDA-43F484522BF9}"/>
              </a:ext>
            </a:extLst>
          </p:cNvPr>
          <p:cNvSpPr/>
          <p:nvPr/>
        </p:nvSpPr>
        <p:spPr bwMode="ltGray">
          <a:xfrm flipV="1">
            <a:off x="8001000" y="3124200"/>
            <a:ext cx="1600200" cy="1956138"/>
          </a:xfrm>
          <a:prstGeom prst="bentArrow">
            <a:avLst/>
          </a:prstGeom>
          <a:solidFill>
            <a:schemeClr val="accent6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F8FDDC-50C1-F94A-9A47-E600CB239D0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3"/>
                </a:buBlip>
              </a:pPr>
              <a:t>42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4DF6302-8931-3D43-BD6A-A9F4B3E52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3) Chapel Supports a Lexical Partitioned global namespace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6611FF7-64FA-9447-9411-8CE25DD86632}"/>
              </a:ext>
            </a:extLst>
          </p:cNvPr>
          <p:cNvSpPr/>
          <p:nvPr/>
        </p:nvSpPr>
        <p:spPr>
          <a:xfrm>
            <a:off x="380999" y="1387019"/>
            <a:ext cx="6629401" cy="397031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pPr defTabSz="342900">
              <a:tabLst>
                <a:tab pos="940594" algn="l"/>
              </a:tabLst>
              <a:defRPr/>
            </a:pP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config</a:t>
            </a:r>
            <a:r>
              <a:rPr lang="en-US" b="1" dirty="0">
                <a:solidFill>
                  <a:srgbClr val="000090"/>
                </a:solidFill>
                <a:latin typeface="Courier New"/>
                <a:cs typeface="Courier New"/>
              </a:rPr>
              <a:t> </a:t>
            </a: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const</a:t>
            </a:r>
            <a:r>
              <a:rPr lang="en-US" b="1" dirty="0">
                <a:solidFill>
                  <a:srgbClr val="00009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chemeClr val="accent3"/>
                </a:solidFill>
                <a:latin typeface="Courier New"/>
                <a:cs typeface="Courier New"/>
              </a:rPr>
              <a:t>verbose</a:t>
            </a:r>
            <a:r>
              <a:rPr lang="en-US" b="1" dirty="0">
                <a:solidFill>
                  <a:srgbClr val="00009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=</a:t>
            </a:r>
            <a:r>
              <a:rPr lang="en-US" b="1" dirty="0">
                <a:solidFill>
                  <a:srgbClr val="000090"/>
                </a:solidFill>
                <a:latin typeface="Courier New"/>
                <a:cs typeface="Courier New"/>
              </a:rPr>
              <a:t> </a:t>
            </a: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false</a:t>
            </a:r>
            <a:r>
              <a:rPr lang="en-US" b="1" dirty="0">
                <a:solidFill>
                  <a:srgbClr val="000090"/>
                </a:solidFill>
                <a:latin typeface="Courier New"/>
                <a:cs typeface="Courier New"/>
              </a:rPr>
              <a:t>;</a:t>
            </a:r>
          </a:p>
          <a:p>
            <a:pPr defTabSz="342900">
              <a:tabLst>
                <a:tab pos="940594" algn="l"/>
              </a:tabLst>
              <a:defRPr/>
            </a:pP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var</a:t>
            </a:r>
            <a:r>
              <a:rPr lang="en-US" b="1" dirty="0">
                <a:solidFill>
                  <a:srgbClr val="00009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chemeClr val="accent3"/>
                </a:solidFill>
                <a:latin typeface="Courier New"/>
                <a:cs typeface="Courier New"/>
              </a:rPr>
              <a:t>total </a:t>
            </a: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= 0,</a:t>
            </a:r>
          </a:p>
          <a:p>
            <a:pPr defTabSz="342900">
              <a:tabLst>
                <a:tab pos="940594" algn="l"/>
              </a:tabLst>
              <a:defRPr/>
            </a:pP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    </a:t>
            </a:r>
            <a:r>
              <a:rPr lang="en-US" dirty="0">
                <a:solidFill>
                  <a:schemeClr val="accent3"/>
                </a:solidFill>
                <a:latin typeface="Courier New"/>
                <a:cs typeface="Courier New"/>
              </a:rPr>
              <a:t>done</a:t>
            </a: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 = </a:t>
            </a: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false</a:t>
            </a: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;</a:t>
            </a:r>
            <a:r>
              <a:rPr lang="en-US" b="1" dirty="0">
                <a:solidFill>
                  <a:srgbClr val="000090"/>
                </a:solidFill>
                <a:latin typeface="Courier New"/>
                <a:cs typeface="Courier New"/>
              </a:rPr>
              <a:t> </a:t>
            </a:r>
            <a:endParaRPr lang="en-US" b="1" dirty="0">
              <a:solidFill>
                <a:schemeClr val="tx2"/>
              </a:solidFill>
              <a:latin typeface="Courier New"/>
              <a:cs typeface="Courier New"/>
            </a:endParaRPr>
          </a:p>
          <a:p>
            <a:pPr defTabSz="342900">
              <a:tabLst>
                <a:tab pos="940594" algn="l"/>
              </a:tabLst>
              <a:defRPr/>
            </a:pPr>
            <a:endParaRPr lang="en-US" b="1" dirty="0">
              <a:solidFill>
                <a:srgbClr val="000090"/>
              </a:solidFill>
              <a:latin typeface="Courier New"/>
              <a:cs typeface="Courier New"/>
            </a:endParaRPr>
          </a:p>
          <a:p>
            <a:pPr defTabSz="342900">
              <a:tabLst>
                <a:tab pos="940594" algn="l"/>
              </a:tabLst>
              <a:defRPr/>
            </a:pPr>
            <a:r>
              <a:rPr lang="en-US" b="1" dirty="0">
                <a:solidFill>
                  <a:srgbClr val="000090"/>
                </a:solidFill>
                <a:latin typeface="Courier New"/>
                <a:cs typeface="Courier New"/>
              </a:rPr>
              <a:t>…</a:t>
            </a:r>
          </a:p>
          <a:p>
            <a:pPr defTabSz="342900">
              <a:tabLst>
                <a:tab pos="940594" algn="l"/>
              </a:tabLst>
              <a:defRPr/>
            </a:pPr>
            <a:endParaRPr lang="en-US" b="1" dirty="0">
              <a:solidFill>
                <a:srgbClr val="000090"/>
              </a:solidFill>
              <a:latin typeface="Courier New"/>
              <a:cs typeface="Courier New"/>
            </a:endParaRPr>
          </a:p>
          <a:p>
            <a:pPr defTabSz="342900">
              <a:tabLst>
                <a:tab pos="940594" algn="l"/>
              </a:tabLst>
              <a:defRPr/>
            </a:pPr>
            <a:r>
              <a:rPr lang="en-US" b="1" dirty="0">
                <a:solidFill>
                  <a:srgbClr val="000090"/>
                </a:solidFill>
                <a:latin typeface="Courier New"/>
                <a:cs typeface="Courier New"/>
              </a:rPr>
              <a:t>on</a:t>
            </a:r>
            <a:r>
              <a:rPr lang="en-US" dirty="0">
                <a:solidFill>
                  <a:srgbClr val="000090"/>
                </a:solidFill>
                <a:latin typeface="Courier New"/>
                <a:cs typeface="Courier New"/>
              </a:rPr>
              <a:t> </a:t>
            </a:r>
            <a:r>
              <a:rPr lang="en-US" b="1" dirty="0">
                <a:solidFill>
                  <a:schemeClr val="accent4"/>
                </a:solidFill>
                <a:latin typeface="Courier New"/>
                <a:cs typeface="Courier New"/>
              </a:rPr>
              <a:t>Locales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[1] {</a:t>
            </a:r>
          </a:p>
          <a:p>
            <a:pPr defTabSz="457189">
              <a:tabLst>
                <a:tab pos="1254094" algn="l"/>
              </a:tabLst>
              <a:defRPr/>
            </a:pP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 </a:t>
            </a: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var </a:t>
            </a: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x, y, z: </a:t>
            </a: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int</a:t>
            </a:r>
            <a:r>
              <a:rPr lang="en-US" dirty="0">
                <a:solidFill>
                  <a:schemeClr val="accent1"/>
                </a:solidFill>
                <a:latin typeface="Courier New"/>
                <a:cs typeface="Courier New"/>
              </a:rPr>
              <a:t>;</a:t>
            </a:r>
            <a:endParaRPr lang="en-US" dirty="0">
              <a:solidFill>
                <a:sysClr val="windowText" lastClr="000000"/>
              </a:solidFill>
              <a:latin typeface="Courier New"/>
              <a:cs typeface="Courier New"/>
            </a:endParaRPr>
          </a:p>
          <a:p>
            <a:pPr defTabSz="457189">
              <a:tabLst>
                <a:tab pos="1254094" algn="l"/>
              </a:tabLst>
              <a:defRPr/>
            </a:pP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 </a:t>
            </a: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if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!done {</a:t>
            </a:r>
          </a:p>
          <a:p>
            <a:pPr defTabSz="457189">
              <a:tabLst>
                <a:tab pos="1254094" algn="l"/>
              </a:tabLst>
              <a:defRPr/>
            </a:pP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   </a:t>
            </a: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if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verbose </a:t>
            </a: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then</a:t>
            </a:r>
          </a:p>
          <a:p>
            <a:pPr defTabSz="457189">
              <a:tabLst>
                <a:tab pos="1254094" algn="l"/>
              </a:tabLst>
              <a:defRPr/>
            </a:pP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     </a:t>
            </a:r>
            <a:r>
              <a:rPr lang="en-US" b="1" dirty="0">
                <a:solidFill>
                  <a:schemeClr val="accent4"/>
                </a:solidFill>
                <a:latin typeface="Courier New"/>
                <a:cs typeface="Courier New"/>
              </a:rPr>
              <a:t>writef</a:t>
            </a: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(</a:t>
            </a:r>
            <a:r>
              <a:rPr lang="en-US" b="1" dirty="0">
                <a:solidFill>
                  <a:schemeClr val="tx1"/>
                </a:solidFill>
                <a:latin typeface="Courier New"/>
                <a:cs typeface="Courier New"/>
              </a:rPr>
              <a:t>"</a:t>
            </a: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Adding locale 1’s contribution</a:t>
            </a:r>
            <a:r>
              <a:rPr lang="en-US" b="1" dirty="0">
                <a:solidFill>
                  <a:schemeClr val="tx1"/>
                </a:solidFill>
                <a:latin typeface="Courier New"/>
                <a:cs typeface="Courier New"/>
              </a:rPr>
              <a:t>"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);</a:t>
            </a:r>
          </a:p>
          <a:p>
            <a:pPr defTabSz="457189">
              <a:tabLst>
                <a:tab pos="1254094" algn="l"/>
              </a:tabLst>
              <a:defRPr/>
            </a:pP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   total += </a:t>
            </a:r>
            <a:r>
              <a:rPr lang="en-US" dirty="0" err="1">
                <a:solidFill>
                  <a:sysClr val="windowText" lastClr="000000"/>
                </a:solidFill>
                <a:latin typeface="Courier New"/>
                <a:cs typeface="Courier New"/>
              </a:rPr>
              <a:t>computeMyContribution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();</a:t>
            </a:r>
          </a:p>
          <a:p>
            <a:pPr defTabSz="457189">
              <a:tabLst>
                <a:tab pos="1254094" algn="l"/>
              </a:tabLst>
              <a:defRPr/>
            </a:pP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 }</a:t>
            </a:r>
          </a:p>
          <a:p>
            <a:pPr defTabSz="457189">
              <a:tabLst>
                <a:tab pos="1254094" algn="l"/>
              </a:tabLst>
              <a:defRPr/>
            </a:pP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}</a:t>
            </a:r>
            <a:endParaRPr lang="en-US" dirty="0">
              <a:solidFill>
                <a:schemeClr val="tx2"/>
              </a:solidFill>
              <a:latin typeface="Courier New"/>
              <a:cs typeface="Courier New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62CAA3F-F732-F64F-9A87-A3FD6AB10F63}"/>
              </a:ext>
            </a:extLst>
          </p:cNvPr>
          <p:cNvSpPr/>
          <p:nvPr/>
        </p:nvSpPr>
        <p:spPr>
          <a:xfrm>
            <a:off x="381001" y="1017687"/>
            <a:ext cx="1447800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 err="1">
                <a:solidFill>
                  <a:schemeClr val="tx1"/>
                </a:solidFill>
                <a:cs typeface="Courier New" pitchFamily="49" charset="0"/>
              </a:rPr>
              <a:t>onClause.chpl</a:t>
            </a:r>
            <a:endParaRPr lang="en-US" dirty="0">
              <a:solidFill>
                <a:schemeClr val="tx1"/>
              </a:solidFill>
              <a:cs typeface="Courier New" pitchFamily="49" charset="0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2E7DF8B1-F95F-2947-952D-35B149788DF6}"/>
              </a:ext>
            </a:extLst>
          </p:cNvPr>
          <p:cNvGrpSpPr/>
          <p:nvPr/>
        </p:nvGrpSpPr>
        <p:grpSpPr>
          <a:xfrm>
            <a:off x="7162800" y="941487"/>
            <a:ext cx="2182713" cy="2182713"/>
            <a:chOff x="7209705" y="1017686"/>
            <a:chExt cx="2411313" cy="2411313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6901F2C5-32B6-1248-B2D7-BAA765E0B8F1}"/>
                </a:ext>
              </a:extLst>
            </p:cNvPr>
            <p:cNvSpPr/>
            <p:nvPr/>
          </p:nvSpPr>
          <p:spPr>
            <a:xfrm>
              <a:off x="7209705" y="1017686"/>
              <a:ext cx="2411313" cy="2411313"/>
            </a:xfrm>
            <a:prstGeom prst="rect">
              <a:avLst/>
            </a:prstGeom>
            <a:solidFill>
              <a:schemeClr val="bg2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0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2000" b="1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verbose</a:t>
              </a:r>
              <a:endPara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br>
                <a:rPr lang="en-US" sz="1000" b="1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</a:br>
              <a:r>
                <a:rPr lang="en-US" sz="2000" b="1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total</a:t>
              </a:r>
            </a:p>
            <a:p>
              <a:br>
                <a:rPr lang="en-US" sz="1000" b="1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</a:br>
              <a:r>
                <a:rPr lang="en-US" sz="2000" b="1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done</a:t>
              </a:r>
            </a:p>
            <a:p>
              <a:pPr algn="ctr"/>
              <a:endParaRPr lang="en-US" dirty="0">
                <a:solidFill>
                  <a:schemeClr val="bg1"/>
                </a:solidFill>
              </a:endParaRPr>
            </a:p>
            <a:p>
              <a:pPr algn="ctr"/>
              <a:r>
                <a:rPr lang="en-US" dirty="0">
                  <a:solidFill>
                    <a:schemeClr val="bg1"/>
                  </a:solidFill>
                </a:rPr>
                <a:t>locale 0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43B542A-13D5-2F4F-B33E-5C4D3FEA2241}"/>
                </a:ext>
              </a:extLst>
            </p:cNvPr>
            <p:cNvSpPr/>
            <p:nvPr/>
          </p:nvSpPr>
          <p:spPr bwMode="ltGray">
            <a:xfrm>
              <a:off x="8796781" y="1408665"/>
              <a:ext cx="685800" cy="3810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false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F17BCB3-5B90-BA44-BB9A-2B68CC89C534}"/>
                </a:ext>
              </a:extLst>
            </p:cNvPr>
            <p:cNvSpPr/>
            <p:nvPr/>
          </p:nvSpPr>
          <p:spPr bwMode="ltGray">
            <a:xfrm>
              <a:off x="9101581" y="1905000"/>
              <a:ext cx="381000" cy="3810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D9D06FC2-92F3-9C4E-9C39-93C29E4E38B3}"/>
                </a:ext>
              </a:extLst>
            </p:cNvPr>
            <p:cNvSpPr/>
            <p:nvPr/>
          </p:nvSpPr>
          <p:spPr bwMode="ltGray">
            <a:xfrm>
              <a:off x="8796781" y="2418832"/>
              <a:ext cx="685800" cy="3810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t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false</a:t>
              </a:r>
            </a:p>
          </p:txBody>
        </p:sp>
      </p:grpSp>
      <p:sp>
        <p:nvSpPr>
          <p:cNvPr id="42" name="Rectangle 41">
            <a:extLst>
              <a:ext uri="{FF2B5EF4-FFF2-40B4-BE49-F238E27FC236}">
                <a16:creationId xmlns:a16="http://schemas.microsoft.com/office/drawing/2014/main" id="{6A59B531-C76E-9541-ACBC-59E5011C2FCB}"/>
              </a:ext>
            </a:extLst>
          </p:cNvPr>
          <p:cNvSpPr/>
          <p:nvPr/>
        </p:nvSpPr>
        <p:spPr>
          <a:xfrm>
            <a:off x="9628287" y="3608487"/>
            <a:ext cx="2182713" cy="2182713"/>
          </a:xfrm>
          <a:prstGeom prst="rect">
            <a:avLst/>
          </a:prstGeom>
          <a:solidFill>
            <a:schemeClr val="bg2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0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20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20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20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    y   z</a:t>
            </a:r>
            <a:br>
              <a:rPr lang="en-US" sz="20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0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endParaRPr lang="en-US" dirty="0">
              <a:solidFill>
                <a:schemeClr val="bg1"/>
              </a:solidFill>
            </a:endParaRPr>
          </a:p>
          <a:p>
            <a:pPr algn="ctr"/>
            <a:r>
              <a:rPr lang="en-US" dirty="0">
                <a:solidFill>
                  <a:schemeClr val="bg1"/>
                </a:solidFill>
              </a:rPr>
              <a:t>locale 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FA992B7-51F1-F847-9921-F08E4D24A76D}"/>
              </a:ext>
            </a:extLst>
          </p:cNvPr>
          <p:cNvSpPr/>
          <p:nvPr/>
        </p:nvSpPr>
        <p:spPr bwMode="ltGray">
          <a:xfrm>
            <a:off x="9942120" y="4836720"/>
            <a:ext cx="344880" cy="344880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0BE3D38-922B-CF4D-A113-15D836FF9609}"/>
              </a:ext>
            </a:extLst>
          </p:cNvPr>
          <p:cNvSpPr/>
          <p:nvPr/>
        </p:nvSpPr>
        <p:spPr bwMode="ltGray">
          <a:xfrm>
            <a:off x="10668000" y="4836720"/>
            <a:ext cx="344880" cy="344880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4C78436-0AF0-3B4B-A333-6274987D1A04}"/>
              </a:ext>
            </a:extLst>
          </p:cNvPr>
          <p:cNvSpPr/>
          <p:nvPr/>
        </p:nvSpPr>
        <p:spPr bwMode="ltGray">
          <a:xfrm>
            <a:off x="11313720" y="4836720"/>
            <a:ext cx="344880" cy="344880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E6C5D5B-FDE8-6448-9D08-31653F754565}"/>
              </a:ext>
            </a:extLst>
          </p:cNvPr>
          <p:cNvSpPr txBox="1"/>
          <p:nvPr/>
        </p:nvSpPr>
        <p:spPr>
          <a:xfrm>
            <a:off x="9712507" y="3708737"/>
            <a:ext cx="2014272" cy="101566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noFill/>
            <a:miter lim="800000"/>
          </a:ln>
        </p:spPr>
        <p:txBody>
          <a:bodyPr wrap="square">
            <a:spAutoFit/>
          </a:bodyPr>
          <a:lstStyle/>
          <a:p>
            <a:pPr defTabSz="457189">
              <a:tabLst>
                <a:tab pos="1254094" algn="l"/>
              </a:tabLst>
              <a:defRPr/>
            </a:pPr>
            <a:r>
              <a:rPr lang="en-US" sz="1200" b="1" dirty="0">
                <a:solidFill>
                  <a:schemeClr val="accent1"/>
                </a:solidFill>
                <a:latin typeface="Courier New"/>
                <a:cs typeface="Courier New"/>
              </a:rPr>
              <a:t>if</a:t>
            </a:r>
            <a:r>
              <a:rPr lang="en-US" sz="1200" dirty="0">
                <a:solidFill>
                  <a:sysClr val="windowText" lastClr="000000"/>
                </a:solidFill>
                <a:latin typeface="Courier New"/>
                <a:cs typeface="Courier New"/>
              </a:rPr>
              <a:t> !done {</a:t>
            </a:r>
          </a:p>
          <a:p>
            <a:pPr defTabSz="457189">
              <a:tabLst>
                <a:tab pos="1254094" algn="l"/>
              </a:tabLst>
              <a:defRPr/>
            </a:pPr>
            <a:r>
              <a:rPr lang="en-US" sz="1200" dirty="0">
                <a:solidFill>
                  <a:sysClr val="windowText" lastClr="000000"/>
                </a:solidFill>
                <a:latin typeface="Courier New"/>
                <a:cs typeface="Courier New"/>
              </a:rPr>
              <a:t>  </a:t>
            </a:r>
            <a:r>
              <a:rPr lang="en-US" sz="1200" b="1" dirty="0">
                <a:solidFill>
                  <a:schemeClr val="accent1"/>
                </a:solidFill>
                <a:latin typeface="Courier New"/>
                <a:cs typeface="Courier New"/>
              </a:rPr>
              <a:t>if</a:t>
            </a:r>
            <a:r>
              <a:rPr lang="en-US" sz="1200" dirty="0">
                <a:solidFill>
                  <a:sysClr val="windowText" lastClr="000000"/>
                </a:solidFill>
                <a:latin typeface="Courier New"/>
                <a:cs typeface="Courier New"/>
              </a:rPr>
              <a:t> verbose </a:t>
            </a:r>
            <a:r>
              <a:rPr lang="en-US" sz="1200" b="1" dirty="0">
                <a:solidFill>
                  <a:schemeClr val="accent1"/>
                </a:solidFill>
                <a:latin typeface="Courier New"/>
                <a:cs typeface="Courier New"/>
              </a:rPr>
              <a:t>then</a:t>
            </a:r>
          </a:p>
          <a:p>
            <a:pPr defTabSz="457189">
              <a:tabLst>
                <a:tab pos="1254094" algn="l"/>
              </a:tabLst>
              <a:defRPr/>
            </a:pPr>
            <a:r>
              <a:rPr lang="en-US" sz="1200" dirty="0">
                <a:solidFill>
                  <a:sysClr val="windowText" lastClr="000000"/>
                </a:solidFill>
                <a:latin typeface="Courier New"/>
                <a:cs typeface="Courier New"/>
              </a:rPr>
              <a:t>    </a:t>
            </a:r>
            <a:r>
              <a:rPr lang="en-US" sz="1200" b="1" dirty="0">
                <a:solidFill>
                  <a:schemeClr val="accent4"/>
                </a:solidFill>
                <a:latin typeface="Courier New"/>
                <a:cs typeface="Courier New"/>
              </a:rPr>
              <a:t>writef</a:t>
            </a:r>
            <a:r>
              <a:rPr lang="en-US" sz="1200" dirty="0">
                <a:solidFill>
                  <a:schemeClr val="tx1"/>
                </a:solidFill>
                <a:latin typeface="Courier New"/>
                <a:cs typeface="Courier New"/>
              </a:rPr>
              <a:t>(</a:t>
            </a:r>
            <a:r>
              <a:rPr lang="en-US" sz="1200" b="1" dirty="0">
                <a:solidFill>
                  <a:schemeClr val="tx1"/>
                </a:solidFill>
                <a:latin typeface="Courier New"/>
                <a:cs typeface="Courier New"/>
              </a:rPr>
              <a:t>"</a:t>
            </a:r>
            <a:r>
              <a:rPr lang="en-US" sz="1200" dirty="0">
                <a:solidFill>
                  <a:schemeClr val="tx1"/>
                </a:solidFill>
                <a:latin typeface="Courier New"/>
                <a:cs typeface="Courier New"/>
              </a:rPr>
              <a:t>Adding…</a:t>
            </a:r>
            <a:endParaRPr lang="en-US" sz="1200" dirty="0">
              <a:solidFill>
                <a:sysClr val="windowText" lastClr="000000"/>
              </a:solidFill>
              <a:latin typeface="Courier New"/>
              <a:cs typeface="Courier New"/>
            </a:endParaRPr>
          </a:p>
          <a:p>
            <a:pPr defTabSz="457189">
              <a:tabLst>
                <a:tab pos="1254094" algn="l"/>
              </a:tabLst>
              <a:defRPr/>
            </a:pPr>
            <a:r>
              <a:rPr lang="en-US" sz="1200" dirty="0">
                <a:solidFill>
                  <a:sysClr val="windowText" lastClr="000000"/>
                </a:solidFill>
                <a:latin typeface="Courier New"/>
                <a:cs typeface="Courier New"/>
              </a:rPr>
              <a:t>  total += compute…</a:t>
            </a:r>
          </a:p>
          <a:p>
            <a:pPr defTabSz="457189">
              <a:tabLst>
                <a:tab pos="1254094" algn="l"/>
              </a:tabLst>
              <a:defRPr/>
            </a:pPr>
            <a:r>
              <a:rPr lang="en-US" sz="1200" dirty="0">
                <a:solidFill>
                  <a:sysClr val="windowText" lastClr="000000"/>
                </a:solidFill>
                <a:latin typeface="Courier New"/>
                <a:cs typeface="Courier New"/>
              </a:rPr>
              <a:t>}</a:t>
            </a:r>
            <a:endParaRPr lang="en-US" sz="1200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F5B5875-50A1-F249-84F2-2AD31D8B9489}"/>
              </a:ext>
            </a:extLst>
          </p:cNvPr>
          <p:cNvCxnSpPr>
            <a:cxnSpLocks/>
            <a:stCxn id="18" idx="2"/>
          </p:cNvCxnSpPr>
          <p:nvPr/>
        </p:nvCxnSpPr>
        <p:spPr>
          <a:xfrm>
            <a:off x="10722891" y="3160320"/>
            <a:ext cx="0" cy="448167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Process 17">
            <a:extLst>
              <a:ext uri="{FF2B5EF4-FFF2-40B4-BE49-F238E27FC236}">
                <a16:creationId xmlns:a16="http://schemas.microsoft.com/office/drawing/2014/main" id="{79EB7C1C-64CB-1B49-AE84-2321EF711DC1}"/>
              </a:ext>
            </a:extLst>
          </p:cNvPr>
          <p:cNvSpPr/>
          <p:nvPr/>
        </p:nvSpPr>
        <p:spPr bwMode="ltGray">
          <a:xfrm>
            <a:off x="9641576" y="2209800"/>
            <a:ext cx="2162629" cy="950520"/>
          </a:xfrm>
          <a:prstGeom prst="flowChartProcess">
            <a:avLst/>
          </a:prstGeom>
          <a:solidFill>
            <a:schemeClr val="accent1"/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code runs on locale 1, but refers to values 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stored on locale 0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57F2596-0D5C-B741-8CD3-A330ADF0ECE0}"/>
              </a:ext>
            </a:extLst>
          </p:cNvPr>
          <p:cNvCxnSpPr>
            <a:cxnSpLocks/>
            <a:stCxn id="18" idx="1"/>
          </p:cNvCxnSpPr>
          <p:nvPr/>
        </p:nvCxnSpPr>
        <p:spPr>
          <a:xfrm flipH="1" flipV="1">
            <a:off x="9345513" y="2362200"/>
            <a:ext cx="296063" cy="322860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0276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42" grpId="0" animBg="1"/>
      <p:bldP spid="13" grpId="0" animBg="1"/>
      <p:bldP spid="14" grpId="0" animBg="1"/>
      <p:bldP spid="15" grpId="0" animBg="1"/>
      <p:bldP spid="16" grpId="0" animBg="1"/>
      <p:bldP spid="18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ent Arrow 6">
            <a:extLst>
              <a:ext uri="{FF2B5EF4-FFF2-40B4-BE49-F238E27FC236}">
                <a16:creationId xmlns:a16="http://schemas.microsoft.com/office/drawing/2014/main" id="{B322A6CF-22CB-2C4D-8CDA-43F484522BF9}"/>
              </a:ext>
            </a:extLst>
          </p:cNvPr>
          <p:cNvSpPr/>
          <p:nvPr/>
        </p:nvSpPr>
        <p:spPr bwMode="ltGray">
          <a:xfrm flipV="1">
            <a:off x="8001000" y="3505200"/>
            <a:ext cx="1600200" cy="1956138"/>
          </a:xfrm>
          <a:prstGeom prst="bentArrow">
            <a:avLst/>
          </a:prstGeom>
          <a:solidFill>
            <a:schemeClr val="accent6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407B6E9-751F-3041-8671-965204080DC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Note 1: Variables are allocated on the locale where the task is running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4DF6302-8931-3D43-BD6A-A9F4B3E52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Chapel Supports a Global Namespace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6611FF7-64FA-9447-9411-8CE25DD86632}"/>
              </a:ext>
            </a:extLst>
          </p:cNvPr>
          <p:cNvSpPr/>
          <p:nvPr/>
        </p:nvSpPr>
        <p:spPr>
          <a:xfrm>
            <a:off x="380999" y="1768019"/>
            <a:ext cx="6629401" cy="369331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pPr defTabSz="342900">
              <a:tabLst>
                <a:tab pos="940594" algn="l"/>
              </a:tabLst>
              <a:defRPr/>
            </a:pP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config</a:t>
            </a:r>
            <a:r>
              <a:rPr lang="en-US" b="1" dirty="0">
                <a:solidFill>
                  <a:srgbClr val="000090"/>
                </a:solidFill>
                <a:latin typeface="Courier New"/>
                <a:cs typeface="Courier New"/>
              </a:rPr>
              <a:t> </a:t>
            </a: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const</a:t>
            </a:r>
            <a:r>
              <a:rPr lang="en-US" b="1" dirty="0">
                <a:solidFill>
                  <a:srgbClr val="00009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chemeClr val="accent3"/>
                </a:solidFill>
                <a:latin typeface="Courier New"/>
                <a:cs typeface="Courier New"/>
              </a:rPr>
              <a:t>verbose</a:t>
            </a:r>
            <a:r>
              <a:rPr lang="en-US" b="1" dirty="0">
                <a:solidFill>
                  <a:srgbClr val="00009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=</a:t>
            </a:r>
            <a:r>
              <a:rPr lang="en-US" b="1" dirty="0">
                <a:solidFill>
                  <a:srgbClr val="000090"/>
                </a:solidFill>
                <a:latin typeface="Courier New"/>
                <a:cs typeface="Courier New"/>
              </a:rPr>
              <a:t> </a:t>
            </a: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false</a:t>
            </a:r>
            <a:r>
              <a:rPr lang="en-US" b="1" dirty="0">
                <a:solidFill>
                  <a:srgbClr val="000090"/>
                </a:solidFill>
                <a:latin typeface="Courier New"/>
                <a:cs typeface="Courier New"/>
              </a:rPr>
              <a:t>;</a:t>
            </a:r>
          </a:p>
          <a:p>
            <a:pPr defTabSz="342900">
              <a:tabLst>
                <a:tab pos="940594" algn="l"/>
              </a:tabLst>
              <a:defRPr/>
            </a:pP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var</a:t>
            </a:r>
            <a:r>
              <a:rPr lang="en-US" b="1" dirty="0">
                <a:solidFill>
                  <a:srgbClr val="00009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chemeClr val="accent3"/>
                </a:solidFill>
                <a:latin typeface="Courier New"/>
                <a:cs typeface="Courier New"/>
              </a:rPr>
              <a:t>total </a:t>
            </a: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= 0,</a:t>
            </a:r>
          </a:p>
          <a:p>
            <a:pPr defTabSz="342900">
              <a:tabLst>
                <a:tab pos="940594" algn="l"/>
              </a:tabLst>
              <a:defRPr/>
            </a:pP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    </a:t>
            </a:r>
            <a:r>
              <a:rPr lang="en-US" dirty="0">
                <a:solidFill>
                  <a:schemeClr val="accent3"/>
                </a:solidFill>
                <a:latin typeface="Courier New"/>
                <a:cs typeface="Courier New"/>
              </a:rPr>
              <a:t>done</a:t>
            </a: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 = </a:t>
            </a: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false</a:t>
            </a: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;</a:t>
            </a:r>
            <a:r>
              <a:rPr lang="en-US" b="1" dirty="0">
                <a:solidFill>
                  <a:srgbClr val="000090"/>
                </a:solidFill>
                <a:latin typeface="Courier New"/>
                <a:cs typeface="Courier New"/>
              </a:rPr>
              <a:t> </a:t>
            </a:r>
            <a:endParaRPr lang="en-US" b="1" dirty="0">
              <a:solidFill>
                <a:schemeClr val="tx2"/>
              </a:solidFill>
              <a:latin typeface="Courier New"/>
              <a:cs typeface="Courier New"/>
            </a:endParaRPr>
          </a:p>
          <a:p>
            <a:pPr defTabSz="342900">
              <a:tabLst>
                <a:tab pos="940594" algn="l"/>
              </a:tabLst>
              <a:defRPr/>
            </a:pPr>
            <a:endParaRPr lang="en-US" b="1" dirty="0">
              <a:solidFill>
                <a:srgbClr val="000090"/>
              </a:solidFill>
              <a:latin typeface="Courier New"/>
              <a:cs typeface="Courier New"/>
            </a:endParaRPr>
          </a:p>
          <a:p>
            <a:pPr defTabSz="342900">
              <a:tabLst>
                <a:tab pos="940594" algn="l"/>
              </a:tabLst>
              <a:defRPr/>
            </a:pPr>
            <a:r>
              <a:rPr lang="en-US" b="1" dirty="0">
                <a:solidFill>
                  <a:srgbClr val="000090"/>
                </a:solidFill>
                <a:latin typeface="Courier New"/>
                <a:cs typeface="Courier New"/>
              </a:rPr>
              <a:t>…</a:t>
            </a:r>
          </a:p>
          <a:p>
            <a:pPr defTabSz="342900">
              <a:tabLst>
                <a:tab pos="940594" algn="l"/>
              </a:tabLst>
              <a:defRPr/>
            </a:pPr>
            <a:endParaRPr lang="en-US" b="1" dirty="0">
              <a:solidFill>
                <a:srgbClr val="000090"/>
              </a:solidFill>
              <a:latin typeface="Courier New"/>
              <a:cs typeface="Courier New"/>
            </a:endParaRPr>
          </a:p>
          <a:p>
            <a:pPr defTabSz="342900">
              <a:tabLst>
                <a:tab pos="940594" algn="l"/>
              </a:tabLst>
              <a:defRPr/>
            </a:pPr>
            <a:r>
              <a:rPr lang="en-US" b="1" dirty="0">
                <a:solidFill>
                  <a:srgbClr val="000090"/>
                </a:solidFill>
                <a:latin typeface="Courier New"/>
                <a:cs typeface="Courier New"/>
              </a:rPr>
              <a:t>on</a:t>
            </a:r>
            <a:r>
              <a:rPr lang="en-US" dirty="0">
                <a:solidFill>
                  <a:srgbClr val="000090"/>
                </a:solidFill>
                <a:latin typeface="Courier New"/>
                <a:cs typeface="Courier New"/>
              </a:rPr>
              <a:t> </a:t>
            </a:r>
            <a:r>
              <a:rPr lang="en-US" b="1" dirty="0">
                <a:solidFill>
                  <a:schemeClr val="accent4"/>
                </a:solidFill>
                <a:latin typeface="Courier New"/>
                <a:cs typeface="Courier New"/>
              </a:rPr>
              <a:t>Locales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[1] {</a:t>
            </a:r>
          </a:p>
          <a:p>
            <a:pPr defTabSz="457189">
              <a:tabLst>
                <a:tab pos="1254094" algn="l"/>
              </a:tabLst>
              <a:defRPr/>
            </a:pP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 </a:t>
            </a: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var </a:t>
            </a: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x, y, z: </a:t>
            </a: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int</a:t>
            </a:r>
            <a:r>
              <a:rPr lang="en-US" dirty="0">
                <a:solidFill>
                  <a:schemeClr val="accent1"/>
                </a:solidFill>
                <a:latin typeface="Courier New"/>
                <a:cs typeface="Courier New"/>
              </a:rPr>
              <a:t>;</a:t>
            </a:r>
            <a:endParaRPr lang="en-US" dirty="0">
              <a:solidFill>
                <a:sysClr val="windowText" lastClr="000000"/>
              </a:solidFill>
              <a:latin typeface="Courier New"/>
              <a:cs typeface="Courier New"/>
            </a:endParaRPr>
          </a:p>
          <a:p>
            <a:pPr defTabSz="457189">
              <a:tabLst>
                <a:tab pos="1254094" algn="l"/>
              </a:tabLst>
              <a:defRPr/>
            </a:pP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 …</a:t>
            </a:r>
          </a:p>
          <a:p>
            <a:pPr defTabSz="457189">
              <a:tabLst>
                <a:tab pos="1254094" algn="l"/>
              </a:tabLst>
              <a:defRPr/>
            </a:pPr>
            <a:endParaRPr lang="en-US" dirty="0">
              <a:solidFill>
                <a:sysClr val="windowText" lastClr="000000"/>
              </a:solidFill>
              <a:latin typeface="Courier New"/>
              <a:cs typeface="Courier New"/>
            </a:endParaRPr>
          </a:p>
          <a:p>
            <a:pPr defTabSz="457189">
              <a:tabLst>
                <a:tab pos="1254094" algn="l"/>
              </a:tabLst>
              <a:defRPr/>
            </a:pPr>
            <a:endParaRPr lang="en-US" dirty="0">
              <a:solidFill>
                <a:sysClr val="windowText" lastClr="000000"/>
              </a:solidFill>
              <a:latin typeface="Courier New"/>
              <a:cs typeface="Courier New"/>
            </a:endParaRPr>
          </a:p>
          <a:p>
            <a:pPr defTabSz="457189">
              <a:tabLst>
                <a:tab pos="1254094" algn="l"/>
              </a:tabLst>
              <a:defRPr/>
            </a:pPr>
            <a:endParaRPr lang="en-US" dirty="0">
              <a:solidFill>
                <a:sysClr val="windowText" lastClr="000000"/>
              </a:solidFill>
              <a:latin typeface="Courier New"/>
              <a:cs typeface="Courier New"/>
            </a:endParaRPr>
          </a:p>
          <a:p>
            <a:pPr defTabSz="457189">
              <a:tabLst>
                <a:tab pos="1254094" algn="l"/>
              </a:tabLst>
              <a:defRPr/>
            </a:pP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}</a:t>
            </a:r>
            <a:endParaRPr lang="en-US" dirty="0">
              <a:solidFill>
                <a:schemeClr val="tx2"/>
              </a:solidFill>
              <a:latin typeface="Courier New"/>
              <a:cs typeface="Courier New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62CAA3F-F732-F64F-9A87-A3FD6AB10F63}"/>
              </a:ext>
            </a:extLst>
          </p:cNvPr>
          <p:cNvSpPr/>
          <p:nvPr/>
        </p:nvSpPr>
        <p:spPr>
          <a:xfrm>
            <a:off x="381001" y="1398687"/>
            <a:ext cx="1447800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 err="1">
                <a:solidFill>
                  <a:schemeClr val="tx1"/>
                </a:solidFill>
                <a:cs typeface="Courier New" pitchFamily="49" charset="0"/>
              </a:rPr>
              <a:t>onClause.chpl</a:t>
            </a:r>
            <a:endParaRPr lang="en-US" dirty="0">
              <a:solidFill>
                <a:schemeClr val="tx1"/>
              </a:solidFill>
              <a:cs typeface="Courier New" pitchFamily="49" charset="0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2E7DF8B1-F95F-2947-952D-35B149788DF6}"/>
              </a:ext>
            </a:extLst>
          </p:cNvPr>
          <p:cNvGrpSpPr/>
          <p:nvPr/>
        </p:nvGrpSpPr>
        <p:grpSpPr>
          <a:xfrm>
            <a:off x="7162800" y="1322487"/>
            <a:ext cx="2182713" cy="2182713"/>
            <a:chOff x="7209705" y="1017686"/>
            <a:chExt cx="2411313" cy="2411313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6901F2C5-32B6-1248-B2D7-BAA765E0B8F1}"/>
                </a:ext>
              </a:extLst>
            </p:cNvPr>
            <p:cNvSpPr/>
            <p:nvPr/>
          </p:nvSpPr>
          <p:spPr>
            <a:xfrm>
              <a:off x="7209705" y="1017686"/>
              <a:ext cx="2411313" cy="2411313"/>
            </a:xfrm>
            <a:prstGeom prst="rect">
              <a:avLst/>
            </a:prstGeom>
            <a:solidFill>
              <a:schemeClr val="bg2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0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2000" b="1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verbose</a:t>
              </a:r>
              <a:endPara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br>
                <a:rPr lang="en-US" sz="1000" b="1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</a:br>
              <a:r>
                <a:rPr lang="en-US" sz="2000" b="1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total</a:t>
              </a:r>
            </a:p>
            <a:p>
              <a:br>
                <a:rPr lang="en-US" sz="1000" b="1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</a:br>
              <a:r>
                <a:rPr lang="en-US" sz="2000" b="1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done</a:t>
              </a:r>
            </a:p>
            <a:p>
              <a:pPr algn="ctr"/>
              <a:endParaRPr lang="en-US" dirty="0">
                <a:solidFill>
                  <a:schemeClr val="bg1"/>
                </a:solidFill>
              </a:endParaRPr>
            </a:p>
            <a:p>
              <a:pPr algn="ctr"/>
              <a:r>
                <a:rPr lang="en-US" dirty="0">
                  <a:solidFill>
                    <a:schemeClr val="bg1"/>
                  </a:solidFill>
                </a:rPr>
                <a:t>locale 0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43B542A-13D5-2F4F-B33E-5C4D3FEA2241}"/>
                </a:ext>
              </a:extLst>
            </p:cNvPr>
            <p:cNvSpPr/>
            <p:nvPr/>
          </p:nvSpPr>
          <p:spPr bwMode="ltGray">
            <a:xfrm>
              <a:off x="8796781" y="1408665"/>
              <a:ext cx="685800" cy="3810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false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F17BCB3-5B90-BA44-BB9A-2B68CC89C534}"/>
                </a:ext>
              </a:extLst>
            </p:cNvPr>
            <p:cNvSpPr/>
            <p:nvPr/>
          </p:nvSpPr>
          <p:spPr bwMode="ltGray">
            <a:xfrm>
              <a:off x="9101581" y="1905000"/>
              <a:ext cx="381000" cy="3810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D9D06FC2-92F3-9C4E-9C39-93C29E4E38B3}"/>
                </a:ext>
              </a:extLst>
            </p:cNvPr>
            <p:cNvSpPr/>
            <p:nvPr/>
          </p:nvSpPr>
          <p:spPr bwMode="ltGray">
            <a:xfrm>
              <a:off x="8796781" y="2418832"/>
              <a:ext cx="685800" cy="3810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false</a:t>
              </a:r>
            </a:p>
          </p:txBody>
        </p:sp>
      </p:grpSp>
      <p:sp>
        <p:nvSpPr>
          <p:cNvPr id="42" name="Rectangle 41">
            <a:extLst>
              <a:ext uri="{FF2B5EF4-FFF2-40B4-BE49-F238E27FC236}">
                <a16:creationId xmlns:a16="http://schemas.microsoft.com/office/drawing/2014/main" id="{6A59B531-C76E-9541-ACBC-59E5011C2FCB}"/>
              </a:ext>
            </a:extLst>
          </p:cNvPr>
          <p:cNvSpPr/>
          <p:nvPr/>
        </p:nvSpPr>
        <p:spPr>
          <a:xfrm>
            <a:off x="9628287" y="3989487"/>
            <a:ext cx="2182713" cy="2182713"/>
          </a:xfrm>
          <a:prstGeom prst="rect">
            <a:avLst/>
          </a:prstGeom>
          <a:solidFill>
            <a:schemeClr val="bg2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</a:p>
          <a:p>
            <a:r>
              <a:rPr lang="en-US" sz="20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x</a:t>
            </a:r>
          </a:p>
          <a:p>
            <a:br>
              <a:rPr lang="en-US" sz="10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0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y</a:t>
            </a:r>
          </a:p>
          <a:p>
            <a:br>
              <a:rPr lang="en-US" sz="10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0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z</a:t>
            </a:r>
            <a:br>
              <a:rPr lang="en-US" sz="20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0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endParaRPr lang="en-US" dirty="0">
              <a:solidFill>
                <a:schemeClr val="bg1"/>
              </a:solidFill>
            </a:endParaRPr>
          </a:p>
          <a:p>
            <a:pPr algn="ctr"/>
            <a:r>
              <a:rPr lang="en-US" dirty="0">
                <a:solidFill>
                  <a:schemeClr val="bg1"/>
                </a:solidFill>
              </a:rPr>
              <a:t>locale 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FA992B7-51F1-F847-9921-F08E4D24A76D}"/>
              </a:ext>
            </a:extLst>
          </p:cNvPr>
          <p:cNvSpPr/>
          <p:nvPr/>
        </p:nvSpPr>
        <p:spPr bwMode="ltGray">
          <a:xfrm>
            <a:off x="10877288" y="4274464"/>
            <a:ext cx="344880" cy="344880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0BE3D38-922B-CF4D-A113-15D836FF9609}"/>
              </a:ext>
            </a:extLst>
          </p:cNvPr>
          <p:cNvSpPr/>
          <p:nvPr/>
        </p:nvSpPr>
        <p:spPr bwMode="ltGray">
          <a:xfrm>
            <a:off x="10877288" y="4746092"/>
            <a:ext cx="344880" cy="344880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4C78436-0AF0-3B4B-A333-6274987D1A04}"/>
              </a:ext>
            </a:extLst>
          </p:cNvPr>
          <p:cNvSpPr/>
          <p:nvPr/>
        </p:nvSpPr>
        <p:spPr bwMode="ltGray">
          <a:xfrm>
            <a:off x="10877288" y="5217720"/>
            <a:ext cx="344880" cy="344880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0625CCC8-9ED3-A14D-A719-3CDAC029DF26}"/>
              </a:ext>
            </a:extLst>
          </p:cNvPr>
          <p:cNvSpPr txBox="1">
            <a:spLocks/>
          </p:cNvSpPr>
          <p:nvPr/>
        </p:nvSpPr>
        <p:spPr>
          <a:xfrm>
            <a:off x="11202856" y="6301811"/>
            <a:ext cx="6843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205699" indent="-205699" algn="l" defTabSz="914400" rtl="0" eaLnBrk="1" latinLnBrk="0" hangingPunct="1">
              <a:lnSpc>
                <a:spcPct val="90000"/>
              </a:lnSpc>
              <a:buSzPct val="120000"/>
              <a:buFontTx/>
              <a:buBlip>
                <a:blip r:embed="rId3"/>
              </a:buBlip>
              <a:defRPr sz="2000" kern="1200" cap="all" normalizeH="0" baseline="10000">
                <a:solidFill>
                  <a:schemeClr val="bg2"/>
                </a:solidFill>
                <a:latin typeface="MetricHPE" panose="020B050303020206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088421"/>
            <a:fld id="{104FC826-72BB-4AF1-BA01-A94F7396A7DC}" type="slidenum">
              <a:rPr lang="en-US" smtClean="0"/>
              <a:pPr defTabSz="1088421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0615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42" grpId="0" animBg="1"/>
      <p:bldP spid="13" grpId="0" animBg="1"/>
      <p:bldP spid="14" grpId="0" animBg="1"/>
      <p:bldP spid="15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ent Arrow 6">
            <a:extLst>
              <a:ext uri="{FF2B5EF4-FFF2-40B4-BE49-F238E27FC236}">
                <a16:creationId xmlns:a16="http://schemas.microsoft.com/office/drawing/2014/main" id="{B322A6CF-22CB-2C4D-8CDA-43F484522BF9}"/>
              </a:ext>
            </a:extLst>
          </p:cNvPr>
          <p:cNvSpPr/>
          <p:nvPr/>
        </p:nvSpPr>
        <p:spPr bwMode="ltGray">
          <a:xfrm flipV="1">
            <a:off x="8001000" y="3505200"/>
            <a:ext cx="1600200" cy="1956138"/>
          </a:xfrm>
          <a:prstGeom prst="bentArrow">
            <a:avLst/>
          </a:prstGeom>
          <a:solidFill>
            <a:schemeClr val="accent6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54D4674-1D67-A841-89D0-D5DF41D64FF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Note 2: Tasks can refer to lexically visible variables, whether local or remote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4DF6302-8931-3D43-BD6A-A9F4B3E52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Chapel Supports a Global Namespace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6611FF7-64FA-9447-9411-8CE25DD86632}"/>
              </a:ext>
            </a:extLst>
          </p:cNvPr>
          <p:cNvSpPr/>
          <p:nvPr/>
        </p:nvSpPr>
        <p:spPr>
          <a:xfrm>
            <a:off x="380999" y="1768019"/>
            <a:ext cx="6629401" cy="369331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pPr defTabSz="342900">
              <a:tabLst>
                <a:tab pos="940594" algn="l"/>
              </a:tabLst>
              <a:defRPr/>
            </a:pP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config</a:t>
            </a:r>
            <a:r>
              <a:rPr lang="en-US" b="1" dirty="0">
                <a:solidFill>
                  <a:srgbClr val="000090"/>
                </a:solidFill>
                <a:latin typeface="Courier New"/>
                <a:cs typeface="Courier New"/>
              </a:rPr>
              <a:t> </a:t>
            </a: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const</a:t>
            </a:r>
            <a:r>
              <a:rPr lang="en-US" b="1" dirty="0">
                <a:solidFill>
                  <a:srgbClr val="00009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chemeClr val="accent3"/>
                </a:solidFill>
                <a:latin typeface="Courier New"/>
                <a:cs typeface="Courier New"/>
              </a:rPr>
              <a:t>verbose</a:t>
            </a:r>
            <a:r>
              <a:rPr lang="en-US" b="1" dirty="0">
                <a:solidFill>
                  <a:srgbClr val="00009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=</a:t>
            </a:r>
            <a:r>
              <a:rPr lang="en-US" b="1" dirty="0">
                <a:solidFill>
                  <a:srgbClr val="000090"/>
                </a:solidFill>
                <a:latin typeface="Courier New"/>
                <a:cs typeface="Courier New"/>
              </a:rPr>
              <a:t> </a:t>
            </a: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false</a:t>
            </a:r>
            <a:r>
              <a:rPr lang="en-US" b="1" dirty="0">
                <a:solidFill>
                  <a:srgbClr val="000090"/>
                </a:solidFill>
                <a:latin typeface="Courier New"/>
                <a:cs typeface="Courier New"/>
              </a:rPr>
              <a:t>;</a:t>
            </a:r>
          </a:p>
          <a:p>
            <a:pPr defTabSz="342900">
              <a:tabLst>
                <a:tab pos="940594" algn="l"/>
              </a:tabLst>
              <a:defRPr/>
            </a:pP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var</a:t>
            </a:r>
            <a:r>
              <a:rPr lang="en-US" b="1" dirty="0">
                <a:solidFill>
                  <a:srgbClr val="00009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chemeClr val="accent3"/>
                </a:solidFill>
                <a:latin typeface="Courier New"/>
                <a:cs typeface="Courier New"/>
              </a:rPr>
              <a:t>total </a:t>
            </a: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= 0,</a:t>
            </a:r>
          </a:p>
          <a:p>
            <a:pPr defTabSz="342900">
              <a:tabLst>
                <a:tab pos="940594" algn="l"/>
              </a:tabLst>
              <a:defRPr/>
            </a:pP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    </a:t>
            </a:r>
            <a:r>
              <a:rPr lang="en-US" dirty="0">
                <a:solidFill>
                  <a:schemeClr val="accent3"/>
                </a:solidFill>
                <a:latin typeface="Courier New"/>
                <a:cs typeface="Courier New"/>
              </a:rPr>
              <a:t>done</a:t>
            </a: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 = </a:t>
            </a: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false</a:t>
            </a: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;</a:t>
            </a:r>
            <a:r>
              <a:rPr lang="en-US" b="1" dirty="0">
                <a:solidFill>
                  <a:srgbClr val="000090"/>
                </a:solidFill>
                <a:latin typeface="Courier New"/>
                <a:cs typeface="Courier New"/>
              </a:rPr>
              <a:t> </a:t>
            </a:r>
            <a:endParaRPr lang="en-US" b="1" dirty="0">
              <a:solidFill>
                <a:schemeClr val="tx2"/>
              </a:solidFill>
              <a:latin typeface="Courier New"/>
              <a:cs typeface="Courier New"/>
            </a:endParaRPr>
          </a:p>
          <a:p>
            <a:pPr defTabSz="342900">
              <a:tabLst>
                <a:tab pos="940594" algn="l"/>
              </a:tabLst>
              <a:defRPr/>
            </a:pPr>
            <a:endParaRPr lang="en-US" b="1" dirty="0">
              <a:solidFill>
                <a:srgbClr val="000090"/>
              </a:solidFill>
              <a:latin typeface="Courier New"/>
              <a:cs typeface="Courier New"/>
            </a:endParaRPr>
          </a:p>
          <a:p>
            <a:pPr defTabSz="342900">
              <a:tabLst>
                <a:tab pos="940594" algn="l"/>
              </a:tabLst>
              <a:defRPr/>
            </a:pPr>
            <a:r>
              <a:rPr lang="en-US" b="1" dirty="0">
                <a:solidFill>
                  <a:srgbClr val="000090"/>
                </a:solidFill>
                <a:latin typeface="Courier New"/>
                <a:cs typeface="Courier New"/>
              </a:rPr>
              <a:t>…</a:t>
            </a:r>
          </a:p>
          <a:p>
            <a:pPr defTabSz="342900">
              <a:tabLst>
                <a:tab pos="940594" algn="l"/>
              </a:tabLst>
              <a:defRPr/>
            </a:pPr>
            <a:endParaRPr lang="en-US" b="1" dirty="0">
              <a:solidFill>
                <a:srgbClr val="000090"/>
              </a:solidFill>
              <a:latin typeface="Courier New"/>
              <a:cs typeface="Courier New"/>
            </a:endParaRPr>
          </a:p>
          <a:p>
            <a:pPr defTabSz="342900">
              <a:tabLst>
                <a:tab pos="940594" algn="l"/>
              </a:tabLst>
              <a:defRPr/>
            </a:pPr>
            <a:r>
              <a:rPr lang="en-US" b="1" dirty="0">
                <a:solidFill>
                  <a:srgbClr val="000090"/>
                </a:solidFill>
                <a:latin typeface="Courier New"/>
                <a:cs typeface="Courier New"/>
              </a:rPr>
              <a:t>on</a:t>
            </a:r>
            <a:r>
              <a:rPr lang="en-US" dirty="0">
                <a:solidFill>
                  <a:srgbClr val="000090"/>
                </a:solidFill>
                <a:latin typeface="Courier New"/>
                <a:cs typeface="Courier New"/>
              </a:rPr>
              <a:t> </a:t>
            </a:r>
            <a:r>
              <a:rPr lang="en-US" b="1" dirty="0">
                <a:solidFill>
                  <a:schemeClr val="accent4"/>
                </a:solidFill>
                <a:latin typeface="Courier New"/>
                <a:cs typeface="Courier New"/>
              </a:rPr>
              <a:t>Locales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[1] {</a:t>
            </a:r>
          </a:p>
          <a:p>
            <a:pPr defTabSz="457189">
              <a:tabLst>
                <a:tab pos="1254094" algn="l"/>
              </a:tabLst>
              <a:defRPr/>
            </a:pP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 </a:t>
            </a: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if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!done {</a:t>
            </a:r>
          </a:p>
          <a:p>
            <a:pPr defTabSz="457189">
              <a:tabLst>
                <a:tab pos="1254094" algn="l"/>
              </a:tabLst>
              <a:defRPr/>
            </a:pP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   </a:t>
            </a: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if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verbose </a:t>
            </a: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then</a:t>
            </a:r>
          </a:p>
          <a:p>
            <a:pPr defTabSz="457189">
              <a:tabLst>
                <a:tab pos="1254094" algn="l"/>
              </a:tabLst>
              <a:defRPr/>
            </a:pP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     </a:t>
            </a:r>
            <a:r>
              <a:rPr lang="en-US" b="1" dirty="0">
                <a:solidFill>
                  <a:schemeClr val="accent4"/>
                </a:solidFill>
                <a:latin typeface="Courier New"/>
                <a:cs typeface="Courier New"/>
              </a:rPr>
              <a:t>writef</a:t>
            </a: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(</a:t>
            </a:r>
            <a:r>
              <a:rPr lang="en-US" b="1" dirty="0">
                <a:solidFill>
                  <a:schemeClr val="tx1"/>
                </a:solidFill>
                <a:latin typeface="Courier New"/>
                <a:cs typeface="Courier New"/>
              </a:rPr>
              <a:t>"</a:t>
            </a: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Adding locale 1’s contribution</a:t>
            </a:r>
            <a:r>
              <a:rPr lang="en-US" b="1" dirty="0">
                <a:solidFill>
                  <a:schemeClr val="tx1"/>
                </a:solidFill>
                <a:latin typeface="Courier New"/>
                <a:cs typeface="Courier New"/>
              </a:rPr>
              <a:t>"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);</a:t>
            </a:r>
          </a:p>
          <a:p>
            <a:pPr defTabSz="457189">
              <a:tabLst>
                <a:tab pos="1254094" algn="l"/>
              </a:tabLst>
              <a:defRPr/>
            </a:pP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   total += </a:t>
            </a:r>
            <a:r>
              <a:rPr lang="en-US" dirty="0" err="1">
                <a:solidFill>
                  <a:sysClr val="windowText" lastClr="000000"/>
                </a:solidFill>
                <a:latin typeface="Courier New"/>
                <a:cs typeface="Courier New"/>
              </a:rPr>
              <a:t>computeMyContribution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();</a:t>
            </a:r>
          </a:p>
          <a:p>
            <a:pPr defTabSz="457189">
              <a:tabLst>
                <a:tab pos="1254094" algn="l"/>
              </a:tabLst>
              <a:defRPr/>
            </a:pP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 }</a:t>
            </a:r>
          </a:p>
          <a:p>
            <a:pPr defTabSz="457189">
              <a:tabLst>
                <a:tab pos="1254094" algn="l"/>
              </a:tabLst>
              <a:defRPr/>
            </a:pP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}</a:t>
            </a:r>
            <a:endParaRPr lang="en-US" dirty="0">
              <a:solidFill>
                <a:schemeClr val="tx2"/>
              </a:solidFill>
              <a:latin typeface="Courier New"/>
              <a:cs typeface="Courier New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62CAA3F-F732-F64F-9A87-A3FD6AB10F63}"/>
              </a:ext>
            </a:extLst>
          </p:cNvPr>
          <p:cNvSpPr/>
          <p:nvPr/>
        </p:nvSpPr>
        <p:spPr>
          <a:xfrm>
            <a:off x="381001" y="1398687"/>
            <a:ext cx="1447800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 err="1">
                <a:solidFill>
                  <a:schemeClr val="tx1"/>
                </a:solidFill>
                <a:cs typeface="Courier New" pitchFamily="49" charset="0"/>
              </a:rPr>
              <a:t>onClause.chpl</a:t>
            </a:r>
            <a:endParaRPr lang="en-US" dirty="0">
              <a:solidFill>
                <a:schemeClr val="tx1"/>
              </a:solidFill>
              <a:cs typeface="Courier New" pitchFamily="49" charset="0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2E7DF8B1-F95F-2947-952D-35B149788DF6}"/>
              </a:ext>
            </a:extLst>
          </p:cNvPr>
          <p:cNvGrpSpPr/>
          <p:nvPr/>
        </p:nvGrpSpPr>
        <p:grpSpPr>
          <a:xfrm>
            <a:off x="7162800" y="1322487"/>
            <a:ext cx="2182713" cy="2182713"/>
            <a:chOff x="7209705" y="1017686"/>
            <a:chExt cx="2411313" cy="2411313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6901F2C5-32B6-1248-B2D7-BAA765E0B8F1}"/>
                </a:ext>
              </a:extLst>
            </p:cNvPr>
            <p:cNvSpPr/>
            <p:nvPr/>
          </p:nvSpPr>
          <p:spPr>
            <a:xfrm>
              <a:off x="7209705" y="1017686"/>
              <a:ext cx="2411313" cy="2411313"/>
            </a:xfrm>
            <a:prstGeom prst="rect">
              <a:avLst/>
            </a:prstGeom>
            <a:solidFill>
              <a:schemeClr val="bg2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0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2000" b="1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verbose</a:t>
              </a:r>
              <a:endPara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br>
                <a:rPr lang="en-US" sz="1000" b="1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</a:br>
              <a:r>
                <a:rPr lang="en-US" sz="2000" b="1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total</a:t>
              </a:r>
            </a:p>
            <a:p>
              <a:br>
                <a:rPr lang="en-US" sz="1000" b="1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</a:br>
              <a:r>
                <a:rPr lang="en-US" sz="2000" b="1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done</a:t>
              </a:r>
            </a:p>
            <a:p>
              <a:pPr algn="ctr"/>
              <a:endParaRPr lang="en-US" dirty="0">
                <a:solidFill>
                  <a:schemeClr val="bg1"/>
                </a:solidFill>
              </a:endParaRPr>
            </a:p>
            <a:p>
              <a:pPr algn="ctr"/>
              <a:r>
                <a:rPr lang="en-US" dirty="0">
                  <a:solidFill>
                    <a:schemeClr val="bg1"/>
                  </a:solidFill>
                </a:rPr>
                <a:t>locale 0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43B542A-13D5-2F4F-B33E-5C4D3FEA2241}"/>
                </a:ext>
              </a:extLst>
            </p:cNvPr>
            <p:cNvSpPr/>
            <p:nvPr/>
          </p:nvSpPr>
          <p:spPr bwMode="ltGray">
            <a:xfrm>
              <a:off x="8796781" y="1408665"/>
              <a:ext cx="685800" cy="3810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false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F17BCB3-5B90-BA44-BB9A-2B68CC89C534}"/>
                </a:ext>
              </a:extLst>
            </p:cNvPr>
            <p:cNvSpPr/>
            <p:nvPr/>
          </p:nvSpPr>
          <p:spPr bwMode="ltGray">
            <a:xfrm>
              <a:off x="9101581" y="1905000"/>
              <a:ext cx="381000" cy="3810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D9D06FC2-92F3-9C4E-9C39-93C29E4E38B3}"/>
                </a:ext>
              </a:extLst>
            </p:cNvPr>
            <p:cNvSpPr/>
            <p:nvPr/>
          </p:nvSpPr>
          <p:spPr bwMode="ltGray">
            <a:xfrm>
              <a:off x="8796781" y="2418832"/>
              <a:ext cx="685800" cy="3810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false</a:t>
              </a:r>
            </a:p>
          </p:txBody>
        </p:sp>
      </p:grpSp>
      <p:sp>
        <p:nvSpPr>
          <p:cNvPr id="42" name="Rectangle 41">
            <a:extLst>
              <a:ext uri="{FF2B5EF4-FFF2-40B4-BE49-F238E27FC236}">
                <a16:creationId xmlns:a16="http://schemas.microsoft.com/office/drawing/2014/main" id="{6A59B531-C76E-9541-ACBC-59E5011C2FCB}"/>
              </a:ext>
            </a:extLst>
          </p:cNvPr>
          <p:cNvSpPr/>
          <p:nvPr/>
        </p:nvSpPr>
        <p:spPr>
          <a:xfrm>
            <a:off x="9631534" y="3989487"/>
            <a:ext cx="2182713" cy="2182713"/>
          </a:xfrm>
          <a:prstGeom prst="rect">
            <a:avLst/>
          </a:prstGeom>
          <a:solidFill>
            <a:schemeClr val="bg2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0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US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br>
              <a:rPr lang="en-US" sz="20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0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br>
              <a:rPr lang="en-US" sz="20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0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endParaRPr lang="en-US" dirty="0">
              <a:solidFill>
                <a:schemeClr val="bg1"/>
              </a:solidFill>
            </a:endParaRPr>
          </a:p>
          <a:p>
            <a:pPr algn="ctr"/>
            <a:r>
              <a:rPr lang="en-US" dirty="0">
                <a:solidFill>
                  <a:schemeClr val="bg1"/>
                </a:solidFill>
              </a:rPr>
              <a:t>locale 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AD4E0E8-ACAE-2F4A-89E5-E9711D4437A5}"/>
              </a:ext>
            </a:extLst>
          </p:cNvPr>
          <p:cNvSpPr txBox="1"/>
          <p:nvPr/>
        </p:nvSpPr>
        <p:spPr>
          <a:xfrm>
            <a:off x="9712507" y="4535692"/>
            <a:ext cx="2014272" cy="101566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noFill/>
            <a:miter lim="800000"/>
          </a:ln>
        </p:spPr>
        <p:txBody>
          <a:bodyPr wrap="square">
            <a:spAutoFit/>
          </a:bodyPr>
          <a:lstStyle/>
          <a:p>
            <a:pPr defTabSz="457189">
              <a:tabLst>
                <a:tab pos="1254094" algn="l"/>
              </a:tabLst>
              <a:defRPr/>
            </a:pPr>
            <a:r>
              <a:rPr lang="en-US" sz="1200" b="1" dirty="0">
                <a:solidFill>
                  <a:schemeClr val="accent1"/>
                </a:solidFill>
                <a:latin typeface="Courier New"/>
                <a:cs typeface="Courier New"/>
              </a:rPr>
              <a:t>if</a:t>
            </a:r>
            <a:r>
              <a:rPr lang="en-US" sz="1200" dirty="0">
                <a:solidFill>
                  <a:sysClr val="windowText" lastClr="000000"/>
                </a:solidFill>
                <a:latin typeface="Courier New"/>
                <a:cs typeface="Courier New"/>
              </a:rPr>
              <a:t> !done {</a:t>
            </a:r>
          </a:p>
          <a:p>
            <a:pPr defTabSz="457189">
              <a:tabLst>
                <a:tab pos="1254094" algn="l"/>
              </a:tabLst>
              <a:defRPr/>
            </a:pPr>
            <a:r>
              <a:rPr lang="en-US" sz="1200" dirty="0">
                <a:solidFill>
                  <a:sysClr val="windowText" lastClr="000000"/>
                </a:solidFill>
                <a:latin typeface="Courier New"/>
                <a:cs typeface="Courier New"/>
              </a:rPr>
              <a:t>  </a:t>
            </a:r>
            <a:r>
              <a:rPr lang="en-US" sz="1200" b="1" dirty="0">
                <a:solidFill>
                  <a:schemeClr val="accent1"/>
                </a:solidFill>
                <a:latin typeface="Courier New"/>
                <a:cs typeface="Courier New"/>
              </a:rPr>
              <a:t>if</a:t>
            </a:r>
            <a:r>
              <a:rPr lang="en-US" sz="1200" dirty="0">
                <a:solidFill>
                  <a:sysClr val="windowText" lastClr="000000"/>
                </a:solidFill>
                <a:latin typeface="Courier New"/>
                <a:cs typeface="Courier New"/>
              </a:rPr>
              <a:t> verbose </a:t>
            </a:r>
            <a:r>
              <a:rPr lang="en-US" sz="1200" b="1" dirty="0">
                <a:solidFill>
                  <a:schemeClr val="accent1"/>
                </a:solidFill>
                <a:latin typeface="Courier New"/>
                <a:cs typeface="Courier New"/>
              </a:rPr>
              <a:t>then</a:t>
            </a:r>
          </a:p>
          <a:p>
            <a:pPr defTabSz="457189">
              <a:tabLst>
                <a:tab pos="1254094" algn="l"/>
              </a:tabLst>
              <a:defRPr/>
            </a:pPr>
            <a:r>
              <a:rPr lang="en-US" sz="1200" dirty="0">
                <a:solidFill>
                  <a:sysClr val="windowText" lastClr="000000"/>
                </a:solidFill>
                <a:latin typeface="Courier New"/>
                <a:cs typeface="Courier New"/>
              </a:rPr>
              <a:t>    </a:t>
            </a:r>
            <a:r>
              <a:rPr lang="en-US" sz="1200" b="1" dirty="0">
                <a:solidFill>
                  <a:schemeClr val="accent4"/>
                </a:solidFill>
                <a:latin typeface="Courier New"/>
                <a:cs typeface="Courier New"/>
              </a:rPr>
              <a:t>writef</a:t>
            </a:r>
            <a:r>
              <a:rPr lang="en-US" sz="1200" dirty="0">
                <a:solidFill>
                  <a:schemeClr val="tx1"/>
                </a:solidFill>
                <a:latin typeface="Courier New"/>
                <a:cs typeface="Courier New"/>
              </a:rPr>
              <a:t>(</a:t>
            </a:r>
            <a:r>
              <a:rPr lang="en-US" sz="1200" b="1" dirty="0">
                <a:solidFill>
                  <a:schemeClr val="tx1"/>
                </a:solidFill>
                <a:latin typeface="Courier New"/>
                <a:cs typeface="Courier New"/>
              </a:rPr>
              <a:t>"</a:t>
            </a:r>
            <a:r>
              <a:rPr lang="en-US" sz="1200" dirty="0">
                <a:solidFill>
                  <a:schemeClr val="tx1"/>
                </a:solidFill>
                <a:latin typeface="Courier New"/>
                <a:cs typeface="Courier New"/>
              </a:rPr>
              <a:t>Adding…</a:t>
            </a:r>
            <a:endParaRPr lang="en-US" sz="1200" dirty="0">
              <a:solidFill>
                <a:sysClr val="windowText" lastClr="000000"/>
              </a:solidFill>
              <a:latin typeface="Courier New"/>
              <a:cs typeface="Courier New"/>
            </a:endParaRPr>
          </a:p>
          <a:p>
            <a:pPr defTabSz="457189">
              <a:tabLst>
                <a:tab pos="1254094" algn="l"/>
              </a:tabLst>
              <a:defRPr/>
            </a:pPr>
            <a:r>
              <a:rPr lang="en-US" sz="1200" dirty="0">
                <a:solidFill>
                  <a:sysClr val="windowText" lastClr="000000"/>
                </a:solidFill>
                <a:latin typeface="Courier New"/>
                <a:cs typeface="Courier New"/>
              </a:rPr>
              <a:t>  total += </a:t>
            </a:r>
            <a:r>
              <a:rPr lang="en-US" sz="1200" dirty="0" err="1">
                <a:solidFill>
                  <a:sysClr val="windowText" lastClr="000000"/>
                </a:solidFill>
                <a:latin typeface="Courier New"/>
                <a:cs typeface="Courier New"/>
              </a:rPr>
              <a:t>computi</a:t>
            </a:r>
            <a:r>
              <a:rPr lang="en-US" sz="1200" dirty="0">
                <a:solidFill>
                  <a:sysClr val="windowText" lastClr="000000"/>
                </a:solidFill>
                <a:latin typeface="Courier New"/>
                <a:cs typeface="Courier New"/>
              </a:rPr>
              <a:t>…</a:t>
            </a:r>
          </a:p>
          <a:p>
            <a:pPr defTabSz="457189">
              <a:tabLst>
                <a:tab pos="1254094" algn="l"/>
              </a:tabLst>
              <a:defRPr/>
            </a:pPr>
            <a:r>
              <a:rPr lang="en-US" sz="1200" dirty="0">
                <a:solidFill>
                  <a:sysClr val="windowText" lastClr="000000"/>
                </a:solidFill>
                <a:latin typeface="Courier New"/>
                <a:cs typeface="Courier New"/>
              </a:rPr>
              <a:t>}</a:t>
            </a:r>
            <a:endParaRPr lang="en-US" sz="1200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43A9E86-3B38-C545-AC48-35B769E653F9}"/>
              </a:ext>
            </a:extLst>
          </p:cNvPr>
          <p:cNvCxnSpPr>
            <a:cxnSpLocks/>
            <a:stCxn id="16" idx="2"/>
            <a:endCxn id="42" idx="0"/>
          </p:cNvCxnSpPr>
          <p:nvPr/>
        </p:nvCxnSpPr>
        <p:spPr>
          <a:xfrm>
            <a:off x="10722891" y="3541320"/>
            <a:ext cx="0" cy="448167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Process 15">
            <a:extLst>
              <a:ext uri="{FF2B5EF4-FFF2-40B4-BE49-F238E27FC236}">
                <a16:creationId xmlns:a16="http://schemas.microsoft.com/office/drawing/2014/main" id="{8BC67596-3520-7E45-B0E4-D969139DB3B3}"/>
              </a:ext>
            </a:extLst>
          </p:cNvPr>
          <p:cNvSpPr/>
          <p:nvPr/>
        </p:nvSpPr>
        <p:spPr bwMode="ltGray">
          <a:xfrm>
            <a:off x="9641576" y="2590800"/>
            <a:ext cx="2162629" cy="950520"/>
          </a:xfrm>
          <a:prstGeom prst="flowChartProcess">
            <a:avLst/>
          </a:prstGeom>
          <a:solidFill>
            <a:schemeClr val="accent1"/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code runs on locale 1, but refers to values 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stored on locale 0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B1148B5-B46D-2148-8840-98ACAE5E2EDD}"/>
              </a:ext>
            </a:extLst>
          </p:cNvPr>
          <p:cNvCxnSpPr>
            <a:cxnSpLocks/>
            <a:stCxn id="16" idx="1"/>
          </p:cNvCxnSpPr>
          <p:nvPr/>
        </p:nvCxnSpPr>
        <p:spPr>
          <a:xfrm flipH="1" flipV="1">
            <a:off x="9345513" y="2743200"/>
            <a:ext cx="296063" cy="322860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965C60FE-31E6-DD45-BB2D-76626441A766}"/>
              </a:ext>
            </a:extLst>
          </p:cNvPr>
          <p:cNvSpPr txBox="1">
            <a:spLocks/>
          </p:cNvSpPr>
          <p:nvPr/>
        </p:nvSpPr>
        <p:spPr>
          <a:xfrm>
            <a:off x="11202856" y="6301811"/>
            <a:ext cx="6843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205699" indent="-205699" algn="l" defTabSz="914400" rtl="0" eaLnBrk="1" latinLnBrk="0" hangingPunct="1">
              <a:lnSpc>
                <a:spcPct val="90000"/>
              </a:lnSpc>
              <a:buSzPct val="120000"/>
              <a:buFontTx/>
              <a:buBlip>
                <a:blip r:embed="rId2"/>
              </a:buBlip>
              <a:defRPr sz="2000" kern="1200" cap="all" normalizeH="0" baseline="10000">
                <a:solidFill>
                  <a:schemeClr val="bg2"/>
                </a:solidFill>
                <a:latin typeface="MetricHPE" panose="020B050303020206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088421"/>
            <a:fld id="{104FC826-72BB-4AF1-BA01-A94F7396A7DC}" type="slidenum">
              <a:rPr lang="en-US" smtClean="0"/>
              <a:pPr defTabSz="1088421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7459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6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ent Arrow 6">
            <a:extLst>
              <a:ext uri="{FF2B5EF4-FFF2-40B4-BE49-F238E27FC236}">
                <a16:creationId xmlns:a16="http://schemas.microsoft.com/office/drawing/2014/main" id="{B322A6CF-22CB-2C4D-8CDA-43F484522BF9}"/>
              </a:ext>
            </a:extLst>
          </p:cNvPr>
          <p:cNvSpPr/>
          <p:nvPr/>
        </p:nvSpPr>
        <p:spPr bwMode="ltGray">
          <a:xfrm flipV="1">
            <a:off x="8001000" y="3124200"/>
            <a:ext cx="1600200" cy="1956138"/>
          </a:xfrm>
          <a:prstGeom prst="bentArrow">
            <a:avLst/>
          </a:prstGeom>
          <a:solidFill>
            <a:schemeClr val="accent6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4DF6302-8931-3D43-BD6A-A9F4B3E52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Capturing variables for on-clauses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6611FF7-64FA-9447-9411-8CE25DD86632}"/>
              </a:ext>
            </a:extLst>
          </p:cNvPr>
          <p:cNvSpPr/>
          <p:nvPr/>
        </p:nvSpPr>
        <p:spPr>
          <a:xfrm>
            <a:off x="380999" y="1387019"/>
            <a:ext cx="6629401" cy="369331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pPr defTabSz="342900">
              <a:tabLst>
                <a:tab pos="940594" algn="l"/>
              </a:tabLst>
              <a:defRPr/>
            </a:pP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config</a:t>
            </a:r>
            <a:r>
              <a:rPr lang="en-US" b="1" dirty="0">
                <a:solidFill>
                  <a:srgbClr val="000090"/>
                </a:solidFill>
                <a:latin typeface="Courier New"/>
                <a:cs typeface="Courier New"/>
              </a:rPr>
              <a:t> </a:t>
            </a: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const</a:t>
            </a:r>
            <a:r>
              <a:rPr lang="en-US" b="1" dirty="0">
                <a:solidFill>
                  <a:srgbClr val="00009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chemeClr val="accent3"/>
                </a:solidFill>
                <a:latin typeface="Courier New"/>
                <a:cs typeface="Courier New"/>
              </a:rPr>
              <a:t>verbose</a:t>
            </a:r>
            <a:r>
              <a:rPr lang="en-US" b="1" dirty="0">
                <a:solidFill>
                  <a:srgbClr val="00009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=</a:t>
            </a:r>
            <a:r>
              <a:rPr lang="en-US" b="1" dirty="0">
                <a:solidFill>
                  <a:srgbClr val="000090"/>
                </a:solidFill>
                <a:latin typeface="Courier New"/>
                <a:cs typeface="Courier New"/>
              </a:rPr>
              <a:t> </a:t>
            </a: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false</a:t>
            </a:r>
            <a:r>
              <a:rPr lang="en-US" b="1" dirty="0">
                <a:solidFill>
                  <a:srgbClr val="000090"/>
                </a:solidFill>
                <a:latin typeface="Courier New"/>
                <a:cs typeface="Courier New"/>
              </a:rPr>
              <a:t>;</a:t>
            </a:r>
          </a:p>
          <a:p>
            <a:pPr defTabSz="342900">
              <a:tabLst>
                <a:tab pos="940594" algn="l"/>
              </a:tabLst>
              <a:defRPr/>
            </a:pP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var</a:t>
            </a:r>
            <a:r>
              <a:rPr lang="en-US" b="1" dirty="0">
                <a:solidFill>
                  <a:srgbClr val="00009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chemeClr val="accent3"/>
                </a:solidFill>
                <a:latin typeface="Courier New"/>
                <a:cs typeface="Courier New"/>
              </a:rPr>
              <a:t>total </a:t>
            </a: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= 0,</a:t>
            </a:r>
          </a:p>
          <a:p>
            <a:pPr defTabSz="342900">
              <a:tabLst>
                <a:tab pos="940594" algn="l"/>
              </a:tabLst>
              <a:defRPr/>
            </a:pP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    </a:t>
            </a:r>
            <a:r>
              <a:rPr lang="en-US" dirty="0">
                <a:solidFill>
                  <a:schemeClr val="accent3"/>
                </a:solidFill>
                <a:latin typeface="Courier New"/>
                <a:cs typeface="Courier New"/>
              </a:rPr>
              <a:t>done</a:t>
            </a: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 = </a:t>
            </a: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false</a:t>
            </a: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;</a:t>
            </a:r>
            <a:r>
              <a:rPr lang="en-US" b="1" dirty="0">
                <a:solidFill>
                  <a:srgbClr val="000090"/>
                </a:solidFill>
                <a:latin typeface="Courier New"/>
                <a:cs typeface="Courier New"/>
              </a:rPr>
              <a:t> </a:t>
            </a:r>
            <a:endParaRPr lang="en-US" b="1" dirty="0">
              <a:solidFill>
                <a:schemeClr val="tx2"/>
              </a:solidFill>
              <a:latin typeface="Courier New"/>
              <a:cs typeface="Courier New"/>
            </a:endParaRPr>
          </a:p>
          <a:p>
            <a:pPr defTabSz="342900">
              <a:tabLst>
                <a:tab pos="940594" algn="l"/>
              </a:tabLst>
              <a:defRPr/>
            </a:pPr>
            <a:endParaRPr lang="en-US" b="1" dirty="0">
              <a:solidFill>
                <a:srgbClr val="000090"/>
              </a:solidFill>
              <a:latin typeface="Courier New"/>
              <a:cs typeface="Courier New"/>
            </a:endParaRPr>
          </a:p>
          <a:p>
            <a:pPr defTabSz="342900">
              <a:tabLst>
                <a:tab pos="940594" algn="l"/>
              </a:tabLst>
              <a:defRPr/>
            </a:pPr>
            <a:r>
              <a:rPr lang="en-US" b="1" dirty="0">
                <a:solidFill>
                  <a:srgbClr val="000090"/>
                </a:solidFill>
                <a:latin typeface="Courier New"/>
                <a:cs typeface="Courier New"/>
              </a:rPr>
              <a:t>…</a:t>
            </a:r>
          </a:p>
          <a:p>
            <a:pPr defTabSz="342900">
              <a:tabLst>
                <a:tab pos="940594" algn="l"/>
              </a:tabLst>
              <a:defRPr/>
            </a:pPr>
            <a:endParaRPr lang="en-US" b="1" dirty="0">
              <a:solidFill>
                <a:srgbClr val="000090"/>
              </a:solidFill>
              <a:latin typeface="Courier New"/>
              <a:cs typeface="Courier New"/>
            </a:endParaRPr>
          </a:p>
          <a:p>
            <a:pPr defTabSz="342900">
              <a:tabLst>
                <a:tab pos="940594" algn="l"/>
              </a:tabLst>
              <a:defRPr/>
            </a:pPr>
            <a:r>
              <a:rPr lang="en-US" b="1" dirty="0">
                <a:solidFill>
                  <a:srgbClr val="000090"/>
                </a:solidFill>
                <a:latin typeface="Courier New"/>
                <a:cs typeface="Courier New"/>
              </a:rPr>
              <a:t>on</a:t>
            </a:r>
            <a:r>
              <a:rPr lang="en-US" dirty="0">
                <a:solidFill>
                  <a:srgbClr val="000090"/>
                </a:solidFill>
                <a:latin typeface="Courier New"/>
                <a:cs typeface="Courier New"/>
              </a:rPr>
              <a:t> </a:t>
            </a:r>
            <a:r>
              <a:rPr lang="en-US" b="1" dirty="0">
                <a:solidFill>
                  <a:schemeClr val="accent4"/>
                </a:solidFill>
                <a:latin typeface="Courier New"/>
                <a:cs typeface="Courier New"/>
              </a:rPr>
              <a:t>Locales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[1] {</a:t>
            </a:r>
          </a:p>
          <a:p>
            <a:pPr defTabSz="457189">
              <a:tabLst>
                <a:tab pos="1254094" algn="l"/>
              </a:tabLst>
              <a:defRPr/>
            </a:pP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 </a:t>
            </a: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if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!done {</a:t>
            </a:r>
          </a:p>
          <a:p>
            <a:pPr defTabSz="457189">
              <a:tabLst>
                <a:tab pos="1254094" algn="l"/>
              </a:tabLst>
              <a:defRPr/>
            </a:pP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   </a:t>
            </a: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if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verbose </a:t>
            </a: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then</a:t>
            </a:r>
          </a:p>
          <a:p>
            <a:pPr defTabSz="457189">
              <a:tabLst>
                <a:tab pos="1254094" algn="l"/>
              </a:tabLst>
              <a:defRPr/>
            </a:pP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     </a:t>
            </a:r>
            <a:r>
              <a:rPr lang="en-US" b="1" dirty="0">
                <a:solidFill>
                  <a:schemeClr val="accent4"/>
                </a:solidFill>
                <a:latin typeface="Courier New"/>
                <a:cs typeface="Courier New"/>
              </a:rPr>
              <a:t>writef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(</a:t>
            </a:r>
            <a:r>
              <a:rPr lang="en-US" b="1" dirty="0">
                <a:solidFill>
                  <a:schemeClr val="accent5"/>
                </a:solidFill>
                <a:latin typeface="Courier New"/>
                <a:cs typeface="Courier New"/>
              </a:rPr>
              <a:t>"</a:t>
            </a:r>
            <a:r>
              <a:rPr lang="en-US" dirty="0">
                <a:solidFill>
                  <a:schemeClr val="accent5"/>
                </a:solidFill>
                <a:latin typeface="Courier New"/>
                <a:cs typeface="Courier New"/>
              </a:rPr>
              <a:t>Adding locale 1’s contribution</a:t>
            </a:r>
            <a:r>
              <a:rPr lang="en-US" b="1" dirty="0">
                <a:solidFill>
                  <a:schemeClr val="accent5"/>
                </a:solidFill>
                <a:latin typeface="Courier New"/>
                <a:cs typeface="Courier New"/>
              </a:rPr>
              <a:t>"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);</a:t>
            </a:r>
          </a:p>
          <a:p>
            <a:pPr defTabSz="457189">
              <a:tabLst>
                <a:tab pos="1254094" algn="l"/>
              </a:tabLst>
              <a:defRPr/>
            </a:pP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   total += </a:t>
            </a:r>
            <a:r>
              <a:rPr lang="en-US" dirty="0" err="1">
                <a:solidFill>
                  <a:sysClr val="windowText" lastClr="000000"/>
                </a:solidFill>
                <a:latin typeface="Courier New"/>
                <a:cs typeface="Courier New"/>
              </a:rPr>
              <a:t>computeMyContribution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();</a:t>
            </a:r>
          </a:p>
          <a:p>
            <a:pPr defTabSz="457189">
              <a:tabLst>
                <a:tab pos="1254094" algn="l"/>
              </a:tabLst>
              <a:defRPr/>
            </a:pP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 }</a:t>
            </a:r>
          </a:p>
          <a:p>
            <a:pPr defTabSz="457189">
              <a:tabLst>
                <a:tab pos="1254094" algn="l"/>
              </a:tabLst>
              <a:defRPr/>
            </a:pP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}</a:t>
            </a:r>
            <a:endParaRPr lang="en-US" dirty="0">
              <a:solidFill>
                <a:schemeClr val="tx2"/>
              </a:solidFill>
              <a:latin typeface="Courier New"/>
              <a:cs typeface="Courier New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62CAA3F-F732-F64F-9A87-A3FD6AB10F63}"/>
              </a:ext>
            </a:extLst>
          </p:cNvPr>
          <p:cNvSpPr/>
          <p:nvPr/>
        </p:nvSpPr>
        <p:spPr>
          <a:xfrm>
            <a:off x="381001" y="1017687"/>
            <a:ext cx="1447800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 err="1">
                <a:solidFill>
                  <a:schemeClr val="tx1"/>
                </a:solidFill>
                <a:cs typeface="Courier New" pitchFamily="49" charset="0"/>
              </a:rPr>
              <a:t>onClause.chpl</a:t>
            </a:r>
            <a:endParaRPr lang="en-US" dirty="0">
              <a:solidFill>
                <a:schemeClr val="tx1"/>
              </a:solidFill>
              <a:cs typeface="Courier New" pitchFamily="49" charset="0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2E7DF8B1-F95F-2947-952D-35B149788DF6}"/>
              </a:ext>
            </a:extLst>
          </p:cNvPr>
          <p:cNvGrpSpPr/>
          <p:nvPr/>
        </p:nvGrpSpPr>
        <p:grpSpPr>
          <a:xfrm>
            <a:off x="7162800" y="941487"/>
            <a:ext cx="2182713" cy="2182713"/>
            <a:chOff x="7209705" y="1017686"/>
            <a:chExt cx="2411313" cy="2411313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6901F2C5-32B6-1248-B2D7-BAA765E0B8F1}"/>
                </a:ext>
              </a:extLst>
            </p:cNvPr>
            <p:cNvSpPr/>
            <p:nvPr/>
          </p:nvSpPr>
          <p:spPr>
            <a:xfrm>
              <a:off x="7209705" y="1017686"/>
              <a:ext cx="2411313" cy="2411313"/>
            </a:xfrm>
            <a:prstGeom prst="rect">
              <a:avLst/>
            </a:prstGeom>
            <a:solidFill>
              <a:schemeClr val="bg2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0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2000" b="1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verbose</a:t>
              </a:r>
              <a:endPara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br>
                <a:rPr lang="en-US" sz="1000" b="1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</a:br>
              <a:r>
                <a:rPr lang="en-US" sz="2000" b="1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total</a:t>
              </a:r>
            </a:p>
            <a:p>
              <a:br>
                <a:rPr lang="en-US" sz="1000" b="1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</a:br>
              <a:r>
                <a:rPr lang="en-US" sz="2000" b="1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done</a:t>
              </a:r>
            </a:p>
            <a:p>
              <a:pPr algn="ctr"/>
              <a:endParaRPr lang="en-US" dirty="0">
                <a:solidFill>
                  <a:schemeClr val="bg1"/>
                </a:solidFill>
              </a:endParaRPr>
            </a:p>
            <a:p>
              <a:pPr algn="ctr"/>
              <a:r>
                <a:rPr lang="en-US" dirty="0">
                  <a:solidFill>
                    <a:schemeClr val="bg1"/>
                  </a:solidFill>
                </a:rPr>
                <a:t>locale 0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43B542A-13D5-2F4F-B33E-5C4D3FEA2241}"/>
                </a:ext>
              </a:extLst>
            </p:cNvPr>
            <p:cNvSpPr/>
            <p:nvPr/>
          </p:nvSpPr>
          <p:spPr bwMode="ltGray">
            <a:xfrm>
              <a:off x="8796781" y="1408665"/>
              <a:ext cx="685800" cy="3810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false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F17BCB3-5B90-BA44-BB9A-2B68CC89C534}"/>
                </a:ext>
              </a:extLst>
            </p:cNvPr>
            <p:cNvSpPr/>
            <p:nvPr/>
          </p:nvSpPr>
          <p:spPr bwMode="ltGray">
            <a:xfrm>
              <a:off x="9101581" y="1905000"/>
              <a:ext cx="381000" cy="3810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D9D06FC2-92F3-9C4E-9C39-93C29E4E38B3}"/>
                </a:ext>
              </a:extLst>
            </p:cNvPr>
            <p:cNvSpPr/>
            <p:nvPr/>
          </p:nvSpPr>
          <p:spPr bwMode="ltGray">
            <a:xfrm>
              <a:off x="8796781" y="2418832"/>
              <a:ext cx="685800" cy="3810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false</a:t>
              </a:r>
            </a:p>
          </p:txBody>
        </p:sp>
      </p:grpSp>
      <p:sp>
        <p:nvSpPr>
          <p:cNvPr id="42" name="Rectangle 41">
            <a:extLst>
              <a:ext uri="{FF2B5EF4-FFF2-40B4-BE49-F238E27FC236}">
                <a16:creationId xmlns:a16="http://schemas.microsoft.com/office/drawing/2014/main" id="{6A59B531-C76E-9541-ACBC-59E5011C2FCB}"/>
              </a:ext>
            </a:extLst>
          </p:cNvPr>
          <p:cNvSpPr/>
          <p:nvPr/>
        </p:nvSpPr>
        <p:spPr>
          <a:xfrm>
            <a:off x="9628287" y="3608487"/>
            <a:ext cx="2182713" cy="2182713"/>
          </a:xfrm>
          <a:prstGeom prst="rect">
            <a:avLst/>
          </a:prstGeom>
          <a:solidFill>
            <a:schemeClr val="bg2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0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US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br>
              <a:rPr lang="en-US" sz="20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0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br>
              <a:rPr lang="en-US" sz="20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0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endParaRPr lang="en-US" dirty="0">
              <a:solidFill>
                <a:schemeClr val="bg1"/>
              </a:solidFill>
            </a:endParaRPr>
          </a:p>
          <a:p>
            <a:pPr algn="ctr"/>
            <a:r>
              <a:rPr lang="en-US" dirty="0">
                <a:solidFill>
                  <a:schemeClr val="bg1"/>
                </a:solidFill>
              </a:rPr>
              <a:t>locale 1</a:t>
            </a:r>
          </a:p>
        </p:txBody>
      </p:sp>
    </p:spTree>
    <p:extLst>
      <p:ext uri="{BB962C8B-B14F-4D97-AF65-F5344CB8AC3E}">
        <p14:creationId xmlns:p14="http://schemas.microsoft.com/office/powerpoint/2010/main" val="1057005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42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Bent Arrow 36">
            <a:extLst>
              <a:ext uri="{FF2B5EF4-FFF2-40B4-BE49-F238E27FC236}">
                <a16:creationId xmlns:a16="http://schemas.microsoft.com/office/drawing/2014/main" id="{C52ED21F-277B-7B43-A1EC-9142F63B6D00}"/>
              </a:ext>
            </a:extLst>
          </p:cNvPr>
          <p:cNvSpPr/>
          <p:nvPr/>
        </p:nvSpPr>
        <p:spPr bwMode="ltGray">
          <a:xfrm flipV="1">
            <a:off x="8001000" y="3124200"/>
            <a:ext cx="1600200" cy="1956138"/>
          </a:xfrm>
          <a:prstGeom prst="bentArrow">
            <a:avLst/>
          </a:prstGeom>
          <a:solidFill>
            <a:schemeClr val="accent6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4DF6302-8931-3D43-BD6A-A9F4B3E52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Capturing variables for on-clauses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6611FF7-64FA-9447-9411-8CE25DD86632}"/>
              </a:ext>
            </a:extLst>
          </p:cNvPr>
          <p:cNvSpPr/>
          <p:nvPr/>
        </p:nvSpPr>
        <p:spPr>
          <a:xfrm>
            <a:off x="380999" y="1387019"/>
            <a:ext cx="6629401" cy="369331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pPr defTabSz="342900">
              <a:tabLst>
                <a:tab pos="940594" algn="l"/>
              </a:tabLst>
              <a:defRPr/>
            </a:pP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config</a:t>
            </a:r>
            <a:r>
              <a:rPr lang="en-US" b="1" dirty="0">
                <a:solidFill>
                  <a:srgbClr val="000090"/>
                </a:solidFill>
                <a:latin typeface="Courier New"/>
                <a:cs typeface="Courier New"/>
              </a:rPr>
              <a:t> </a:t>
            </a: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const</a:t>
            </a:r>
            <a:r>
              <a:rPr lang="en-US" b="1" dirty="0">
                <a:solidFill>
                  <a:srgbClr val="00009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chemeClr val="accent3"/>
                </a:solidFill>
                <a:latin typeface="Courier New"/>
                <a:cs typeface="Courier New"/>
              </a:rPr>
              <a:t>verbose</a:t>
            </a:r>
            <a:r>
              <a:rPr lang="en-US" b="1" dirty="0">
                <a:solidFill>
                  <a:srgbClr val="00009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=</a:t>
            </a:r>
            <a:r>
              <a:rPr lang="en-US" b="1" dirty="0">
                <a:solidFill>
                  <a:srgbClr val="000090"/>
                </a:solidFill>
                <a:latin typeface="Courier New"/>
                <a:cs typeface="Courier New"/>
              </a:rPr>
              <a:t> </a:t>
            </a: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false</a:t>
            </a:r>
            <a:r>
              <a:rPr lang="en-US" b="1" dirty="0">
                <a:solidFill>
                  <a:srgbClr val="000090"/>
                </a:solidFill>
                <a:latin typeface="Courier New"/>
                <a:cs typeface="Courier New"/>
              </a:rPr>
              <a:t>;</a:t>
            </a:r>
          </a:p>
          <a:p>
            <a:pPr defTabSz="342900">
              <a:tabLst>
                <a:tab pos="940594" algn="l"/>
              </a:tabLst>
              <a:defRPr/>
            </a:pP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var</a:t>
            </a:r>
            <a:r>
              <a:rPr lang="en-US" b="1" dirty="0">
                <a:solidFill>
                  <a:srgbClr val="00009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chemeClr val="accent3"/>
                </a:solidFill>
                <a:latin typeface="Courier New"/>
                <a:cs typeface="Courier New"/>
              </a:rPr>
              <a:t>total </a:t>
            </a: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= 0,</a:t>
            </a:r>
          </a:p>
          <a:p>
            <a:pPr defTabSz="342900">
              <a:tabLst>
                <a:tab pos="940594" algn="l"/>
              </a:tabLst>
              <a:defRPr/>
            </a:pP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    </a:t>
            </a:r>
            <a:r>
              <a:rPr lang="en-US" dirty="0">
                <a:solidFill>
                  <a:schemeClr val="accent3"/>
                </a:solidFill>
                <a:latin typeface="Courier New"/>
                <a:cs typeface="Courier New"/>
              </a:rPr>
              <a:t>done</a:t>
            </a: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 = </a:t>
            </a: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false</a:t>
            </a: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;</a:t>
            </a:r>
            <a:r>
              <a:rPr lang="en-US" b="1" dirty="0">
                <a:solidFill>
                  <a:srgbClr val="000090"/>
                </a:solidFill>
                <a:latin typeface="Courier New"/>
                <a:cs typeface="Courier New"/>
              </a:rPr>
              <a:t> </a:t>
            </a:r>
            <a:endParaRPr lang="en-US" b="1" dirty="0">
              <a:solidFill>
                <a:schemeClr val="tx2"/>
              </a:solidFill>
              <a:latin typeface="Courier New"/>
              <a:cs typeface="Courier New"/>
            </a:endParaRPr>
          </a:p>
          <a:p>
            <a:pPr defTabSz="342900">
              <a:tabLst>
                <a:tab pos="940594" algn="l"/>
              </a:tabLst>
              <a:defRPr/>
            </a:pPr>
            <a:endParaRPr lang="en-US" b="1" dirty="0">
              <a:solidFill>
                <a:srgbClr val="000090"/>
              </a:solidFill>
              <a:latin typeface="Courier New"/>
              <a:cs typeface="Courier New"/>
            </a:endParaRPr>
          </a:p>
          <a:p>
            <a:pPr defTabSz="342900">
              <a:tabLst>
                <a:tab pos="940594" algn="l"/>
              </a:tabLst>
              <a:defRPr/>
            </a:pPr>
            <a:r>
              <a:rPr lang="en-US" b="1" dirty="0">
                <a:solidFill>
                  <a:srgbClr val="000090"/>
                </a:solidFill>
                <a:latin typeface="Courier New"/>
                <a:cs typeface="Courier New"/>
              </a:rPr>
              <a:t>…</a:t>
            </a:r>
          </a:p>
          <a:p>
            <a:pPr defTabSz="342900">
              <a:tabLst>
                <a:tab pos="940594" algn="l"/>
              </a:tabLst>
              <a:defRPr/>
            </a:pPr>
            <a:endParaRPr lang="en-US" b="1" dirty="0">
              <a:solidFill>
                <a:srgbClr val="000090"/>
              </a:solidFill>
              <a:latin typeface="Courier New"/>
              <a:cs typeface="Courier New"/>
            </a:endParaRPr>
          </a:p>
          <a:p>
            <a:pPr defTabSz="342900">
              <a:tabLst>
                <a:tab pos="940594" algn="l"/>
              </a:tabLst>
              <a:defRPr/>
            </a:pPr>
            <a:r>
              <a:rPr lang="en-US" b="1" dirty="0">
                <a:solidFill>
                  <a:srgbClr val="000090"/>
                </a:solidFill>
                <a:latin typeface="Courier New"/>
                <a:cs typeface="Courier New"/>
              </a:rPr>
              <a:t>on</a:t>
            </a:r>
            <a:r>
              <a:rPr lang="en-US" dirty="0">
                <a:solidFill>
                  <a:srgbClr val="000090"/>
                </a:solidFill>
                <a:latin typeface="Courier New"/>
                <a:cs typeface="Courier New"/>
              </a:rPr>
              <a:t> </a:t>
            </a:r>
            <a:r>
              <a:rPr lang="en-US" b="1" dirty="0">
                <a:solidFill>
                  <a:schemeClr val="accent4"/>
                </a:solidFill>
                <a:latin typeface="Courier New"/>
                <a:cs typeface="Courier New"/>
              </a:rPr>
              <a:t>Locales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[1] {</a:t>
            </a:r>
          </a:p>
          <a:p>
            <a:pPr defTabSz="457189">
              <a:tabLst>
                <a:tab pos="1254094" algn="l"/>
              </a:tabLst>
              <a:defRPr/>
            </a:pP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 </a:t>
            </a: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if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!done {</a:t>
            </a:r>
          </a:p>
          <a:p>
            <a:pPr defTabSz="457189">
              <a:tabLst>
                <a:tab pos="1254094" algn="l"/>
              </a:tabLst>
              <a:defRPr/>
            </a:pP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   </a:t>
            </a: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if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verbose </a:t>
            </a: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then</a:t>
            </a:r>
          </a:p>
          <a:p>
            <a:pPr defTabSz="457189">
              <a:tabLst>
                <a:tab pos="1254094" algn="l"/>
              </a:tabLst>
              <a:defRPr/>
            </a:pP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     </a:t>
            </a:r>
            <a:r>
              <a:rPr lang="en-US" b="1" dirty="0">
                <a:solidFill>
                  <a:schemeClr val="accent4"/>
                </a:solidFill>
                <a:latin typeface="Courier New"/>
                <a:cs typeface="Courier New"/>
              </a:rPr>
              <a:t>writef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(</a:t>
            </a:r>
            <a:r>
              <a:rPr lang="en-US" b="1" dirty="0">
                <a:solidFill>
                  <a:schemeClr val="accent5"/>
                </a:solidFill>
                <a:latin typeface="Courier New"/>
                <a:cs typeface="Courier New"/>
              </a:rPr>
              <a:t>"</a:t>
            </a:r>
            <a:r>
              <a:rPr lang="en-US" dirty="0">
                <a:solidFill>
                  <a:schemeClr val="accent5"/>
                </a:solidFill>
                <a:latin typeface="Courier New"/>
                <a:cs typeface="Courier New"/>
              </a:rPr>
              <a:t>Adding locale 1’s contribution</a:t>
            </a:r>
            <a:r>
              <a:rPr lang="en-US" b="1" dirty="0">
                <a:solidFill>
                  <a:schemeClr val="accent5"/>
                </a:solidFill>
                <a:latin typeface="Courier New"/>
                <a:cs typeface="Courier New"/>
              </a:rPr>
              <a:t>"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);</a:t>
            </a:r>
          </a:p>
          <a:p>
            <a:pPr defTabSz="457189">
              <a:tabLst>
                <a:tab pos="1254094" algn="l"/>
              </a:tabLst>
              <a:defRPr/>
            </a:pP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   total += </a:t>
            </a:r>
            <a:r>
              <a:rPr lang="en-US" dirty="0" err="1">
                <a:solidFill>
                  <a:sysClr val="windowText" lastClr="000000"/>
                </a:solidFill>
                <a:latin typeface="Courier New"/>
                <a:cs typeface="Courier New"/>
              </a:rPr>
              <a:t>computeMyContribution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();</a:t>
            </a:r>
          </a:p>
          <a:p>
            <a:pPr defTabSz="457189">
              <a:tabLst>
                <a:tab pos="1254094" algn="l"/>
              </a:tabLst>
              <a:defRPr/>
            </a:pP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 }</a:t>
            </a:r>
          </a:p>
          <a:p>
            <a:pPr defTabSz="457189">
              <a:tabLst>
                <a:tab pos="1254094" algn="l"/>
              </a:tabLst>
              <a:defRPr/>
            </a:pP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}</a:t>
            </a:r>
            <a:endParaRPr lang="en-US" dirty="0">
              <a:solidFill>
                <a:schemeClr val="tx2"/>
              </a:solidFill>
              <a:latin typeface="Courier New"/>
              <a:cs typeface="Courier New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62CAA3F-F732-F64F-9A87-A3FD6AB10F63}"/>
              </a:ext>
            </a:extLst>
          </p:cNvPr>
          <p:cNvSpPr/>
          <p:nvPr/>
        </p:nvSpPr>
        <p:spPr>
          <a:xfrm>
            <a:off x="381001" y="1017687"/>
            <a:ext cx="1447800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 err="1">
                <a:solidFill>
                  <a:schemeClr val="tx1"/>
                </a:solidFill>
                <a:cs typeface="Courier New" pitchFamily="49" charset="0"/>
              </a:rPr>
              <a:t>onClause.chpl</a:t>
            </a:r>
            <a:endParaRPr lang="en-US" dirty="0">
              <a:solidFill>
                <a:schemeClr val="tx1"/>
              </a:solidFill>
              <a:cs typeface="Courier New" pitchFamily="49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B6A63B2-73AA-634B-BC37-3DCAB9731EC3}"/>
              </a:ext>
            </a:extLst>
          </p:cNvPr>
          <p:cNvGrpSpPr/>
          <p:nvPr/>
        </p:nvGrpSpPr>
        <p:grpSpPr>
          <a:xfrm>
            <a:off x="7162800" y="941487"/>
            <a:ext cx="2182713" cy="2182713"/>
            <a:chOff x="7209705" y="1017686"/>
            <a:chExt cx="2411313" cy="241131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D18D065-0F3D-A749-995F-68196F161F4D}"/>
                </a:ext>
              </a:extLst>
            </p:cNvPr>
            <p:cNvSpPr/>
            <p:nvPr/>
          </p:nvSpPr>
          <p:spPr>
            <a:xfrm>
              <a:off x="7209705" y="1017686"/>
              <a:ext cx="2411313" cy="2411313"/>
            </a:xfrm>
            <a:prstGeom prst="rect">
              <a:avLst/>
            </a:prstGeom>
            <a:solidFill>
              <a:schemeClr val="bg2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0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2000" b="1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verbose</a:t>
              </a:r>
              <a:endPara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br>
                <a:rPr lang="en-US" sz="1000" b="1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</a:br>
              <a:r>
                <a:rPr lang="en-US" sz="2000" b="1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total</a:t>
              </a:r>
            </a:p>
            <a:p>
              <a:br>
                <a:rPr lang="en-US" sz="1000" b="1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</a:br>
              <a:r>
                <a:rPr lang="en-US" sz="2000" b="1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done</a:t>
              </a:r>
            </a:p>
            <a:p>
              <a:pPr algn="ctr"/>
              <a:endParaRPr lang="en-US" dirty="0">
                <a:solidFill>
                  <a:schemeClr val="bg1"/>
                </a:solidFill>
              </a:endParaRPr>
            </a:p>
            <a:p>
              <a:pPr algn="ctr"/>
              <a:r>
                <a:rPr lang="en-US" dirty="0">
                  <a:solidFill>
                    <a:schemeClr val="bg1"/>
                  </a:solidFill>
                </a:rPr>
                <a:t>locale 0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6A475D3-34B1-7C48-94CB-673351D38235}"/>
                </a:ext>
              </a:extLst>
            </p:cNvPr>
            <p:cNvSpPr/>
            <p:nvPr/>
          </p:nvSpPr>
          <p:spPr bwMode="ltGray">
            <a:xfrm>
              <a:off x="8796781" y="1408665"/>
              <a:ext cx="685800" cy="3810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false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99C4C43-C051-8147-B483-965E8C284F28}"/>
                </a:ext>
              </a:extLst>
            </p:cNvPr>
            <p:cNvSpPr/>
            <p:nvPr/>
          </p:nvSpPr>
          <p:spPr bwMode="ltGray">
            <a:xfrm>
              <a:off x="9101581" y="1905000"/>
              <a:ext cx="381000" cy="3810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04F3DEE-7B84-9547-A73F-A8E21F2CD52C}"/>
                </a:ext>
              </a:extLst>
            </p:cNvPr>
            <p:cNvSpPr/>
            <p:nvPr/>
          </p:nvSpPr>
          <p:spPr bwMode="ltGray">
            <a:xfrm>
              <a:off x="8796781" y="2418832"/>
              <a:ext cx="685800" cy="3810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false</a:t>
              </a:r>
            </a:p>
          </p:txBody>
        </p:sp>
      </p:grpSp>
      <p:sp>
        <p:nvSpPr>
          <p:cNvPr id="14" name="Process 13">
            <a:extLst>
              <a:ext uri="{FF2B5EF4-FFF2-40B4-BE49-F238E27FC236}">
                <a16:creationId xmlns:a16="http://schemas.microsoft.com/office/drawing/2014/main" id="{F7A3F18B-BA36-0642-ABD2-9249B6BBB346}"/>
              </a:ext>
            </a:extLst>
          </p:cNvPr>
          <p:cNvSpPr/>
          <p:nvPr/>
        </p:nvSpPr>
        <p:spPr bwMode="ltGray">
          <a:xfrm>
            <a:off x="381000" y="3300692"/>
            <a:ext cx="6629400" cy="1423707"/>
          </a:xfrm>
          <a:prstGeom prst="flowChartProcess">
            <a:avLst/>
          </a:prstGeom>
          <a:noFill/>
          <a:ln w="571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  <p:sp>
        <p:nvSpPr>
          <p:cNvPr id="15" name="Process 14">
            <a:extLst>
              <a:ext uri="{FF2B5EF4-FFF2-40B4-BE49-F238E27FC236}">
                <a16:creationId xmlns:a16="http://schemas.microsoft.com/office/drawing/2014/main" id="{2EFEABE3-4651-274E-9756-A0C6145EB0A5}"/>
              </a:ext>
            </a:extLst>
          </p:cNvPr>
          <p:cNvSpPr/>
          <p:nvPr/>
        </p:nvSpPr>
        <p:spPr bwMode="ltGray">
          <a:xfrm>
            <a:off x="2698231" y="2925918"/>
            <a:ext cx="4191000" cy="276009"/>
          </a:xfrm>
          <a:prstGeom prst="flowChartProcess">
            <a:avLst/>
          </a:prstGeom>
          <a:solidFill>
            <a:schemeClr val="accent1"/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Which outer-scope variables are referenced?</a:t>
            </a:r>
          </a:p>
        </p:txBody>
      </p:sp>
      <p:sp>
        <p:nvSpPr>
          <p:cNvPr id="19" name="Process 18">
            <a:extLst>
              <a:ext uri="{FF2B5EF4-FFF2-40B4-BE49-F238E27FC236}">
                <a16:creationId xmlns:a16="http://schemas.microsoft.com/office/drawing/2014/main" id="{180078E0-5158-3D49-AAE4-413C7A6069D6}"/>
              </a:ext>
            </a:extLst>
          </p:cNvPr>
          <p:cNvSpPr/>
          <p:nvPr/>
        </p:nvSpPr>
        <p:spPr bwMode="ltGray">
          <a:xfrm>
            <a:off x="1219200" y="3385048"/>
            <a:ext cx="685800" cy="211531"/>
          </a:xfrm>
          <a:prstGeom prst="flowChartProcess">
            <a:avLst/>
          </a:prstGeom>
          <a:noFill/>
          <a:ln w="190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  <p:sp>
        <p:nvSpPr>
          <p:cNvPr id="20" name="Process 19">
            <a:extLst>
              <a:ext uri="{FF2B5EF4-FFF2-40B4-BE49-F238E27FC236}">
                <a16:creationId xmlns:a16="http://schemas.microsoft.com/office/drawing/2014/main" id="{798C522F-A626-F14B-A3BF-A214F13917B1}"/>
              </a:ext>
            </a:extLst>
          </p:cNvPr>
          <p:cNvSpPr/>
          <p:nvPr/>
        </p:nvSpPr>
        <p:spPr bwMode="ltGray">
          <a:xfrm>
            <a:off x="1371600" y="3666514"/>
            <a:ext cx="1066800" cy="211530"/>
          </a:xfrm>
          <a:prstGeom prst="flowChartProcess">
            <a:avLst/>
          </a:prstGeom>
          <a:noFill/>
          <a:ln w="190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  <p:sp>
        <p:nvSpPr>
          <p:cNvPr id="21" name="Process 20">
            <a:extLst>
              <a:ext uri="{FF2B5EF4-FFF2-40B4-BE49-F238E27FC236}">
                <a16:creationId xmlns:a16="http://schemas.microsoft.com/office/drawing/2014/main" id="{5D246FB0-7BB6-B048-9F9D-063AB729BC63}"/>
              </a:ext>
            </a:extLst>
          </p:cNvPr>
          <p:cNvSpPr/>
          <p:nvPr/>
        </p:nvSpPr>
        <p:spPr bwMode="ltGray">
          <a:xfrm>
            <a:off x="914400" y="4153278"/>
            <a:ext cx="838200" cy="295887"/>
          </a:xfrm>
          <a:prstGeom prst="flowChartProcess">
            <a:avLst/>
          </a:prstGeom>
          <a:noFill/>
          <a:ln w="190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77B7D22-5DB5-BE4A-9902-FDDAFB9E278C}"/>
              </a:ext>
            </a:extLst>
          </p:cNvPr>
          <p:cNvSpPr/>
          <p:nvPr/>
        </p:nvSpPr>
        <p:spPr>
          <a:xfrm>
            <a:off x="9628287" y="3608487"/>
            <a:ext cx="2182713" cy="2182713"/>
          </a:xfrm>
          <a:prstGeom prst="rect">
            <a:avLst/>
          </a:prstGeom>
          <a:solidFill>
            <a:schemeClr val="bg2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0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US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br>
              <a:rPr lang="en-US" sz="20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0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br>
              <a:rPr lang="en-US" sz="20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0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endParaRPr lang="en-US" dirty="0">
              <a:solidFill>
                <a:schemeClr val="bg1"/>
              </a:solidFill>
            </a:endParaRPr>
          </a:p>
          <a:p>
            <a:pPr algn="ctr"/>
            <a:r>
              <a:rPr lang="en-US" dirty="0">
                <a:solidFill>
                  <a:schemeClr val="bg1"/>
                </a:solidFill>
              </a:rPr>
              <a:t>locale 1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E2BFCD3-94CB-7C45-BEC0-7DCDDA1BD840}"/>
              </a:ext>
            </a:extLst>
          </p:cNvPr>
          <p:cNvSpPr/>
          <p:nvPr/>
        </p:nvSpPr>
        <p:spPr>
          <a:xfrm>
            <a:off x="7183261" y="3352800"/>
            <a:ext cx="1864499" cy="186641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0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done</a:t>
            </a:r>
          </a:p>
          <a:p>
            <a:b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verbose</a:t>
            </a:r>
          </a:p>
          <a:p>
            <a:b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total</a:t>
            </a:r>
          </a:p>
          <a:p>
            <a:pPr algn="ctr"/>
            <a:endParaRPr lang="en-US" sz="1000" dirty="0">
              <a:solidFill>
                <a:schemeClr val="bg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argument bundle</a:t>
            </a:r>
          </a:p>
        </p:txBody>
      </p:sp>
    </p:spTree>
    <p:extLst>
      <p:ext uri="{BB962C8B-B14F-4D97-AF65-F5344CB8AC3E}">
        <p14:creationId xmlns:p14="http://schemas.microsoft.com/office/powerpoint/2010/main" val="3064260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Bent Arrow 36">
            <a:extLst>
              <a:ext uri="{FF2B5EF4-FFF2-40B4-BE49-F238E27FC236}">
                <a16:creationId xmlns:a16="http://schemas.microsoft.com/office/drawing/2014/main" id="{C52ED21F-277B-7B43-A1EC-9142F63B6D00}"/>
              </a:ext>
            </a:extLst>
          </p:cNvPr>
          <p:cNvSpPr/>
          <p:nvPr/>
        </p:nvSpPr>
        <p:spPr bwMode="ltGray">
          <a:xfrm flipV="1">
            <a:off x="8001000" y="3124200"/>
            <a:ext cx="1600200" cy="1956138"/>
          </a:xfrm>
          <a:prstGeom prst="bentArrow">
            <a:avLst/>
          </a:prstGeom>
          <a:solidFill>
            <a:schemeClr val="accent6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4DF6302-8931-3D43-BD6A-A9F4B3E52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Capturing variables for on-clauses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6611FF7-64FA-9447-9411-8CE25DD86632}"/>
              </a:ext>
            </a:extLst>
          </p:cNvPr>
          <p:cNvSpPr/>
          <p:nvPr/>
        </p:nvSpPr>
        <p:spPr>
          <a:xfrm>
            <a:off x="380999" y="1387019"/>
            <a:ext cx="6629401" cy="369331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pPr defTabSz="342900">
              <a:tabLst>
                <a:tab pos="940594" algn="l"/>
              </a:tabLst>
              <a:defRPr/>
            </a:pP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config</a:t>
            </a:r>
            <a:r>
              <a:rPr lang="en-US" b="1" dirty="0">
                <a:solidFill>
                  <a:srgbClr val="000090"/>
                </a:solidFill>
                <a:latin typeface="Courier New"/>
                <a:cs typeface="Courier New"/>
              </a:rPr>
              <a:t> </a:t>
            </a: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const</a:t>
            </a:r>
            <a:r>
              <a:rPr lang="en-US" b="1" dirty="0">
                <a:solidFill>
                  <a:srgbClr val="00009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chemeClr val="accent3"/>
                </a:solidFill>
                <a:latin typeface="Courier New"/>
                <a:cs typeface="Courier New"/>
              </a:rPr>
              <a:t>verbose</a:t>
            </a:r>
            <a:r>
              <a:rPr lang="en-US" b="1" dirty="0">
                <a:solidFill>
                  <a:srgbClr val="00009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=</a:t>
            </a:r>
            <a:r>
              <a:rPr lang="en-US" b="1" dirty="0">
                <a:solidFill>
                  <a:srgbClr val="000090"/>
                </a:solidFill>
                <a:latin typeface="Courier New"/>
                <a:cs typeface="Courier New"/>
              </a:rPr>
              <a:t> </a:t>
            </a: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false</a:t>
            </a:r>
            <a:r>
              <a:rPr lang="en-US" b="1" dirty="0">
                <a:solidFill>
                  <a:srgbClr val="000090"/>
                </a:solidFill>
                <a:latin typeface="Courier New"/>
                <a:cs typeface="Courier New"/>
              </a:rPr>
              <a:t>;</a:t>
            </a:r>
          </a:p>
          <a:p>
            <a:pPr defTabSz="342900">
              <a:tabLst>
                <a:tab pos="940594" algn="l"/>
              </a:tabLst>
              <a:defRPr/>
            </a:pP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var</a:t>
            </a:r>
            <a:r>
              <a:rPr lang="en-US" b="1" dirty="0">
                <a:solidFill>
                  <a:srgbClr val="00009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chemeClr val="accent3"/>
                </a:solidFill>
                <a:latin typeface="Courier New"/>
                <a:cs typeface="Courier New"/>
              </a:rPr>
              <a:t>total </a:t>
            </a: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= 0,</a:t>
            </a:r>
          </a:p>
          <a:p>
            <a:pPr defTabSz="342900">
              <a:tabLst>
                <a:tab pos="940594" algn="l"/>
              </a:tabLst>
              <a:defRPr/>
            </a:pP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    </a:t>
            </a:r>
            <a:r>
              <a:rPr lang="en-US" dirty="0">
                <a:solidFill>
                  <a:schemeClr val="accent3"/>
                </a:solidFill>
                <a:latin typeface="Courier New"/>
                <a:cs typeface="Courier New"/>
              </a:rPr>
              <a:t>done</a:t>
            </a: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 = </a:t>
            </a: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false</a:t>
            </a: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;</a:t>
            </a:r>
            <a:r>
              <a:rPr lang="en-US" b="1" dirty="0">
                <a:solidFill>
                  <a:srgbClr val="000090"/>
                </a:solidFill>
                <a:latin typeface="Courier New"/>
                <a:cs typeface="Courier New"/>
              </a:rPr>
              <a:t> </a:t>
            </a:r>
            <a:endParaRPr lang="en-US" b="1" dirty="0">
              <a:solidFill>
                <a:schemeClr val="tx2"/>
              </a:solidFill>
              <a:latin typeface="Courier New"/>
              <a:cs typeface="Courier New"/>
            </a:endParaRPr>
          </a:p>
          <a:p>
            <a:pPr defTabSz="342900">
              <a:tabLst>
                <a:tab pos="940594" algn="l"/>
              </a:tabLst>
              <a:defRPr/>
            </a:pPr>
            <a:endParaRPr lang="en-US" b="1" dirty="0">
              <a:solidFill>
                <a:srgbClr val="000090"/>
              </a:solidFill>
              <a:latin typeface="Courier New"/>
              <a:cs typeface="Courier New"/>
            </a:endParaRPr>
          </a:p>
          <a:p>
            <a:pPr defTabSz="342900">
              <a:tabLst>
                <a:tab pos="940594" algn="l"/>
              </a:tabLst>
              <a:defRPr/>
            </a:pPr>
            <a:r>
              <a:rPr lang="en-US" b="1" dirty="0">
                <a:solidFill>
                  <a:srgbClr val="000090"/>
                </a:solidFill>
                <a:latin typeface="Courier New"/>
                <a:cs typeface="Courier New"/>
              </a:rPr>
              <a:t>…</a:t>
            </a:r>
          </a:p>
          <a:p>
            <a:pPr defTabSz="342900">
              <a:tabLst>
                <a:tab pos="940594" algn="l"/>
              </a:tabLst>
              <a:defRPr/>
            </a:pPr>
            <a:endParaRPr lang="en-US" b="1" dirty="0">
              <a:solidFill>
                <a:srgbClr val="000090"/>
              </a:solidFill>
              <a:latin typeface="Courier New"/>
              <a:cs typeface="Courier New"/>
            </a:endParaRPr>
          </a:p>
          <a:p>
            <a:pPr defTabSz="342900">
              <a:tabLst>
                <a:tab pos="940594" algn="l"/>
              </a:tabLst>
              <a:defRPr/>
            </a:pPr>
            <a:r>
              <a:rPr lang="en-US" b="1" dirty="0">
                <a:solidFill>
                  <a:srgbClr val="000090"/>
                </a:solidFill>
                <a:latin typeface="Courier New"/>
                <a:cs typeface="Courier New"/>
              </a:rPr>
              <a:t>on</a:t>
            </a:r>
            <a:r>
              <a:rPr lang="en-US" dirty="0">
                <a:solidFill>
                  <a:srgbClr val="000090"/>
                </a:solidFill>
                <a:latin typeface="Courier New"/>
                <a:cs typeface="Courier New"/>
              </a:rPr>
              <a:t> </a:t>
            </a:r>
            <a:r>
              <a:rPr lang="en-US" b="1" dirty="0">
                <a:solidFill>
                  <a:schemeClr val="accent4"/>
                </a:solidFill>
                <a:latin typeface="Courier New"/>
                <a:cs typeface="Courier New"/>
              </a:rPr>
              <a:t>Locales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[1] {</a:t>
            </a:r>
          </a:p>
          <a:p>
            <a:pPr defTabSz="457189">
              <a:tabLst>
                <a:tab pos="1254094" algn="l"/>
              </a:tabLst>
              <a:defRPr/>
            </a:pP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 </a:t>
            </a: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if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!done {</a:t>
            </a:r>
          </a:p>
          <a:p>
            <a:pPr defTabSz="457189">
              <a:tabLst>
                <a:tab pos="1254094" algn="l"/>
              </a:tabLst>
              <a:defRPr/>
            </a:pP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   </a:t>
            </a: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if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verbose </a:t>
            </a: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then</a:t>
            </a:r>
          </a:p>
          <a:p>
            <a:pPr defTabSz="457189">
              <a:tabLst>
                <a:tab pos="1254094" algn="l"/>
              </a:tabLst>
              <a:defRPr/>
            </a:pP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     </a:t>
            </a:r>
            <a:r>
              <a:rPr lang="en-US" b="1" dirty="0">
                <a:solidFill>
                  <a:schemeClr val="accent4"/>
                </a:solidFill>
                <a:latin typeface="Courier New"/>
                <a:cs typeface="Courier New"/>
              </a:rPr>
              <a:t>writef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(</a:t>
            </a:r>
            <a:r>
              <a:rPr lang="en-US" b="1" dirty="0">
                <a:solidFill>
                  <a:schemeClr val="accent5"/>
                </a:solidFill>
                <a:latin typeface="Courier New"/>
                <a:cs typeface="Courier New"/>
              </a:rPr>
              <a:t>"</a:t>
            </a:r>
            <a:r>
              <a:rPr lang="en-US" dirty="0">
                <a:solidFill>
                  <a:schemeClr val="accent5"/>
                </a:solidFill>
                <a:latin typeface="Courier New"/>
                <a:cs typeface="Courier New"/>
              </a:rPr>
              <a:t>Adding locale 1’s contribution</a:t>
            </a:r>
            <a:r>
              <a:rPr lang="en-US" b="1" dirty="0">
                <a:solidFill>
                  <a:schemeClr val="accent5"/>
                </a:solidFill>
                <a:latin typeface="Courier New"/>
                <a:cs typeface="Courier New"/>
              </a:rPr>
              <a:t>"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);</a:t>
            </a:r>
          </a:p>
          <a:p>
            <a:pPr defTabSz="457189">
              <a:tabLst>
                <a:tab pos="1254094" algn="l"/>
              </a:tabLst>
              <a:defRPr/>
            </a:pP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   total += </a:t>
            </a:r>
            <a:r>
              <a:rPr lang="en-US" dirty="0" err="1">
                <a:solidFill>
                  <a:sysClr val="windowText" lastClr="000000"/>
                </a:solidFill>
                <a:latin typeface="Courier New"/>
                <a:cs typeface="Courier New"/>
              </a:rPr>
              <a:t>computeMyContribution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();</a:t>
            </a:r>
          </a:p>
          <a:p>
            <a:pPr defTabSz="457189">
              <a:tabLst>
                <a:tab pos="1254094" algn="l"/>
              </a:tabLst>
              <a:defRPr/>
            </a:pP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 }</a:t>
            </a:r>
          </a:p>
          <a:p>
            <a:pPr defTabSz="457189">
              <a:tabLst>
                <a:tab pos="1254094" algn="l"/>
              </a:tabLst>
              <a:defRPr/>
            </a:pP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}</a:t>
            </a:r>
            <a:endParaRPr lang="en-US" dirty="0">
              <a:solidFill>
                <a:schemeClr val="tx2"/>
              </a:solidFill>
              <a:latin typeface="Courier New"/>
              <a:cs typeface="Courier New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62CAA3F-F732-F64F-9A87-A3FD6AB10F63}"/>
              </a:ext>
            </a:extLst>
          </p:cNvPr>
          <p:cNvSpPr/>
          <p:nvPr/>
        </p:nvSpPr>
        <p:spPr>
          <a:xfrm>
            <a:off x="381001" y="1017687"/>
            <a:ext cx="1447800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 err="1">
                <a:solidFill>
                  <a:schemeClr val="tx1"/>
                </a:solidFill>
                <a:cs typeface="Courier New" pitchFamily="49" charset="0"/>
              </a:rPr>
              <a:t>onClause.chpl</a:t>
            </a:r>
            <a:endParaRPr lang="en-US" dirty="0">
              <a:solidFill>
                <a:schemeClr val="tx1"/>
              </a:solidFill>
              <a:cs typeface="Courier New" pitchFamily="49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B6A63B2-73AA-634B-BC37-3DCAB9731EC3}"/>
              </a:ext>
            </a:extLst>
          </p:cNvPr>
          <p:cNvGrpSpPr/>
          <p:nvPr/>
        </p:nvGrpSpPr>
        <p:grpSpPr>
          <a:xfrm>
            <a:off x="7162800" y="941487"/>
            <a:ext cx="2182713" cy="2182713"/>
            <a:chOff x="7209705" y="1017686"/>
            <a:chExt cx="2411313" cy="241131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D18D065-0F3D-A749-995F-68196F161F4D}"/>
                </a:ext>
              </a:extLst>
            </p:cNvPr>
            <p:cNvSpPr/>
            <p:nvPr/>
          </p:nvSpPr>
          <p:spPr>
            <a:xfrm>
              <a:off x="7209705" y="1017686"/>
              <a:ext cx="2411313" cy="2411313"/>
            </a:xfrm>
            <a:prstGeom prst="rect">
              <a:avLst/>
            </a:prstGeom>
            <a:solidFill>
              <a:schemeClr val="bg2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0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2000" b="1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verbose</a:t>
              </a:r>
              <a:endPara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br>
                <a:rPr lang="en-US" sz="1000" b="1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</a:br>
              <a:r>
                <a:rPr lang="en-US" sz="2000" b="1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total</a:t>
              </a:r>
            </a:p>
            <a:p>
              <a:br>
                <a:rPr lang="en-US" sz="1000" b="1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</a:br>
              <a:r>
                <a:rPr lang="en-US" sz="2000" b="1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done</a:t>
              </a:r>
            </a:p>
            <a:p>
              <a:pPr algn="ctr"/>
              <a:endParaRPr lang="en-US" dirty="0">
                <a:solidFill>
                  <a:schemeClr val="bg1"/>
                </a:solidFill>
              </a:endParaRPr>
            </a:p>
            <a:p>
              <a:pPr algn="ctr"/>
              <a:r>
                <a:rPr lang="en-US" dirty="0">
                  <a:solidFill>
                    <a:schemeClr val="bg1"/>
                  </a:solidFill>
                </a:rPr>
                <a:t>locale 0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6A475D3-34B1-7C48-94CB-673351D38235}"/>
                </a:ext>
              </a:extLst>
            </p:cNvPr>
            <p:cNvSpPr/>
            <p:nvPr/>
          </p:nvSpPr>
          <p:spPr bwMode="ltGray">
            <a:xfrm>
              <a:off x="8796781" y="1408665"/>
              <a:ext cx="685800" cy="3810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false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99C4C43-C051-8147-B483-965E8C284F28}"/>
                </a:ext>
              </a:extLst>
            </p:cNvPr>
            <p:cNvSpPr/>
            <p:nvPr/>
          </p:nvSpPr>
          <p:spPr bwMode="ltGray">
            <a:xfrm>
              <a:off x="9101581" y="1905000"/>
              <a:ext cx="381000" cy="3810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04F3DEE-7B84-9547-A73F-A8E21F2CD52C}"/>
                </a:ext>
              </a:extLst>
            </p:cNvPr>
            <p:cNvSpPr/>
            <p:nvPr/>
          </p:nvSpPr>
          <p:spPr bwMode="ltGray">
            <a:xfrm>
              <a:off x="8796781" y="2418832"/>
              <a:ext cx="685800" cy="3810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false</a:t>
              </a:r>
            </a:p>
          </p:txBody>
        </p:sp>
      </p:grpSp>
      <p:sp>
        <p:nvSpPr>
          <p:cNvPr id="14" name="Process 13">
            <a:extLst>
              <a:ext uri="{FF2B5EF4-FFF2-40B4-BE49-F238E27FC236}">
                <a16:creationId xmlns:a16="http://schemas.microsoft.com/office/drawing/2014/main" id="{F7A3F18B-BA36-0642-ABD2-9249B6BBB346}"/>
              </a:ext>
            </a:extLst>
          </p:cNvPr>
          <p:cNvSpPr/>
          <p:nvPr/>
        </p:nvSpPr>
        <p:spPr bwMode="ltGray">
          <a:xfrm>
            <a:off x="381000" y="3300692"/>
            <a:ext cx="6629400" cy="1423707"/>
          </a:xfrm>
          <a:prstGeom prst="flowChartProcess">
            <a:avLst/>
          </a:prstGeom>
          <a:noFill/>
          <a:ln w="571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  <p:sp>
        <p:nvSpPr>
          <p:cNvPr id="15" name="Process 14">
            <a:extLst>
              <a:ext uri="{FF2B5EF4-FFF2-40B4-BE49-F238E27FC236}">
                <a16:creationId xmlns:a16="http://schemas.microsoft.com/office/drawing/2014/main" id="{2EFEABE3-4651-274E-9756-A0C6145EB0A5}"/>
              </a:ext>
            </a:extLst>
          </p:cNvPr>
          <p:cNvSpPr/>
          <p:nvPr/>
        </p:nvSpPr>
        <p:spPr bwMode="ltGray">
          <a:xfrm>
            <a:off x="2698231" y="2925918"/>
            <a:ext cx="4191000" cy="276009"/>
          </a:xfrm>
          <a:prstGeom prst="flowChartProcess">
            <a:avLst/>
          </a:prstGeom>
          <a:solidFill>
            <a:schemeClr val="accent1"/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Which outer-scope variables are referenced?</a:t>
            </a:r>
          </a:p>
        </p:txBody>
      </p:sp>
      <p:sp>
        <p:nvSpPr>
          <p:cNvPr id="19" name="Process 18">
            <a:extLst>
              <a:ext uri="{FF2B5EF4-FFF2-40B4-BE49-F238E27FC236}">
                <a16:creationId xmlns:a16="http://schemas.microsoft.com/office/drawing/2014/main" id="{180078E0-5158-3D49-AAE4-413C7A6069D6}"/>
              </a:ext>
            </a:extLst>
          </p:cNvPr>
          <p:cNvSpPr/>
          <p:nvPr/>
        </p:nvSpPr>
        <p:spPr bwMode="ltGray">
          <a:xfrm>
            <a:off x="1219200" y="3385048"/>
            <a:ext cx="685800" cy="211531"/>
          </a:xfrm>
          <a:prstGeom prst="flowChartProcess">
            <a:avLst/>
          </a:prstGeom>
          <a:noFill/>
          <a:ln w="190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  <p:sp>
        <p:nvSpPr>
          <p:cNvPr id="20" name="Process 19">
            <a:extLst>
              <a:ext uri="{FF2B5EF4-FFF2-40B4-BE49-F238E27FC236}">
                <a16:creationId xmlns:a16="http://schemas.microsoft.com/office/drawing/2014/main" id="{798C522F-A626-F14B-A3BF-A214F13917B1}"/>
              </a:ext>
            </a:extLst>
          </p:cNvPr>
          <p:cNvSpPr/>
          <p:nvPr/>
        </p:nvSpPr>
        <p:spPr bwMode="ltGray">
          <a:xfrm>
            <a:off x="1371600" y="3666514"/>
            <a:ext cx="1066800" cy="211530"/>
          </a:xfrm>
          <a:prstGeom prst="flowChartProcess">
            <a:avLst/>
          </a:prstGeom>
          <a:noFill/>
          <a:ln w="190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  <p:sp>
        <p:nvSpPr>
          <p:cNvPr id="21" name="Process 20">
            <a:extLst>
              <a:ext uri="{FF2B5EF4-FFF2-40B4-BE49-F238E27FC236}">
                <a16:creationId xmlns:a16="http://schemas.microsoft.com/office/drawing/2014/main" id="{5D246FB0-7BB6-B048-9F9D-063AB729BC63}"/>
              </a:ext>
            </a:extLst>
          </p:cNvPr>
          <p:cNvSpPr/>
          <p:nvPr/>
        </p:nvSpPr>
        <p:spPr bwMode="ltGray">
          <a:xfrm>
            <a:off x="914400" y="4153278"/>
            <a:ext cx="838200" cy="295887"/>
          </a:xfrm>
          <a:prstGeom prst="flowChartProcess">
            <a:avLst/>
          </a:prstGeom>
          <a:noFill/>
          <a:ln w="190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77B7D22-5DB5-BE4A-9902-FDDAFB9E278C}"/>
              </a:ext>
            </a:extLst>
          </p:cNvPr>
          <p:cNvSpPr/>
          <p:nvPr/>
        </p:nvSpPr>
        <p:spPr>
          <a:xfrm>
            <a:off x="9628287" y="3608487"/>
            <a:ext cx="2182713" cy="2182713"/>
          </a:xfrm>
          <a:prstGeom prst="rect">
            <a:avLst/>
          </a:prstGeom>
          <a:solidFill>
            <a:schemeClr val="bg2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0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US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br>
              <a:rPr lang="en-US" sz="20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0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br>
              <a:rPr lang="en-US" sz="20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0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endParaRPr lang="en-US" dirty="0">
              <a:solidFill>
                <a:schemeClr val="bg1"/>
              </a:solidFill>
            </a:endParaRPr>
          </a:p>
          <a:p>
            <a:pPr algn="ctr"/>
            <a:r>
              <a:rPr lang="en-US" dirty="0">
                <a:solidFill>
                  <a:schemeClr val="bg1"/>
                </a:solidFill>
              </a:rPr>
              <a:t>locale 1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E2BFCD3-94CB-7C45-BEC0-7DCDDA1BD840}"/>
              </a:ext>
            </a:extLst>
          </p:cNvPr>
          <p:cNvSpPr/>
          <p:nvPr/>
        </p:nvSpPr>
        <p:spPr>
          <a:xfrm>
            <a:off x="7183261" y="3352800"/>
            <a:ext cx="1864499" cy="186641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0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done</a:t>
            </a:r>
          </a:p>
          <a:p>
            <a:b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verbose</a:t>
            </a:r>
          </a:p>
          <a:p>
            <a:b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total</a:t>
            </a:r>
          </a:p>
          <a:p>
            <a:pPr algn="ctr"/>
            <a:endParaRPr lang="en-US" sz="1000" dirty="0">
              <a:solidFill>
                <a:schemeClr val="bg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argument bundle</a:t>
            </a:r>
          </a:p>
        </p:txBody>
      </p:sp>
      <p:sp>
        <p:nvSpPr>
          <p:cNvPr id="33" name="Process 32">
            <a:extLst>
              <a:ext uri="{FF2B5EF4-FFF2-40B4-BE49-F238E27FC236}">
                <a16:creationId xmlns:a16="http://schemas.microsoft.com/office/drawing/2014/main" id="{7A962733-1DB6-B34D-992E-39FE8E0D5E5F}"/>
              </a:ext>
            </a:extLst>
          </p:cNvPr>
          <p:cNvSpPr/>
          <p:nvPr/>
        </p:nvSpPr>
        <p:spPr bwMode="ltGray">
          <a:xfrm>
            <a:off x="1066800" y="4876800"/>
            <a:ext cx="4572000" cy="342413"/>
          </a:xfrm>
          <a:prstGeom prst="flowChartProcess">
            <a:avLst/>
          </a:prstGeom>
          <a:solidFill>
            <a:schemeClr val="accent1"/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Which are constant?  Can capture these by value.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AB1DD38-A8DE-804F-8C3F-613A2697CDC5}"/>
              </a:ext>
            </a:extLst>
          </p:cNvPr>
          <p:cNvSpPr/>
          <p:nvPr/>
        </p:nvSpPr>
        <p:spPr bwMode="ltGray">
          <a:xfrm>
            <a:off x="8369586" y="3962400"/>
            <a:ext cx="620784" cy="344880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false</a:t>
            </a:r>
          </a:p>
        </p:txBody>
      </p:sp>
    </p:spTree>
    <p:extLst>
      <p:ext uri="{BB962C8B-B14F-4D97-AF65-F5344CB8AC3E}">
        <p14:creationId xmlns:p14="http://schemas.microsoft.com/office/powerpoint/2010/main" val="1275481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Bent Arrow 36">
            <a:extLst>
              <a:ext uri="{FF2B5EF4-FFF2-40B4-BE49-F238E27FC236}">
                <a16:creationId xmlns:a16="http://schemas.microsoft.com/office/drawing/2014/main" id="{C52ED21F-277B-7B43-A1EC-9142F63B6D00}"/>
              </a:ext>
            </a:extLst>
          </p:cNvPr>
          <p:cNvSpPr/>
          <p:nvPr/>
        </p:nvSpPr>
        <p:spPr bwMode="ltGray">
          <a:xfrm flipV="1">
            <a:off x="8001000" y="3124200"/>
            <a:ext cx="1600200" cy="1956138"/>
          </a:xfrm>
          <a:prstGeom prst="bentArrow">
            <a:avLst/>
          </a:prstGeom>
          <a:solidFill>
            <a:schemeClr val="accent6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4DF6302-8931-3D43-BD6A-A9F4B3E52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Capturing variables for on-clauses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6611FF7-64FA-9447-9411-8CE25DD86632}"/>
              </a:ext>
            </a:extLst>
          </p:cNvPr>
          <p:cNvSpPr/>
          <p:nvPr/>
        </p:nvSpPr>
        <p:spPr>
          <a:xfrm>
            <a:off x="380999" y="1387019"/>
            <a:ext cx="6629401" cy="369331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pPr defTabSz="342900">
              <a:tabLst>
                <a:tab pos="940594" algn="l"/>
              </a:tabLst>
              <a:defRPr/>
            </a:pP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config</a:t>
            </a:r>
            <a:r>
              <a:rPr lang="en-US" b="1" dirty="0">
                <a:solidFill>
                  <a:srgbClr val="000090"/>
                </a:solidFill>
                <a:latin typeface="Courier New"/>
                <a:cs typeface="Courier New"/>
              </a:rPr>
              <a:t> </a:t>
            </a: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const</a:t>
            </a:r>
            <a:r>
              <a:rPr lang="en-US" b="1" dirty="0">
                <a:solidFill>
                  <a:srgbClr val="00009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chemeClr val="accent3"/>
                </a:solidFill>
                <a:latin typeface="Courier New"/>
                <a:cs typeface="Courier New"/>
              </a:rPr>
              <a:t>verbose</a:t>
            </a:r>
            <a:r>
              <a:rPr lang="en-US" b="1" dirty="0">
                <a:solidFill>
                  <a:srgbClr val="00009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=</a:t>
            </a:r>
            <a:r>
              <a:rPr lang="en-US" b="1" dirty="0">
                <a:solidFill>
                  <a:srgbClr val="000090"/>
                </a:solidFill>
                <a:latin typeface="Courier New"/>
                <a:cs typeface="Courier New"/>
              </a:rPr>
              <a:t> </a:t>
            </a: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false</a:t>
            </a:r>
            <a:r>
              <a:rPr lang="en-US" b="1" dirty="0">
                <a:solidFill>
                  <a:srgbClr val="000090"/>
                </a:solidFill>
                <a:latin typeface="Courier New"/>
                <a:cs typeface="Courier New"/>
              </a:rPr>
              <a:t>;</a:t>
            </a:r>
          </a:p>
          <a:p>
            <a:pPr defTabSz="342900">
              <a:tabLst>
                <a:tab pos="940594" algn="l"/>
              </a:tabLst>
              <a:defRPr/>
            </a:pP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var</a:t>
            </a:r>
            <a:r>
              <a:rPr lang="en-US" b="1" dirty="0">
                <a:solidFill>
                  <a:srgbClr val="00009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chemeClr val="accent3"/>
                </a:solidFill>
                <a:latin typeface="Courier New"/>
                <a:cs typeface="Courier New"/>
              </a:rPr>
              <a:t>total </a:t>
            </a: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= 0,</a:t>
            </a:r>
          </a:p>
          <a:p>
            <a:pPr defTabSz="342900">
              <a:tabLst>
                <a:tab pos="940594" algn="l"/>
              </a:tabLst>
              <a:defRPr/>
            </a:pP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    </a:t>
            </a:r>
            <a:r>
              <a:rPr lang="en-US" dirty="0">
                <a:solidFill>
                  <a:schemeClr val="accent3"/>
                </a:solidFill>
                <a:latin typeface="Courier New"/>
                <a:cs typeface="Courier New"/>
              </a:rPr>
              <a:t>done</a:t>
            </a: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 = </a:t>
            </a: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false</a:t>
            </a: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;</a:t>
            </a:r>
            <a:r>
              <a:rPr lang="en-US" b="1" dirty="0">
                <a:solidFill>
                  <a:srgbClr val="000090"/>
                </a:solidFill>
                <a:latin typeface="Courier New"/>
                <a:cs typeface="Courier New"/>
              </a:rPr>
              <a:t> </a:t>
            </a:r>
            <a:endParaRPr lang="en-US" b="1" dirty="0">
              <a:solidFill>
                <a:schemeClr val="tx2"/>
              </a:solidFill>
              <a:latin typeface="Courier New"/>
              <a:cs typeface="Courier New"/>
            </a:endParaRPr>
          </a:p>
          <a:p>
            <a:pPr defTabSz="342900">
              <a:tabLst>
                <a:tab pos="940594" algn="l"/>
              </a:tabLst>
              <a:defRPr/>
            </a:pPr>
            <a:endParaRPr lang="en-US" b="1" dirty="0">
              <a:solidFill>
                <a:srgbClr val="000090"/>
              </a:solidFill>
              <a:latin typeface="Courier New"/>
              <a:cs typeface="Courier New"/>
            </a:endParaRPr>
          </a:p>
          <a:p>
            <a:pPr defTabSz="342900">
              <a:tabLst>
                <a:tab pos="940594" algn="l"/>
              </a:tabLst>
              <a:defRPr/>
            </a:pPr>
            <a:r>
              <a:rPr lang="en-US" b="1" dirty="0">
                <a:solidFill>
                  <a:srgbClr val="000090"/>
                </a:solidFill>
                <a:latin typeface="Courier New"/>
                <a:cs typeface="Courier New"/>
              </a:rPr>
              <a:t>…</a:t>
            </a:r>
          </a:p>
          <a:p>
            <a:pPr defTabSz="342900">
              <a:tabLst>
                <a:tab pos="940594" algn="l"/>
              </a:tabLst>
              <a:defRPr/>
            </a:pPr>
            <a:endParaRPr lang="en-US" b="1" dirty="0">
              <a:solidFill>
                <a:srgbClr val="000090"/>
              </a:solidFill>
              <a:latin typeface="Courier New"/>
              <a:cs typeface="Courier New"/>
            </a:endParaRPr>
          </a:p>
          <a:p>
            <a:pPr defTabSz="342900">
              <a:tabLst>
                <a:tab pos="940594" algn="l"/>
              </a:tabLst>
              <a:defRPr/>
            </a:pPr>
            <a:r>
              <a:rPr lang="en-US" b="1" dirty="0">
                <a:solidFill>
                  <a:srgbClr val="000090"/>
                </a:solidFill>
                <a:latin typeface="Courier New"/>
                <a:cs typeface="Courier New"/>
              </a:rPr>
              <a:t>on</a:t>
            </a:r>
            <a:r>
              <a:rPr lang="en-US" dirty="0">
                <a:solidFill>
                  <a:srgbClr val="000090"/>
                </a:solidFill>
                <a:latin typeface="Courier New"/>
                <a:cs typeface="Courier New"/>
              </a:rPr>
              <a:t> </a:t>
            </a:r>
            <a:r>
              <a:rPr lang="en-US" b="1" dirty="0">
                <a:solidFill>
                  <a:schemeClr val="accent4"/>
                </a:solidFill>
                <a:latin typeface="Courier New"/>
                <a:cs typeface="Courier New"/>
              </a:rPr>
              <a:t>Locales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[1] {</a:t>
            </a:r>
          </a:p>
          <a:p>
            <a:pPr defTabSz="457189">
              <a:tabLst>
                <a:tab pos="1254094" algn="l"/>
              </a:tabLst>
              <a:defRPr/>
            </a:pP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 </a:t>
            </a: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if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!done {</a:t>
            </a:r>
          </a:p>
          <a:p>
            <a:pPr defTabSz="457189">
              <a:tabLst>
                <a:tab pos="1254094" algn="l"/>
              </a:tabLst>
              <a:defRPr/>
            </a:pP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   </a:t>
            </a: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if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verbose </a:t>
            </a: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then</a:t>
            </a:r>
          </a:p>
          <a:p>
            <a:pPr defTabSz="457189">
              <a:tabLst>
                <a:tab pos="1254094" algn="l"/>
              </a:tabLst>
              <a:defRPr/>
            </a:pP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     </a:t>
            </a:r>
            <a:r>
              <a:rPr lang="en-US" b="1" dirty="0">
                <a:solidFill>
                  <a:schemeClr val="accent4"/>
                </a:solidFill>
                <a:latin typeface="Courier New"/>
                <a:cs typeface="Courier New"/>
              </a:rPr>
              <a:t>writef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(</a:t>
            </a:r>
            <a:r>
              <a:rPr lang="en-US" b="1" dirty="0">
                <a:solidFill>
                  <a:schemeClr val="accent5"/>
                </a:solidFill>
                <a:latin typeface="Courier New"/>
                <a:cs typeface="Courier New"/>
              </a:rPr>
              <a:t>"</a:t>
            </a:r>
            <a:r>
              <a:rPr lang="en-US" dirty="0">
                <a:solidFill>
                  <a:schemeClr val="accent5"/>
                </a:solidFill>
                <a:latin typeface="Courier New"/>
                <a:cs typeface="Courier New"/>
              </a:rPr>
              <a:t>Adding locale 1’s contribution</a:t>
            </a:r>
            <a:r>
              <a:rPr lang="en-US" b="1" dirty="0">
                <a:solidFill>
                  <a:schemeClr val="accent5"/>
                </a:solidFill>
                <a:latin typeface="Courier New"/>
                <a:cs typeface="Courier New"/>
              </a:rPr>
              <a:t>"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);</a:t>
            </a:r>
          </a:p>
          <a:p>
            <a:pPr defTabSz="457189">
              <a:tabLst>
                <a:tab pos="1254094" algn="l"/>
              </a:tabLst>
              <a:defRPr/>
            </a:pP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   total += </a:t>
            </a:r>
            <a:r>
              <a:rPr lang="en-US" dirty="0" err="1">
                <a:solidFill>
                  <a:sysClr val="windowText" lastClr="000000"/>
                </a:solidFill>
                <a:latin typeface="Courier New"/>
                <a:cs typeface="Courier New"/>
              </a:rPr>
              <a:t>computeMyContribution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();</a:t>
            </a:r>
          </a:p>
          <a:p>
            <a:pPr defTabSz="457189">
              <a:tabLst>
                <a:tab pos="1254094" algn="l"/>
              </a:tabLst>
              <a:defRPr/>
            </a:pP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 }</a:t>
            </a:r>
          </a:p>
          <a:p>
            <a:pPr defTabSz="457189">
              <a:tabLst>
                <a:tab pos="1254094" algn="l"/>
              </a:tabLst>
              <a:defRPr/>
            </a:pP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}</a:t>
            </a:r>
            <a:endParaRPr lang="en-US" dirty="0">
              <a:solidFill>
                <a:schemeClr val="tx2"/>
              </a:solidFill>
              <a:latin typeface="Courier New"/>
              <a:cs typeface="Courier New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62CAA3F-F732-F64F-9A87-A3FD6AB10F63}"/>
              </a:ext>
            </a:extLst>
          </p:cNvPr>
          <p:cNvSpPr/>
          <p:nvPr/>
        </p:nvSpPr>
        <p:spPr>
          <a:xfrm>
            <a:off x="381001" y="1017687"/>
            <a:ext cx="1447800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 err="1">
                <a:solidFill>
                  <a:schemeClr val="tx1"/>
                </a:solidFill>
                <a:cs typeface="Courier New" pitchFamily="49" charset="0"/>
              </a:rPr>
              <a:t>onClause.chpl</a:t>
            </a:r>
            <a:endParaRPr lang="en-US" dirty="0">
              <a:solidFill>
                <a:schemeClr val="tx1"/>
              </a:solidFill>
              <a:cs typeface="Courier New" pitchFamily="49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B6A63B2-73AA-634B-BC37-3DCAB9731EC3}"/>
              </a:ext>
            </a:extLst>
          </p:cNvPr>
          <p:cNvGrpSpPr/>
          <p:nvPr/>
        </p:nvGrpSpPr>
        <p:grpSpPr>
          <a:xfrm>
            <a:off x="7162800" y="941487"/>
            <a:ext cx="2182713" cy="2182713"/>
            <a:chOff x="7209705" y="1017686"/>
            <a:chExt cx="2411313" cy="241131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D18D065-0F3D-A749-995F-68196F161F4D}"/>
                </a:ext>
              </a:extLst>
            </p:cNvPr>
            <p:cNvSpPr/>
            <p:nvPr/>
          </p:nvSpPr>
          <p:spPr>
            <a:xfrm>
              <a:off x="7209705" y="1017686"/>
              <a:ext cx="2411313" cy="2411313"/>
            </a:xfrm>
            <a:prstGeom prst="rect">
              <a:avLst/>
            </a:prstGeom>
            <a:solidFill>
              <a:schemeClr val="bg2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0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2000" b="1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verbose</a:t>
              </a:r>
              <a:endPara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br>
                <a:rPr lang="en-US" sz="1000" b="1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</a:br>
              <a:r>
                <a:rPr lang="en-US" sz="2000" b="1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total</a:t>
              </a:r>
            </a:p>
            <a:p>
              <a:br>
                <a:rPr lang="en-US" sz="1000" b="1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</a:br>
              <a:r>
                <a:rPr lang="en-US" sz="2000" b="1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done</a:t>
              </a:r>
            </a:p>
            <a:p>
              <a:pPr algn="ctr"/>
              <a:endParaRPr lang="en-US" dirty="0">
                <a:solidFill>
                  <a:schemeClr val="bg1"/>
                </a:solidFill>
              </a:endParaRPr>
            </a:p>
            <a:p>
              <a:pPr algn="ctr"/>
              <a:r>
                <a:rPr lang="en-US" dirty="0">
                  <a:solidFill>
                    <a:schemeClr val="bg1"/>
                  </a:solidFill>
                </a:rPr>
                <a:t>locale 0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6A475D3-34B1-7C48-94CB-673351D38235}"/>
                </a:ext>
              </a:extLst>
            </p:cNvPr>
            <p:cNvSpPr/>
            <p:nvPr/>
          </p:nvSpPr>
          <p:spPr bwMode="ltGray">
            <a:xfrm>
              <a:off x="8796781" y="1408665"/>
              <a:ext cx="685800" cy="3810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false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99C4C43-C051-8147-B483-965E8C284F28}"/>
                </a:ext>
              </a:extLst>
            </p:cNvPr>
            <p:cNvSpPr/>
            <p:nvPr/>
          </p:nvSpPr>
          <p:spPr bwMode="ltGray">
            <a:xfrm>
              <a:off x="9101581" y="1905000"/>
              <a:ext cx="381000" cy="3810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04F3DEE-7B84-9547-A73F-A8E21F2CD52C}"/>
                </a:ext>
              </a:extLst>
            </p:cNvPr>
            <p:cNvSpPr/>
            <p:nvPr/>
          </p:nvSpPr>
          <p:spPr bwMode="ltGray">
            <a:xfrm>
              <a:off x="8796781" y="2418832"/>
              <a:ext cx="685800" cy="3810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false</a:t>
              </a:r>
            </a:p>
          </p:txBody>
        </p:sp>
      </p:grpSp>
      <p:sp>
        <p:nvSpPr>
          <p:cNvPr id="14" name="Process 13">
            <a:extLst>
              <a:ext uri="{FF2B5EF4-FFF2-40B4-BE49-F238E27FC236}">
                <a16:creationId xmlns:a16="http://schemas.microsoft.com/office/drawing/2014/main" id="{F7A3F18B-BA36-0642-ABD2-9249B6BBB346}"/>
              </a:ext>
            </a:extLst>
          </p:cNvPr>
          <p:cNvSpPr/>
          <p:nvPr/>
        </p:nvSpPr>
        <p:spPr bwMode="ltGray">
          <a:xfrm>
            <a:off x="381000" y="3300692"/>
            <a:ext cx="6629400" cy="1423707"/>
          </a:xfrm>
          <a:prstGeom prst="flowChartProcess">
            <a:avLst/>
          </a:prstGeom>
          <a:noFill/>
          <a:ln w="571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  <p:sp>
        <p:nvSpPr>
          <p:cNvPr id="15" name="Process 14">
            <a:extLst>
              <a:ext uri="{FF2B5EF4-FFF2-40B4-BE49-F238E27FC236}">
                <a16:creationId xmlns:a16="http://schemas.microsoft.com/office/drawing/2014/main" id="{2EFEABE3-4651-274E-9756-A0C6145EB0A5}"/>
              </a:ext>
            </a:extLst>
          </p:cNvPr>
          <p:cNvSpPr/>
          <p:nvPr/>
        </p:nvSpPr>
        <p:spPr bwMode="ltGray">
          <a:xfrm>
            <a:off x="2698231" y="2925918"/>
            <a:ext cx="4191000" cy="276009"/>
          </a:xfrm>
          <a:prstGeom prst="flowChartProcess">
            <a:avLst/>
          </a:prstGeom>
          <a:solidFill>
            <a:schemeClr val="accent1"/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Which outer-scope variables are referenced?</a:t>
            </a:r>
          </a:p>
        </p:txBody>
      </p:sp>
      <p:sp>
        <p:nvSpPr>
          <p:cNvPr id="19" name="Process 18">
            <a:extLst>
              <a:ext uri="{FF2B5EF4-FFF2-40B4-BE49-F238E27FC236}">
                <a16:creationId xmlns:a16="http://schemas.microsoft.com/office/drawing/2014/main" id="{180078E0-5158-3D49-AAE4-413C7A6069D6}"/>
              </a:ext>
            </a:extLst>
          </p:cNvPr>
          <p:cNvSpPr/>
          <p:nvPr/>
        </p:nvSpPr>
        <p:spPr bwMode="ltGray">
          <a:xfrm>
            <a:off x="1219200" y="3385048"/>
            <a:ext cx="685800" cy="211531"/>
          </a:xfrm>
          <a:prstGeom prst="flowChartProcess">
            <a:avLst/>
          </a:prstGeom>
          <a:noFill/>
          <a:ln w="190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  <p:sp>
        <p:nvSpPr>
          <p:cNvPr id="20" name="Process 19">
            <a:extLst>
              <a:ext uri="{FF2B5EF4-FFF2-40B4-BE49-F238E27FC236}">
                <a16:creationId xmlns:a16="http://schemas.microsoft.com/office/drawing/2014/main" id="{798C522F-A626-F14B-A3BF-A214F13917B1}"/>
              </a:ext>
            </a:extLst>
          </p:cNvPr>
          <p:cNvSpPr/>
          <p:nvPr/>
        </p:nvSpPr>
        <p:spPr bwMode="ltGray">
          <a:xfrm>
            <a:off x="1371600" y="3666514"/>
            <a:ext cx="1066800" cy="211530"/>
          </a:xfrm>
          <a:prstGeom prst="flowChartProcess">
            <a:avLst/>
          </a:prstGeom>
          <a:noFill/>
          <a:ln w="190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  <p:sp>
        <p:nvSpPr>
          <p:cNvPr id="21" name="Process 20">
            <a:extLst>
              <a:ext uri="{FF2B5EF4-FFF2-40B4-BE49-F238E27FC236}">
                <a16:creationId xmlns:a16="http://schemas.microsoft.com/office/drawing/2014/main" id="{5D246FB0-7BB6-B048-9F9D-063AB729BC63}"/>
              </a:ext>
            </a:extLst>
          </p:cNvPr>
          <p:cNvSpPr/>
          <p:nvPr/>
        </p:nvSpPr>
        <p:spPr bwMode="ltGray">
          <a:xfrm>
            <a:off x="914400" y="4153278"/>
            <a:ext cx="838200" cy="295887"/>
          </a:xfrm>
          <a:prstGeom prst="flowChartProcess">
            <a:avLst/>
          </a:prstGeom>
          <a:noFill/>
          <a:ln w="190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77B7D22-5DB5-BE4A-9902-FDDAFB9E278C}"/>
              </a:ext>
            </a:extLst>
          </p:cNvPr>
          <p:cNvSpPr/>
          <p:nvPr/>
        </p:nvSpPr>
        <p:spPr>
          <a:xfrm>
            <a:off x="9628287" y="3608487"/>
            <a:ext cx="2182713" cy="2182713"/>
          </a:xfrm>
          <a:prstGeom prst="rect">
            <a:avLst/>
          </a:prstGeom>
          <a:solidFill>
            <a:schemeClr val="bg2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0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US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br>
              <a:rPr lang="en-US" sz="20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0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br>
              <a:rPr lang="en-US" sz="20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0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endParaRPr lang="en-US" dirty="0">
              <a:solidFill>
                <a:schemeClr val="bg1"/>
              </a:solidFill>
            </a:endParaRPr>
          </a:p>
          <a:p>
            <a:pPr algn="ctr"/>
            <a:r>
              <a:rPr lang="en-US" dirty="0">
                <a:solidFill>
                  <a:schemeClr val="bg1"/>
                </a:solidFill>
              </a:rPr>
              <a:t>locale 1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E2BFCD3-94CB-7C45-BEC0-7DCDDA1BD840}"/>
              </a:ext>
            </a:extLst>
          </p:cNvPr>
          <p:cNvSpPr/>
          <p:nvPr/>
        </p:nvSpPr>
        <p:spPr>
          <a:xfrm>
            <a:off x="7183261" y="3352800"/>
            <a:ext cx="1864499" cy="186641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0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done</a:t>
            </a:r>
          </a:p>
          <a:p>
            <a:b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verbose</a:t>
            </a:r>
          </a:p>
          <a:p>
            <a:b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total</a:t>
            </a:r>
          </a:p>
          <a:p>
            <a:pPr algn="ctr"/>
            <a:endParaRPr lang="en-US" sz="1000" dirty="0">
              <a:solidFill>
                <a:schemeClr val="bg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argument bundle</a:t>
            </a:r>
          </a:p>
        </p:txBody>
      </p:sp>
      <p:sp>
        <p:nvSpPr>
          <p:cNvPr id="33" name="Process 32">
            <a:extLst>
              <a:ext uri="{FF2B5EF4-FFF2-40B4-BE49-F238E27FC236}">
                <a16:creationId xmlns:a16="http://schemas.microsoft.com/office/drawing/2014/main" id="{7A962733-1DB6-B34D-992E-39FE8E0D5E5F}"/>
              </a:ext>
            </a:extLst>
          </p:cNvPr>
          <p:cNvSpPr/>
          <p:nvPr/>
        </p:nvSpPr>
        <p:spPr bwMode="ltGray">
          <a:xfrm>
            <a:off x="1066800" y="4876800"/>
            <a:ext cx="4572000" cy="342413"/>
          </a:xfrm>
          <a:prstGeom prst="flowChartProcess">
            <a:avLst/>
          </a:prstGeom>
          <a:solidFill>
            <a:schemeClr val="accent1"/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Which are constant?  Can capture these by value.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AB1DD38-A8DE-804F-8C3F-613A2697CDC5}"/>
              </a:ext>
            </a:extLst>
          </p:cNvPr>
          <p:cNvSpPr/>
          <p:nvPr/>
        </p:nvSpPr>
        <p:spPr bwMode="ltGray">
          <a:xfrm>
            <a:off x="8369586" y="3962400"/>
            <a:ext cx="620784" cy="344880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false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4CA9DCB-C780-9A44-9ABE-B02F7C02B515}"/>
              </a:ext>
            </a:extLst>
          </p:cNvPr>
          <p:cNvSpPr/>
          <p:nvPr/>
        </p:nvSpPr>
        <p:spPr bwMode="ltGray">
          <a:xfrm>
            <a:off x="8365659" y="3505200"/>
            <a:ext cx="620784" cy="344880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false</a:t>
            </a:r>
          </a:p>
        </p:txBody>
      </p:sp>
      <p:sp>
        <p:nvSpPr>
          <p:cNvPr id="26" name="Process 25">
            <a:extLst>
              <a:ext uri="{FF2B5EF4-FFF2-40B4-BE49-F238E27FC236}">
                <a16:creationId xmlns:a16="http://schemas.microsoft.com/office/drawing/2014/main" id="{539F6275-BC06-544C-B39E-19126D9B71D5}"/>
              </a:ext>
            </a:extLst>
          </p:cNvPr>
          <p:cNvSpPr/>
          <p:nvPr/>
        </p:nvSpPr>
        <p:spPr bwMode="ltGray">
          <a:xfrm>
            <a:off x="1479274" y="5334000"/>
            <a:ext cx="5409957" cy="342413"/>
          </a:xfrm>
          <a:prstGeom prst="flowChartProcess">
            <a:avLst/>
          </a:prstGeom>
          <a:solidFill>
            <a:schemeClr val="accent1"/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Which are MCM-safe to cache?  Can capture these by value.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E1D3B17-7D44-2B41-860A-79DC16660642}"/>
              </a:ext>
            </a:extLst>
          </p:cNvPr>
          <p:cNvSpPr txBox="1"/>
          <p:nvPr/>
        </p:nvSpPr>
        <p:spPr>
          <a:xfrm>
            <a:off x="2690071" y="6324600"/>
            <a:ext cx="7507183" cy="440890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none" lIns="91440" tIns="91440" rIns="91440" bIns="91440" rtlCol="0">
            <a:spAutoFit/>
          </a:bodyPr>
          <a:lstStyle/>
          <a:p>
            <a:pPr algn="ctr">
              <a:lnSpc>
                <a:spcPct val="90000"/>
              </a:lnSpc>
              <a:spcBef>
                <a:spcPts val="400"/>
              </a:spcBef>
            </a:pPr>
            <a:r>
              <a:rPr lang="en-US" dirty="0"/>
              <a:t>MCM = Memory Consistency Model    </a:t>
            </a:r>
            <a:r>
              <a:rPr lang="en-US" dirty="0">
                <a:solidFill>
                  <a:schemeClr val="bg1"/>
                </a:solidFill>
              </a:rPr>
              <a:t>|   R[D]MA = Remote [Direct] Memory Access</a:t>
            </a:r>
          </a:p>
        </p:txBody>
      </p:sp>
    </p:spTree>
    <p:extLst>
      <p:ext uri="{BB962C8B-B14F-4D97-AF65-F5344CB8AC3E}">
        <p14:creationId xmlns:p14="http://schemas.microsoft.com/office/powerpoint/2010/main" val="2209291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Bent Arrow 36">
            <a:extLst>
              <a:ext uri="{FF2B5EF4-FFF2-40B4-BE49-F238E27FC236}">
                <a16:creationId xmlns:a16="http://schemas.microsoft.com/office/drawing/2014/main" id="{C52ED21F-277B-7B43-A1EC-9142F63B6D00}"/>
              </a:ext>
            </a:extLst>
          </p:cNvPr>
          <p:cNvSpPr/>
          <p:nvPr/>
        </p:nvSpPr>
        <p:spPr bwMode="ltGray">
          <a:xfrm flipV="1">
            <a:off x="8001000" y="3124200"/>
            <a:ext cx="1600200" cy="1956138"/>
          </a:xfrm>
          <a:prstGeom prst="bentArrow">
            <a:avLst/>
          </a:prstGeom>
          <a:solidFill>
            <a:schemeClr val="accent6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4DF6302-8931-3D43-BD6A-A9F4B3E52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Capturing variables for on-clauses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6611FF7-64FA-9447-9411-8CE25DD86632}"/>
              </a:ext>
            </a:extLst>
          </p:cNvPr>
          <p:cNvSpPr/>
          <p:nvPr/>
        </p:nvSpPr>
        <p:spPr>
          <a:xfrm>
            <a:off x="380999" y="1387019"/>
            <a:ext cx="6629401" cy="369331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pPr defTabSz="342900">
              <a:tabLst>
                <a:tab pos="940594" algn="l"/>
              </a:tabLst>
              <a:defRPr/>
            </a:pP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config</a:t>
            </a:r>
            <a:r>
              <a:rPr lang="en-US" b="1" dirty="0">
                <a:solidFill>
                  <a:srgbClr val="000090"/>
                </a:solidFill>
                <a:latin typeface="Courier New"/>
                <a:cs typeface="Courier New"/>
              </a:rPr>
              <a:t> </a:t>
            </a: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const</a:t>
            </a:r>
            <a:r>
              <a:rPr lang="en-US" b="1" dirty="0">
                <a:solidFill>
                  <a:srgbClr val="00009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chemeClr val="accent3"/>
                </a:solidFill>
                <a:latin typeface="Courier New"/>
                <a:cs typeface="Courier New"/>
              </a:rPr>
              <a:t>verbose</a:t>
            </a:r>
            <a:r>
              <a:rPr lang="en-US" b="1" dirty="0">
                <a:solidFill>
                  <a:srgbClr val="00009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=</a:t>
            </a:r>
            <a:r>
              <a:rPr lang="en-US" b="1" dirty="0">
                <a:solidFill>
                  <a:srgbClr val="000090"/>
                </a:solidFill>
                <a:latin typeface="Courier New"/>
                <a:cs typeface="Courier New"/>
              </a:rPr>
              <a:t> </a:t>
            </a: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false</a:t>
            </a:r>
            <a:r>
              <a:rPr lang="en-US" b="1" dirty="0">
                <a:solidFill>
                  <a:srgbClr val="000090"/>
                </a:solidFill>
                <a:latin typeface="Courier New"/>
                <a:cs typeface="Courier New"/>
              </a:rPr>
              <a:t>;</a:t>
            </a:r>
          </a:p>
          <a:p>
            <a:pPr defTabSz="342900">
              <a:tabLst>
                <a:tab pos="940594" algn="l"/>
              </a:tabLst>
              <a:defRPr/>
            </a:pP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var</a:t>
            </a:r>
            <a:r>
              <a:rPr lang="en-US" b="1" dirty="0">
                <a:solidFill>
                  <a:srgbClr val="00009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chemeClr val="accent3"/>
                </a:solidFill>
                <a:latin typeface="Courier New"/>
                <a:cs typeface="Courier New"/>
              </a:rPr>
              <a:t>total </a:t>
            </a: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= 0,</a:t>
            </a:r>
          </a:p>
          <a:p>
            <a:pPr defTabSz="342900">
              <a:tabLst>
                <a:tab pos="940594" algn="l"/>
              </a:tabLst>
              <a:defRPr/>
            </a:pP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    </a:t>
            </a:r>
            <a:r>
              <a:rPr lang="en-US" dirty="0">
                <a:solidFill>
                  <a:schemeClr val="accent3"/>
                </a:solidFill>
                <a:latin typeface="Courier New"/>
                <a:cs typeface="Courier New"/>
              </a:rPr>
              <a:t>done</a:t>
            </a: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 = </a:t>
            </a: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false</a:t>
            </a: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;</a:t>
            </a:r>
            <a:r>
              <a:rPr lang="en-US" b="1" dirty="0">
                <a:solidFill>
                  <a:srgbClr val="000090"/>
                </a:solidFill>
                <a:latin typeface="Courier New"/>
                <a:cs typeface="Courier New"/>
              </a:rPr>
              <a:t> </a:t>
            </a:r>
            <a:endParaRPr lang="en-US" b="1" dirty="0">
              <a:solidFill>
                <a:schemeClr val="tx2"/>
              </a:solidFill>
              <a:latin typeface="Courier New"/>
              <a:cs typeface="Courier New"/>
            </a:endParaRPr>
          </a:p>
          <a:p>
            <a:pPr defTabSz="342900">
              <a:tabLst>
                <a:tab pos="940594" algn="l"/>
              </a:tabLst>
              <a:defRPr/>
            </a:pPr>
            <a:endParaRPr lang="en-US" b="1" dirty="0">
              <a:solidFill>
                <a:srgbClr val="000090"/>
              </a:solidFill>
              <a:latin typeface="Courier New"/>
              <a:cs typeface="Courier New"/>
            </a:endParaRPr>
          </a:p>
          <a:p>
            <a:pPr defTabSz="342900">
              <a:tabLst>
                <a:tab pos="940594" algn="l"/>
              </a:tabLst>
              <a:defRPr/>
            </a:pPr>
            <a:r>
              <a:rPr lang="en-US" b="1" dirty="0">
                <a:solidFill>
                  <a:srgbClr val="000090"/>
                </a:solidFill>
                <a:latin typeface="Courier New"/>
                <a:cs typeface="Courier New"/>
              </a:rPr>
              <a:t>…</a:t>
            </a:r>
          </a:p>
          <a:p>
            <a:pPr defTabSz="342900">
              <a:tabLst>
                <a:tab pos="940594" algn="l"/>
              </a:tabLst>
              <a:defRPr/>
            </a:pPr>
            <a:endParaRPr lang="en-US" b="1" dirty="0">
              <a:solidFill>
                <a:srgbClr val="000090"/>
              </a:solidFill>
              <a:latin typeface="Courier New"/>
              <a:cs typeface="Courier New"/>
            </a:endParaRPr>
          </a:p>
          <a:p>
            <a:pPr defTabSz="342900">
              <a:tabLst>
                <a:tab pos="940594" algn="l"/>
              </a:tabLst>
              <a:defRPr/>
            </a:pPr>
            <a:r>
              <a:rPr lang="en-US" b="1" dirty="0">
                <a:solidFill>
                  <a:srgbClr val="000090"/>
                </a:solidFill>
                <a:latin typeface="Courier New"/>
                <a:cs typeface="Courier New"/>
              </a:rPr>
              <a:t>on</a:t>
            </a:r>
            <a:r>
              <a:rPr lang="en-US" dirty="0">
                <a:solidFill>
                  <a:srgbClr val="000090"/>
                </a:solidFill>
                <a:latin typeface="Courier New"/>
                <a:cs typeface="Courier New"/>
              </a:rPr>
              <a:t> </a:t>
            </a:r>
            <a:r>
              <a:rPr lang="en-US" b="1" dirty="0">
                <a:solidFill>
                  <a:schemeClr val="accent4"/>
                </a:solidFill>
                <a:latin typeface="Courier New"/>
                <a:cs typeface="Courier New"/>
              </a:rPr>
              <a:t>Locales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[1] {</a:t>
            </a:r>
          </a:p>
          <a:p>
            <a:pPr defTabSz="457189">
              <a:tabLst>
                <a:tab pos="1254094" algn="l"/>
              </a:tabLst>
              <a:defRPr/>
            </a:pP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 </a:t>
            </a: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if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!done {</a:t>
            </a:r>
          </a:p>
          <a:p>
            <a:pPr defTabSz="457189">
              <a:tabLst>
                <a:tab pos="1254094" algn="l"/>
              </a:tabLst>
              <a:defRPr/>
            </a:pP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   </a:t>
            </a: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if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verbose </a:t>
            </a: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then</a:t>
            </a:r>
          </a:p>
          <a:p>
            <a:pPr defTabSz="457189">
              <a:tabLst>
                <a:tab pos="1254094" algn="l"/>
              </a:tabLst>
              <a:defRPr/>
            </a:pP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     </a:t>
            </a:r>
            <a:r>
              <a:rPr lang="en-US" b="1" dirty="0">
                <a:solidFill>
                  <a:schemeClr val="accent4"/>
                </a:solidFill>
                <a:latin typeface="Courier New"/>
                <a:cs typeface="Courier New"/>
              </a:rPr>
              <a:t>writef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(</a:t>
            </a:r>
            <a:r>
              <a:rPr lang="en-US" b="1" dirty="0">
                <a:solidFill>
                  <a:schemeClr val="accent5"/>
                </a:solidFill>
                <a:latin typeface="Courier New"/>
                <a:cs typeface="Courier New"/>
              </a:rPr>
              <a:t>"</a:t>
            </a:r>
            <a:r>
              <a:rPr lang="en-US" dirty="0">
                <a:solidFill>
                  <a:schemeClr val="accent5"/>
                </a:solidFill>
                <a:latin typeface="Courier New"/>
                <a:cs typeface="Courier New"/>
              </a:rPr>
              <a:t>Adding locale 1’s contribution</a:t>
            </a:r>
            <a:r>
              <a:rPr lang="en-US" b="1" dirty="0">
                <a:solidFill>
                  <a:schemeClr val="accent5"/>
                </a:solidFill>
                <a:latin typeface="Courier New"/>
                <a:cs typeface="Courier New"/>
              </a:rPr>
              <a:t>"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);</a:t>
            </a:r>
          </a:p>
          <a:p>
            <a:pPr defTabSz="457189">
              <a:tabLst>
                <a:tab pos="1254094" algn="l"/>
              </a:tabLst>
              <a:defRPr/>
            </a:pP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   total += </a:t>
            </a:r>
            <a:r>
              <a:rPr lang="en-US" dirty="0" err="1">
                <a:solidFill>
                  <a:sysClr val="windowText" lastClr="000000"/>
                </a:solidFill>
                <a:latin typeface="Courier New"/>
                <a:cs typeface="Courier New"/>
              </a:rPr>
              <a:t>computeMyContribution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();</a:t>
            </a:r>
          </a:p>
          <a:p>
            <a:pPr defTabSz="457189">
              <a:tabLst>
                <a:tab pos="1254094" algn="l"/>
              </a:tabLst>
              <a:defRPr/>
            </a:pP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 }</a:t>
            </a:r>
          </a:p>
          <a:p>
            <a:pPr defTabSz="457189">
              <a:tabLst>
                <a:tab pos="1254094" algn="l"/>
              </a:tabLst>
              <a:defRPr/>
            </a:pP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}</a:t>
            </a:r>
            <a:endParaRPr lang="en-US" dirty="0">
              <a:solidFill>
                <a:schemeClr val="tx2"/>
              </a:solidFill>
              <a:latin typeface="Courier New"/>
              <a:cs typeface="Courier New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62CAA3F-F732-F64F-9A87-A3FD6AB10F63}"/>
              </a:ext>
            </a:extLst>
          </p:cNvPr>
          <p:cNvSpPr/>
          <p:nvPr/>
        </p:nvSpPr>
        <p:spPr>
          <a:xfrm>
            <a:off x="381001" y="1017687"/>
            <a:ext cx="1447800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 err="1">
                <a:solidFill>
                  <a:schemeClr val="tx1"/>
                </a:solidFill>
                <a:cs typeface="Courier New" pitchFamily="49" charset="0"/>
              </a:rPr>
              <a:t>onClause.chpl</a:t>
            </a:r>
            <a:endParaRPr lang="en-US" dirty="0">
              <a:solidFill>
                <a:schemeClr val="tx1"/>
              </a:solidFill>
              <a:cs typeface="Courier New" pitchFamily="49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B6A63B2-73AA-634B-BC37-3DCAB9731EC3}"/>
              </a:ext>
            </a:extLst>
          </p:cNvPr>
          <p:cNvGrpSpPr/>
          <p:nvPr/>
        </p:nvGrpSpPr>
        <p:grpSpPr>
          <a:xfrm>
            <a:off x="7162800" y="941487"/>
            <a:ext cx="2182713" cy="2182713"/>
            <a:chOff x="7209705" y="1017686"/>
            <a:chExt cx="2411313" cy="241131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D18D065-0F3D-A749-995F-68196F161F4D}"/>
                </a:ext>
              </a:extLst>
            </p:cNvPr>
            <p:cNvSpPr/>
            <p:nvPr/>
          </p:nvSpPr>
          <p:spPr>
            <a:xfrm>
              <a:off x="7209705" y="1017686"/>
              <a:ext cx="2411313" cy="2411313"/>
            </a:xfrm>
            <a:prstGeom prst="rect">
              <a:avLst/>
            </a:prstGeom>
            <a:solidFill>
              <a:schemeClr val="bg2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0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2000" b="1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verbose</a:t>
              </a:r>
              <a:endPara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br>
                <a:rPr lang="en-US" sz="1000" b="1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</a:br>
              <a:r>
                <a:rPr lang="en-US" sz="2000" b="1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total</a:t>
              </a:r>
            </a:p>
            <a:p>
              <a:br>
                <a:rPr lang="en-US" sz="1000" b="1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</a:br>
              <a:r>
                <a:rPr lang="en-US" sz="2000" b="1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done</a:t>
              </a:r>
            </a:p>
            <a:p>
              <a:pPr algn="ctr"/>
              <a:endParaRPr lang="en-US" dirty="0">
                <a:solidFill>
                  <a:schemeClr val="bg1"/>
                </a:solidFill>
              </a:endParaRPr>
            </a:p>
            <a:p>
              <a:pPr algn="ctr"/>
              <a:r>
                <a:rPr lang="en-US" dirty="0">
                  <a:solidFill>
                    <a:schemeClr val="bg1"/>
                  </a:solidFill>
                </a:rPr>
                <a:t>locale 0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6A475D3-34B1-7C48-94CB-673351D38235}"/>
                </a:ext>
              </a:extLst>
            </p:cNvPr>
            <p:cNvSpPr/>
            <p:nvPr/>
          </p:nvSpPr>
          <p:spPr bwMode="ltGray">
            <a:xfrm>
              <a:off x="8796781" y="1408665"/>
              <a:ext cx="685800" cy="3810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false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99C4C43-C051-8147-B483-965E8C284F28}"/>
                </a:ext>
              </a:extLst>
            </p:cNvPr>
            <p:cNvSpPr/>
            <p:nvPr/>
          </p:nvSpPr>
          <p:spPr bwMode="ltGray">
            <a:xfrm>
              <a:off x="9101581" y="1905000"/>
              <a:ext cx="381000" cy="3810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04F3DEE-7B84-9547-A73F-A8E21F2CD52C}"/>
                </a:ext>
              </a:extLst>
            </p:cNvPr>
            <p:cNvSpPr/>
            <p:nvPr/>
          </p:nvSpPr>
          <p:spPr bwMode="ltGray">
            <a:xfrm>
              <a:off x="8796781" y="2418832"/>
              <a:ext cx="685800" cy="3810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false</a:t>
              </a:r>
            </a:p>
          </p:txBody>
        </p:sp>
      </p:grpSp>
      <p:sp>
        <p:nvSpPr>
          <p:cNvPr id="14" name="Process 13">
            <a:extLst>
              <a:ext uri="{FF2B5EF4-FFF2-40B4-BE49-F238E27FC236}">
                <a16:creationId xmlns:a16="http://schemas.microsoft.com/office/drawing/2014/main" id="{F7A3F18B-BA36-0642-ABD2-9249B6BBB346}"/>
              </a:ext>
            </a:extLst>
          </p:cNvPr>
          <p:cNvSpPr/>
          <p:nvPr/>
        </p:nvSpPr>
        <p:spPr bwMode="ltGray">
          <a:xfrm>
            <a:off x="381000" y="3300692"/>
            <a:ext cx="6629400" cy="1423707"/>
          </a:xfrm>
          <a:prstGeom prst="flowChartProcess">
            <a:avLst/>
          </a:prstGeom>
          <a:noFill/>
          <a:ln w="571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  <p:sp>
        <p:nvSpPr>
          <p:cNvPr id="15" name="Process 14">
            <a:extLst>
              <a:ext uri="{FF2B5EF4-FFF2-40B4-BE49-F238E27FC236}">
                <a16:creationId xmlns:a16="http://schemas.microsoft.com/office/drawing/2014/main" id="{2EFEABE3-4651-274E-9756-A0C6145EB0A5}"/>
              </a:ext>
            </a:extLst>
          </p:cNvPr>
          <p:cNvSpPr/>
          <p:nvPr/>
        </p:nvSpPr>
        <p:spPr bwMode="ltGray">
          <a:xfrm>
            <a:off x="2698231" y="2925918"/>
            <a:ext cx="4191000" cy="276009"/>
          </a:xfrm>
          <a:prstGeom prst="flowChartProcess">
            <a:avLst/>
          </a:prstGeom>
          <a:solidFill>
            <a:schemeClr val="accent1"/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Which outer-scope variables are referenced?</a:t>
            </a:r>
          </a:p>
        </p:txBody>
      </p:sp>
      <p:sp>
        <p:nvSpPr>
          <p:cNvPr id="19" name="Process 18">
            <a:extLst>
              <a:ext uri="{FF2B5EF4-FFF2-40B4-BE49-F238E27FC236}">
                <a16:creationId xmlns:a16="http://schemas.microsoft.com/office/drawing/2014/main" id="{180078E0-5158-3D49-AAE4-413C7A6069D6}"/>
              </a:ext>
            </a:extLst>
          </p:cNvPr>
          <p:cNvSpPr/>
          <p:nvPr/>
        </p:nvSpPr>
        <p:spPr bwMode="ltGray">
          <a:xfrm>
            <a:off x="1219200" y="3385048"/>
            <a:ext cx="685800" cy="211531"/>
          </a:xfrm>
          <a:prstGeom prst="flowChartProcess">
            <a:avLst/>
          </a:prstGeom>
          <a:noFill/>
          <a:ln w="190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  <p:sp>
        <p:nvSpPr>
          <p:cNvPr id="20" name="Process 19">
            <a:extLst>
              <a:ext uri="{FF2B5EF4-FFF2-40B4-BE49-F238E27FC236}">
                <a16:creationId xmlns:a16="http://schemas.microsoft.com/office/drawing/2014/main" id="{798C522F-A626-F14B-A3BF-A214F13917B1}"/>
              </a:ext>
            </a:extLst>
          </p:cNvPr>
          <p:cNvSpPr/>
          <p:nvPr/>
        </p:nvSpPr>
        <p:spPr bwMode="ltGray">
          <a:xfrm>
            <a:off x="1371600" y="3666514"/>
            <a:ext cx="1066800" cy="211530"/>
          </a:xfrm>
          <a:prstGeom prst="flowChartProcess">
            <a:avLst/>
          </a:prstGeom>
          <a:noFill/>
          <a:ln w="190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  <p:sp>
        <p:nvSpPr>
          <p:cNvPr id="21" name="Process 20">
            <a:extLst>
              <a:ext uri="{FF2B5EF4-FFF2-40B4-BE49-F238E27FC236}">
                <a16:creationId xmlns:a16="http://schemas.microsoft.com/office/drawing/2014/main" id="{5D246FB0-7BB6-B048-9F9D-063AB729BC63}"/>
              </a:ext>
            </a:extLst>
          </p:cNvPr>
          <p:cNvSpPr/>
          <p:nvPr/>
        </p:nvSpPr>
        <p:spPr bwMode="ltGray">
          <a:xfrm>
            <a:off x="914400" y="4153278"/>
            <a:ext cx="838200" cy="295887"/>
          </a:xfrm>
          <a:prstGeom prst="flowChartProcess">
            <a:avLst/>
          </a:prstGeom>
          <a:noFill/>
          <a:ln w="190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77B7D22-5DB5-BE4A-9902-FDDAFB9E278C}"/>
              </a:ext>
            </a:extLst>
          </p:cNvPr>
          <p:cNvSpPr/>
          <p:nvPr/>
        </p:nvSpPr>
        <p:spPr>
          <a:xfrm>
            <a:off x="9628287" y="3608487"/>
            <a:ext cx="2182713" cy="2182713"/>
          </a:xfrm>
          <a:prstGeom prst="rect">
            <a:avLst/>
          </a:prstGeom>
          <a:solidFill>
            <a:schemeClr val="bg2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0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US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br>
              <a:rPr lang="en-US" sz="20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0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br>
              <a:rPr lang="en-US" sz="20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0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endParaRPr lang="en-US" dirty="0">
              <a:solidFill>
                <a:schemeClr val="bg1"/>
              </a:solidFill>
            </a:endParaRPr>
          </a:p>
          <a:p>
            <a:pPr algn="ctr"/>
            <a:r>
              <a:rPr lang="en-US" dirty="0">
                <a:solidFill>
                  <a:schemeClr val="bg1"/>
                </a:solidFill>
              </a:rPr>
              <a:t>locale 1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E2BFCD3-94CB-7C45-BEC0-7DCDDA1BD840}"/>
              </a:ext>
            </a:extLst>
          </p:cNvPr>
          <p:cNvSpPr/>
          <p:nvPr/>
        </p:nvSpPr>
        <p:spPr>
          <a:xfrm>
            <a:off x="7183261" y="3352800"/>
            <a:ext cx="1864499" cy="186641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0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done</a:t>
            </a:r>
          </a:p>
          <a:p>
            <a:b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verbose</a:t>
            </a:r>
          </a:p>
          <a:p>
            <a:b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total</a:t>
            </a:r>
          </a:p>
          <a:p>
            <a:pPr algn="ctr"/>
            <a:endParaRPr lang="en-US" sz="1000" dirty="0">
              <a:solidFill>
                <a:schemeClr val="bg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argument bundle</a:t>
            </a:r>
          </a:p>
        </p:txBody>
      </p:sp>
      <p:sp>
        <p:nvSpPr>
          <p:cNvPr id="33" name="Process 32">
            <a:extLst>
              <a:ext uri="{FF2B5EF4-FFF2-40B4-BE49-F238E27FC236}">
                <a16:creationId xmlns:a16="http://schemas.microsoft.com/office/drawing/2014/main" id="{7A962733-1DB6-B34D-992E-39FE8E0D5E5F}"/>
              </a:ext>
            </a:extLst>
          </p:cNvPr>
          <p:cNvSpPr/>
          <p:nvPr/>
        </p:nvSpPr>
        <p:spPr bwMode="ltGray">
          <a:xfrm>
            <a:off x="1066800" y="4876800"/>
            <a:ext cx="4572000" cy="342413"/>
          </a:xfrm>
          <a:prstGeom prst="flowChartProcess">
            <a:avLst/>
          </a:prstGeom>
          <a:solidFill>
            <a:schemeClr val="accent1"/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Which are constant?  Can capture these by value.</a:t>
            </a:r>
          </a:p>
        </p:txBody>
      </p:sp>
      <p:sp>
        <p:nvSpPr>
          <p:cNvPr id="34" name="Process 33">
            <a:extLst>
              <a:ext uri="{FF2B5EF4-FFF2-40B4-BE49-F238E27FC236}">
                <a16:creationId xmlns:a16="http://schemas.microsoft.com/office/drawing/2014/main" id="{B9E57ED2-FDE9-7B4E-A3A5-D7314B4BA2DD}"/>
              </a:ext>
            </a:extLst>
          </p:cNvPr>
          <p:cNvSpPr/>
          <p:nvPr/>
        </p:nvSpPr>
        <p:spPr bwMode="ltGray">
          <a:xfrm>
            <a:off x="1479274" y="5334000"/>
            <a:ext cx="5409957" cy="342413"/>
          </a:xfrm>
          <a:prstGeom prst="flowChartProcess">
            <a:avLst/>
          </a:prstGeom>
          <a:solidFill>
            <a:schemeClr val="accent1"/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Which are MCM-safe to cache?  Can capture these by value.</a:t>
            </a:r>
          </a:p>
        </p:txBody>
      </p:sp>
      <p:sp>
        <p:nvSpPr>
          <p:cNvPr id="35" name="Process 34">
            <a:extLst>
              <a:ext uri="{FF2B5EF4-FFF2-40B4-BE49-F238E27FC236}">
                <a16:creationId xmlns:a16="http://schemas.microsoft.com/office/drawing/2014/main" id="{3E86E849-B7E3-5642-BF2F-A2C808935C35}"/>
              </a:ext>
            </a:extLst>
          </p:cNvPr>
          <p:cNvSpPr/>
          <p:nvPr/>
        </p:nvSpPr>
        <p:spPr bwMode="ltGray">
          <a:xfrm>
            <a:off x="1905000" y="5791200"/>
            <a:ext cx="6918588" cy="342413"/>
          </a:xfrm>
          <a:prstGeom prst="flowChartProcess">
            <a:avLst/>
          </a:prstGeom>
          <a:solidFill>
            <a:schemeClr val="accent1"/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What remains?  Have these refer to the original, using R[D]MA to access.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AB1DD38-A8DE-804F-8C3F-613A2697CDC5}"/>
              </a:ext>
            </a:extLst>
          </p:cNvPr>
          <p:cNvSpPr/>
          <p:nvPr/>
        </p:nvSpPr>
        <p:spPr bwMode="ltGray">
          <a:xfrm>
            <a:off x="8369586" y="3962400"/>
            <a:ext cx="620784" cy="344880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false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4CA9DCB-C780-9A44-9ABE-B02F7C02B515}"/>
              </a:ext>
            </a:extLst>
          </p:cNvPr>
          <p:cNvSpPr/>
          <p:nvPr/>
        </p:nvSpPr>
        <p:spPr bwMode="ltGray">
          <a:xfrm>
            <a:off x="8365659" y="3505200"/>
            <a:ext cx="620784" cy="344880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false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83D0A50-63D4-9B4D-B7B8-1700D93C12B5}"/>
              </a:ext>
            </a:extLst>
          </p:cNvPr>
          <p:cNvSpPr/>
          <p:nvPr/>
        </p:nvSpPr>
        <p:spPr bwMode="ltGray">
          <a:xfrm>
            <a:off x="8651148" y="4436826"/>
            <a:ext cx="344880" cy="344880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7" name="Curved Connector 26">
            <a:extLst>
              <a:ext uri="{FF2B5EF4-FFF2-40B4-BE49-F238E27FC236}">
                <a16:creationId xmlns:a16="http://schemas.microsoft.com/office/drawing/2014/main" id="{05D3A692-6586-1145-BDA8-4497217C9249}"/>
              </a:ext>
            </a:extLst>
          </p:cNvPr>
          <p:cNvCxnSpPr>
            <a:cxnSpLocks/>
            <a:endCxn id="11" idx="3"/>
          </p:cNvCxnSpPr>
          <p:nvPr/>
        </p:nvCxnSpPr>
        <p:spPr>
          <a:xfrm rot="5400000" flipH="1" flipV="1">
            <a:off x="7675821" y="3064889"/>
            <a:ext cx="2692146" cy="396611"/>
          </a:xfrm>
          <a:prstGeom prst="curvedConnector4">
            <a:avLst>
              <a:gd name="adj1" fmla="val 19723"/>
              <a:gd name="adj2" fmla="val 191052"/>
            </a:avLst>
          </a:prstGeom>
          <a:ln w="571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5C68291-24B0-7741-9EA7-27FD7F7C4EF3}"/>
              </a:ext>
            </a:extLst>
          </p:cNvPr>
          <p:cNvSpPr txBox="1"/>
          <p:nvPr/>
        </p:nvSpPr>
        <p:spPr>
          <a:xfrm>
            <a:off x="2690071" y="6324600"/>
            <a:ext cx="7507183" cy="440890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none" lIns="91440" tIns="91440" rIns="91440" bIns="91440" rtlCol="0">
            <a:spAutoFit/>
          </a:bodyPr>
          <a:lstStyle/>
          <a:p>
            <a:pPr algn="ctr">
              <a:lnSpc>
                <a:spcPct val="90000"/>
              </a:lnSpc>
              <a:spcBef>
                <a:spcPts val="400"/>
              </a:spcBef>
            </a:pPr>
            <a:r>
              <a:rPr lang="en-US" dirty="0"/>
              <a:t>MCM = Memory Consistency Model    |   R[D]MA = Remote [Direct] Memory Access</a:t>
            </a:r>
          </a:p>
        </p:txBody>
      </p:sp>
    </p:spTree>
    <p:extLst>
      <p:ext uri="{BB962C8B-B14F-4D97-AF65-F5344CB8AC3E}">
        <p14:creationId xmlns:p14="http://schemas.microsoft.com/office/powerpoint/2010/main" val="4178290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5124B6E-C7EC-2E48-AF99-2B3CE2A932E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85751" y="999160"/>
            <a:ext cx="11409794" cy="5249240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CHAMPS: </a:t>
            </a:r>
            <a:r>
              <a:rPr lang="en-US" dirty="0"/>
              <a:t>Computational Fluid Dynamics framework for airplane simulation</a:t>
            </a:r>
          </a:p>
          <a:p>
            <a:pPr lvl="1"/>
            <a:r>
              <a:rPr lang="en-US" dirty="0"/>
              <a:t>Professor Eric </a:t>
            </a:r>
            <a:r>
              <a:rPr lang="en-US" dirty="0" err="1"/>
              <a:t>Laurendeau’s</a:t>
            </a:r>
            <a:r>
              <a:rPr lang="en-US" dirty="0"/>
              <a:t> team at Polytechnique Montreal</a:t>
            </a:r>
          </a:p>
          <a:p>
            <a:pPr lvl="1"/>
            <a:r>
              <a:rPr lang="en-US" dirty="0"/>
              <a:t>Performance: achieves competitive results </a:t>
            </a:r>
            <a:r>
              <a:rPr lang="en-US" dirty="0" err="1"/>
              <a:t>w.r.t.</a:t>
            </a:r>
            <a:r>
              <a:rPr lang="en-US" dirty="0"/>
              <a:t> established, world-class frameworks from Stanford, MIT, etc.</a:t>
            </a:r>
          </a:p>
          <a:p>
            <a:pPr lvl="1"/>
            <a:r>
              <a:rPr lang="en-US" dirty="0"/>
              <a:t>Programmability: "</a:t>
            </a:r>
            <a:r>
              <a:rPr lang="en-US" sz="2000" i="1" dirty="0"/>
              <a:t>We ask students at the master's degree to do stuff that would take 2 years and they do it in 3 months."</a:t>
            </a:r>
          </a:p>
          <a:p>
            <a:pPr marL="228600" lvl="1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 err="1"/>
              <a:t>Arkouda</a:t>
            </a:r>
            <a:r>
              <a:rPr lang="en-US" b="1" dirty="0"/>
              <a:t>: </a:t>
            </a:r>
            <a:r>
              <a:rPr lang="en-US" dirty="0"/>
              <a:t>data analytics framework (</a:t>
            </a:r>
            <a:r>
              <a:rPr lang="en-US" dirty="0">
                <a:hlinkClick r:id="rId3"/>
              </a:rPr>
              <a:t>https://github.com/Bears-R-Us/arkouda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Mike Merrill, Bill Reus, et al., US DOD</a:t>
            </a:r>
          </a:p>
          <a:p>
            <a:pPr lvl="1"/>
            <a:r>
              <a:rPr lang="en-US" dirty="0"/>
              <a:t>Python front end client, Chapel server that processes dozens of terabytes in seconds</a:t>
            </a:r>
          </a:p>
          <a:p>
            <a:pPr lvl="1"/>
            <a:r>
              <a:rPr lang="en-US" dirty="0"/>
              <a:t>April 2023: 1200 GiB/s for </a:t>
            </a:r>
            <a:r>
              <a:rPr lang="en-US" dirty="0" err="1"/>
              <a:t>argsort</a:t>
            </a:r>
            <a:r>
              <a:rPr lang="en-US" dirty="0"/>
              <a:t> on an HPE EX system</a:t>
            </a:r>
          </a:p>
          <a:p>
            <a:pPr marL="228600" lvl="1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Recent Journal Paper on using Chapel for calibrating hydrologic models</a:t>
            </a:r>
          </a:p>
          <a:p>
            <a:pPr lvl="1"/>
            <a:r>
              <a:rPr lang="en-US" dirty="0" err="1"/>
              <a:t>Marjan</a:t>
            </a:r>
            <a:r>
              <a:rPr lang="en-US" dirty="0"/>
              <a:t> </a:t>
            </a:r>
            <a:r>
              <a:rPr lang="en-US" dirty="0" err="1"/>
              <a:t>Asgari</a:t>
            </a:r>
            <a:r>
              <a:rPr lang="en-US" dirty="0"/>
              <a:t> et al, "</a:t>
            </a:r>
            <a:r>
              <a:rPr lang="en-US" sz="1800" dirty="0">
                <a:effectLst/>
                <a:latin typeface="CharisSIL"/>
              </a:rPr>
              <a:t>Development of a knowledge-sharing parallel computing approach for calibrating distributed watershed hydrologic models", Environmental Modeling and Software.</a:t>
            </a:r>
            <a:endParaRPr lang="en-US" dirty="0"/>
          </a:p>
          <a:p>
            <a:pPr lvl="1"/>
            <a:r>
              <a:rPr lang="en-US" dirty="0"/>
              <a:t>They report super-linear speedup</a:t>
            </a:r>
          </a:p>
          <a:p>
            <a:pPr lvl="1"/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AA6ADA2-2E29-AD48-8C4F-084BAC8C7A2C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pPr defTabSz="1088421">
              <a:buFontTx/>
              <a:buBlip>
                <a:blip r:embed="rId4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4"/>
                </a:buBlip>
              </a:pPr>
              <a:t>5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9C094B5-BAFB-8B4D-967B-CDE4E395A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Highlights of Chapel Usage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E98524-5894-9640-8F9C-89C69E3091E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30623" y="188742"/>
            <a:ext cx="2620816" cy="14148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7909385-7BC5-964C-241D-860C500F15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13636" y="2436085"/>
            <a:ext cx="1881909" cy="1720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19213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Bent Arrow 36">
            <a:extLst>
              <a:ext uri="{FF2B5EF4-FFF2-40B4-BE49-F238E27FC236}">
                <a16:creationId xmlns:a16="http://schemas.microsoft.com/office/drawing/2014/main" id="{C52ED21F-277B-7B43-A1EC-9142F63B6D00}"/>
              </a:ext>
            </a:extLst>
          </p:cNvPr>
          <p:cNvSpPr/>
          <p:nvPr/>
        </p:nvSpPr>
        <p:spPr bwMode="ltGray">
          <a:xfrm flipV="1">
            <a:off x="8001000" y="3124200"/>
            <a:ext cx="1600200" cy="1956138"/>
          </a:xfrm>
          <a:prstGeom prst="bentArrow">
            <a:avLst/>
          </a:prstGeom>
          <a:solidFill>
            <a:schemeClr val="accent6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4DF6302-8931-3D43-BD6A-A9F4B3E52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Capturing variables for on-clauses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6611FF7-64FA-9447-9411-8CE25DD86632}"/>
              </a:ext>
            </a:extLst>
          </p:cNvPr>
          <p:cNvSpPr/>
          <p:nvPr/>
        </p:nvSpPr>
        <p:spPr>
          <a:xfrm>
            <a:off x="380999" y="1387019"/>
            <a:ext cx="6629401" cy="369331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pPr defTabSz="342900">
              <a:tabLst>
                <a:tab pos="940594" algn="l"/>
              </a:tabLst>
              <a:defRPr/>
            </a:pP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config</a:t>
            </a:r>
            <a:r>
              <a:rPr lang="en-US" b="1" dirty="0">
                <a:solidFill>
                  <a:srgbClr val="000090"/>
                </a:solidFill>
                <a:latin typeface="Courier New"/>
                <a:cs typeface="Courier New"/>
              </a:rPr>
              <a:t> </a:t>
            </a: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const</a:t>
            </a:r>
            <a:r>
              <a:rPr lang="en-US" b="1" dirty="0">
                <a:solidFill>
                  <a:srgbClr val="00009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chemeClr val="accent3"/>
                </a:solidFill>
                <a:latin typeface="Courier New"/>
                <a:cs typeface="Courier New"/>
              </a:rPr>
              <a:t>verbose</a:t>
            </a:r>
            <a:r>
              <a:rPr lang="en-US" b="1" dirty="0">
                <a:solidFill>
                  <a:srgbClr val="00009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=</a:t>
            </a:r>
            <a:r>
              <a:rPr lang="en-US" b="1" dirty="0">
                <a:solidFill>
                  <a:srgbClr val="000090"/>
                </a:solidFill>
                <a:latin typeface="Courier New"/>
                <a:cs typeface="Courier New"/>
              </a:rPr>
              <a:t> </a:t>
            </a: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false</a:t>
            </a:r>
            <a:r>
              <a:rPr lang="en-US" b="1" dirty="0">
                <a:solidFill>
                  <a:srgbClr val="000090"/>
                </a:solidFill>
                <a:latin typeface="Courier New"/>
                <a:cs typeface="Courier New"/>
              </a:rPr>
              <a:t>;</a:t>
            </a:r>
          </a:p>
          <a:p>
            <a:pPr defTabSz="342900">
              <a:tabLst>
                <a:tab pos="940594" algn="l"/>
              </a:tabLst>
              <a:defRPr/>
            </a:pP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var</a:t>
            </a:r>
            <a:r>
              <a:rPr lang="en-US" b="1" dirty="0">
                <a:solidFill>
                  <a:srgbClr val="00009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chemeClr val="accent3"/>
                </a:solidFill>
                <a:latin typeface="Courier New"/>
                <a:cs typeface="Courier New"/>
              </a:rPr>
              <a:t>total </a:t>
            </a: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= 0,</a:t>
            </a:r>
          </a:p>
          <a:p>
            <a:pPr defTabSz="342900">
              <a:tabLst>
                <a:tab pos="940594" algn="l"/>
              </a:tabLst>
              <a:defRPr/>
            </a:pP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    </a:t>
            </a:r>
            <a:r>
              <a:rPr lang="en-US" dirty="0">
                <a:solidFill>
                  <a:schemeClr val="accent3"/>
                </a:solidFill>
                <a:latin typeface="Courier New"/>
                <a:cs typeface="Courier New"/>
              </a:rPr>
              <a:t>done</a:t>
            </a: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 = </a:t>
            </a: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false</a:t>
            </a: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;</a:t>
            </a:r>
            <a:r>
              <a:rPr lang="en-US" b="1" dirty="0">
                <a:solidFill>
                  <a:srgbClr val="000090"/>
                </a:solidFill>
                <a:latin typeface="Courier New"/>
                <a:cs typeface="Courier New"/>
              </a:rPr>
              <a:t> </a:t>
            </a:r>
            <a:endParaRPr lang="en-US" b="1" dirty="0">
              <a:solidFill>
                <a:schemeClr val="tx2"/>
              </a:solidFill>
              <a:latin typeface="Courier New"/>
              <a:cs typeface="Courier New"/>
            </a:endParaRPr>
          </a:p>
          <a:p>
            <a:pPr defTabSz="342900">
              <a:tabLst>
                <a:tab pos="940594" algn="l"/>
              </a:tabLst>
              <a:defRPr/>
            </a:pPr>
            <a:endParaRPr lang="en-US" b="1" dirty="0">
              <a:solidFill>
                <a:srgbClr val="000090"/>
              </a:solidFill>
              <a:latin typeface="Courier New"/>
              <a:cs typeface="Courier New"/>
            </a:endParaRPr>
          </a:p>
          <a:p>
            <a:pPr defTabSz="342900">
              <a:tabLst>
                <a:tab pos="940594" algn="l"/>
              </a:tabLst>
              <a:defRPr/>
            </a:pPr>
            <a:r>
              <a:rPr lang="en-US" b="1" dirty="0">
                <a:solidFill>
                  <a:srgbClr val="000090"/>
                </a:solidFill>
                <a:latin typeface="Courier New"/>
                <a:cs typeface="Courier New"/>
              </a:rPr>
              <a:t>…</a:t>
            </a:r>
          </a:p>
          <a:p>
            <a:pPr defTabSz="342900">
              <a:tabLst>
                <a:tab pos="940594" algn="l"/>
              </a:tabLst>
              <a:defRPr/>
            </a:pPr>
            <a:endParaRPr lang="en-US" b="1" dirty="0">
              <a:solidFill>
                <a:srgbClr val="000090"/>
              </a:solidFill>
              <a:latin typeface="Courier New"/>
              <a:cs typeface="Courier New"/>
            </a:endParaRPr>
          </a:p>
          <a:p>
            <a:pPr defTabSz="342900">
              <a:tabLst>
                <a:tab pos="940594" algn="l"/>
              </a:tabLst>
              <a:defRPr/>
            </a:pPr>
            <a:r>
              <a:rPr lang="en-US" b="1" dirty="0">
                <a:solidFill>
                  <a:srgbClr val="000090"/>
                </a:solidFill>
                <a:latin typeface="Courier New"/>
                <a:cs typeface="Courier New"/>
              </a:rPr>
              <a:t>on</a:t>
            </a:r>
            <a:r>
              <a:rPr lang="en-US" dirty="0">
                <a:solidFill>
                  <a:srgbClr val="000090"/>
                </a:solidFill>
                <a:latin typeface="Courier New"/>
                <a:cs typeface="Courier New"/>
              </a:rPr>
              <a:t> </a:t>
            </a:r>
            <a:r>
              <a:rPr lang="en-US" b="1" dirty="0">
                <a:solidFill>
                  <a:schemeClr val="accent4"/>
                </a:solidFill>
                <a:latin typeface="Courier New"/>
                <a:cs typeface="Courier New"/>
              </a:rPr>
              <a:t>Locales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[1] {</a:t>
            </a:r>
          </a:p>
          <a:p>
            <a:pPr defTabSz="457189">
              <a:tabLst>
                <a:tab pos="1254094" algn="l"/>
              </a:tabLst>
              <a:defRPr/>
            </a:pP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 </a:t>
            </a: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if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!done {</a:t>
            </a:r>
          </a:p>
          <a:p>
            <a:pPr defTabSz="457189">
              <a:tabLst>
                <a:tab pos="1254094" algn="l"/>
              </a:tabLst>
              <a:defRPr/>
            </a:pP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   </a:t>
            </a: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if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verbose </a:t>
            </a: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then</a:t>
            </a:r>
          </a:p>
          <a:p>
            <a:pPr defTabSz="457189">
              <a:tabLst>
                <a:tab pos="1254094" algn="l"/>
              </a:tabLst>
              <a:defRPr/>
            </a:pP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     </a:t>
            </a:r>
            <a:r>
              <a:rPr lang="en-US" b="1" dirty="0">
                <a:solidFill>
                  <a:schemeClr val="accent4"/>
                </a:solidFill>
                <a:latin typeface="Courier New"/>
                <a:cs typeface="Courier New"/>
              </a:rPr>
              <a:t>writef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(</a:t>
            </a:r>
            <a:r>
              <a:rPr lang="en-US" b="1" dirty="0">
                <a:solidFill>
                  <a:schemeClr val="accent5"/>
                </a:solidFill>
                <a:latin typeface="Courier New"/>
                <a:cs typeface="Courier New"/>
              </a:rPr>
              <a:t>"</a:t>
            </a:r>
            <a:r>
              <a:rPr lang="en-US" dirty="0">
                <a:solidFill>
                  <a:schemeClr val="accent5"/>
                </a:solidFill>
                <a:latin typeface="Courier New"/>
                <a:cs typeface="Courier New"/>
              </a:rPr>
              <a:t>Adding locale 1’s contribution</a:t>
            </a:r>
            <a:r>
              <a:rPr lang="en-US" b="1" dirty="0">
                <a:solidFill>
                  <a:schemeClr val="accent5"/>
                </a:solidFill>
                <a:latin typeface="Courier New"/>
                <a:cs typeface="Courier New"/>
              </a:rPr>
              <a:t>"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);</a:t>
            </a:r>
          </a:p>
          <a:p>
            <a:pPr defTabSz="457189">
              <a:tabLst>
                <a:tab pos="1254094" algn="l"/>
              </a:tabLst>
              <a:defRPr/>
            </a:pP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   total += </a:t>
            </a:r>
            <a:r>
              <a:rPr lang="en-US" dirty="0" err="1">
                <a:solidFill>
                  <a:sysClr val="windowText" lastClr="000000"/>
                </a:solidFill>
                <a:latin typeface="Courier New"/>
                <a:cs typeface="Courier New"/>
              </a:rPr>
              <a:t>computeMyContribution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();</a:t>
            </a:r>
          </a:p>
          <a:p>
            <a:pPr defTabSz="457189">
              <a:tabLst>
                <a:tab pos="1254094" algn="l"/>
              </a:tabLst>
              <a:defRPr/>
            </a:pP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 }</a:t>
            </a:r>
          </a:p>
          <a:p>
            <a:pPr defTabSz="457189">
              <a:tabLst>
                <a:tab pos="1254094" algn="l"/>
              </a:tabLst>
              <a:defRPr/>
            </a:pP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}</a:t>
            </a:r>
            <a:endParaRPr lang="en-US" dirty="0">
              <a:solidFill>
                <a:schemeClr val="tx2"/>
              </a:solidFill>
              <a:latin typeface="Courier New"/>
              <a:cs typeface="Courier New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62CAA3F-F732-F64F-9A87-A3FD6AB10F63}"/>
              </a:ext>
            </a:extLst>
          </p:cNvPr>
          <p:cNvSpPr/>
          <p:nvPr/>
        </p:nvSpPr>
        <p:spPr>
          <a:xfrm>
            <a:off x="381001" y="1017687"/>
            <a:ext cx="1447800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 err="1">
                <a:solidFill>
                  <a:schemeClr val="tx1"/>
                </a:solidFill>
                <a:cs typeface="Courier New" pitchFamily="49" charset="0"/>
              </a:rPr>
              <a:t>onClause.chpl</a:t>
            </a:r>
            <a:endParaRPr lang="en-US" dirty="0">
              <a:solidFill>
                <a:schemeClr val="tx1"/>
              </a:solidFill>
              <a:cs typeface="Courier New" pitchFamily="49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B6A63B2-73AA-634B-BC37-3DCAB9731EC3}"/>
              </a:ext>
            </a:extLst>
          </p:cNvPr>
          <p:cNvGrpSpPr/>
          <p:nvPr/>
        </p:nvGrpSpPr>
        <p:grpSpPr>
          <a:xfrm>
            <a:off x="7162800" y="1093887"/>
            <a:ext cx="2182713" cy="2182713"/>
            <a:chOff x="7209705" y="1017686"/>
            <a:chExt cx="2411313" cy="241131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D18D065-0F3D-A749-995F-68196F161F4D}"/>
                </a:ext>
              </a:extLst>
            </p:cNvPr>
            <p:cNvSpPr/>
            <p:nvPr/>
          </p:nvSpPr>
          <p:spPr>
            <a:xfrm>
              <a:off x="7209705" y="1017686"/>
              <a:ext cx="2411313" cy="2411313"/>
            </a:xfrm>
            <a:prstGeom prst="rect">
              <a:avLst/>
            </a:prstGeom>
            <a:solidFill>
              <a:schemeClr val="bg2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0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2000" b="1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verbose</a:t>
              </a:r>
              <a:endPara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br>
                <a:rPr lang="en-US" sz="1000" b="1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</a:br>
              <a:r>
                <a:rPr lang="en-US" sz="2000" b="1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total</a:t>
              </a:r>
            </a:p>
            <a:p>
              <a:br>
                <a:rPr lang="en-US" sz="1000" b="1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</a:br>
              <a:r>
                <a:rPr lang="en-US" sz="2000" b="1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done</a:t>
              </a:r>
            </a:p>
            <a:p>
              <a:pPr algn="ctr"/>
              <a:endParaRPr lang="en-US" dirty="0">
                <a:solidFill>
                  <a:schemeClr val="bg1"/>
                </a:solidFill>
              </a:endParaRPr>
            </a:p>
            <a:p>
              <a:pPr algn="ctr"/>
              <a:r>
                <a:rPr lang="en-US" dirty="0">
                  <a:solidFill>
                    <a:schemeClr val="bg1"/>
                  </a:solidFill>
                </a:rPr>
                <a:t>locale 0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6A475D3-34B1-7C48-94CB-673351D38235}"/>
                </a:ext>
              </a:extLst>
            </p:cNvPr>
            <p:cNvSpPr/>
            <p:nvPr/>
          </p:nvSpPr>
          <p:spPr bwMode="ltGray">
            <a:xfrm>
              <a:off x="8796781" y="1408665"/>
              <a:ext cx="685800" cy="3810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false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99C4C43-C051-8147-B483-965E8C284F28}"/>
                </a:ext>
              </a:extLst>
            </p:cNvPr>
            <p:cNvSpPr/>
            <p:nvPr/>
          </p:nvSpPr>
          <p:spPr bwMode="ltGray">
            <a:xfrm>
              <a:off x="9101581" y="1905000"/>
              <a:ext cx="381000" cy="3810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04F3DEE-7B84-9547-A73F-A8E21F2CD52C}"/>
                </a:ext>
              </a:extLst>
            </p:cNvPr>
            <p:cNvSpPr/>
            <p:nvPr/>
          </p:nvSpPr>
          <p:spPr bwMode="ltGray">
            <a:xfrm>
              <a:off x="8796781" y="2418832"/>
              <a:ext cx="685800" cy="3810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false</a:t>
              </a:r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B77B7D22-5DB5-BE4A-9902-FDDAFB9E278C}"/>
              </a:ext>
            </a:extLst>
          </p:cNvPr>
          <p:cNvSpPr/>
          <p:nvPr/>
        </p:nvSpPr>
        <p:spPr>
          <a:xfrm>
            <a:off x="9628287" y="3684687"/>
            <a:ext cx="2182713" cy="2182713"/>
          </a:xfrm>
          <a:prstGeom prst="rect">
            <a:avLst/>
          </a:prstGeom>
          <a:solidFill>
            <a:schemeClr val="bg2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0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US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br>
              <a:rPr lang="en-US" sz="20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0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br>
              <a:rPr lang="en-US" sz="20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0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endParaRPr lang="en-US" dirty="0">
              <a:solidFill>
                <a:schemeClr val="bg1"/>
              </a:solidFill>
            </a:endParaRPr>
          </a:p>
          <a:p>
            <a:pPr algn="ctr"/>
            <a:r>
              <a:rPr lang="en-US" dirty="0">
                <a:solidFill>
                  <a:schemeClr val="bg1"/>
                </a:solidFill>
              </a:rPr>
              <a:t>locale 1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E2BFCD3-94CB-7C45-BEC0-7DCDDA1BD840}"/>
              </a:ext>
            </a:extLst>
          </p:cNvPr>
          <p:cNvSpPr/>
          <p:nvPr/>
        </p:nvSpPr>
        <p:spPr>
          <a:xfrm>
            <a:off x="9774061" y="3865861"/>
            <a:ext cx="1864499" cy="169673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0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done</a:t>
            </a:r>
          </a:p>
          <a:p>
            <a:b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verbose</a:t>
            </a:r>
          </a:p>
          <a:p>
            <a:b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total</a:t>
            </a:r>
          </a:p>
          <a:p>
            <a:pPr algn="ctr"/>
            <a:endParaRPr lang="en-US" sz="1000" dirty="0">
              <a:solidFill>
                <a:schemeClr val="bg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argument bundle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83D0A50-63D4-9B4D-B7B8-1700D93C12B5}"/>
              </a:ext>
            </a:extLst>
          </p:cNvPr>
          <p:cNvSpPr/>
          <p:nvPr/>
        </p:nvSpPr>
        <p:spPr bwMode="ltGray">
          <a:xfrm>
            <a:off x="11241948" y="4868073"/>
            <a:ext cx="344880" cy="313527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7" name="Curved Connector 26">
            <a:extLst>
              <a:ext uri="{FF2B5EF4-FFF2-40B4-BE49-F238E27FC236}">
                <a16:creationId xmlns:a16="http://schemas.microsoft.com/office/drawing/2014/main" id="{05D3A692-6586-1145-BDA8-4497217C9249}"/>
              </a:ext>
            </a:extLst>
          </p:cNvPr>
          <p:cNvCxnSpPr>
            <a:cxnSpLocks/>
            <a:endCxn id="11" idx="3"/>
          </p:cNvCxnSpPr>
          <p:nvPr/>
        </p:nvCxnSpPr>
        <p:spPr>
          <a:xfrm rot="16200000" flipV="1">
            <a:off x="8842323" y="2447398"/>
            <a:ext cx="2967972" cy="2212217"/>
          </a:xfrm>
          <a:prstGeom prst="curvedConnector2">
            <a:avLst/>
          </a:prstGeom>
          <a:ln w="571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2AB1DD38-A8DE-804F-8C3F-613A2697CDC5}"/>
              </a:ext>
            </a:extLst>
          </p:cNvPr>
          <p:cNvSpPr/>
          <p:nvPr/>
        </p:nvSpPr>
        <p:spPr bwMode="ltGray">
          <a:xfrm>
            <a:off x="10960386" y="4393647"/>
            <a:ext cx="620784" cy="313527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false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4CA9DCB-C780-9A44-9ABE-B02F7C02B515}"/>
              </a:ext>
            </a:extLst>
          </p:cNvPr>
          <p:cNvSpPr/>
          <p:nvPr/>
        </p:nvSpPr>
        <p:spPr bwMode="ltGray">
          <a:xfrm>
            <a:off x="10956459" y="3953673"/>
            <a:ext cx="620784" cy="313527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false</a:t>
            </a:r>
          </a:p>
        </p:txBody>
      </p:sp>
    </p:spTree>
    <p:extLst>
      <p:ext uri="{BB962C8B-B14F-4D97-AF65-F5344CB8AC3E}">
        <p14:creationId xmlns:p14="http://schemas.microsoft.com/office/powerpoint/2010/main" val="167246803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30A1563-B9C3-2EC1-E6A9-5421E7479FC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Note 3: puts and gets implemented with comm layer such as GASNET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4DF6302-8931-3D43-BD6A-A9F4B3E52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referring to captured variables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62CAA3F-F732-F64F-9A87-A3FD6AB10F63}"/>
              </a:ext>
            </a:extLst>
          </p:cNvPr>
          <p:cNvSpPr/>
          <p:nvPr/>
        </p:nvSpPr>
        <p:spPr>
          <a:xfrm>
            <a:off x="381001" y="1017687"/>
            <a:ext cx="1447800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 err="1">
                <a:solidFill>
                  <a:schemeClr val="tx1"/>
                </a:solidFill>
                <a:cs typeface="Courier New" pitchFamily="49" charset="0"/>
              </a:rPr>
              <a:t>onClause.chpl</a:t>
            </a:r>
            <a:endParaRPr lang="en-US" dirty="0">
              <a:solidFill>
                <a:schemeClr val="tx1"/>
              </a:solidFill>
              <a:cs typeface="Courier New" pitchFamily="49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C5F0221-56A4-4C4B-A5DB-CAC19F10DB94}"/>
              </a:ext>
            </a:extLst>
          </p:cNvPr>
          <p:cNvSpPr/>
          <p:nvPr/>
        </p:nvSpPr>
        <p:spPr>
          <a:xfrm>
            <a:off x="380999" y="1387019"/>
            <a:ext cx="6629401" cy="258532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pPr defTabSz="342900">
              <a:tabLst>
                <a:tab pos="940594" algn="l"/>
              </a:tabLst>
              <a:defRPr/>
            </a:pPr>
            <a:r>
              <a:rPr lang="en-US" b="1" dirty="0">
                <a:solidFill>
                  <a:srgbClr val="000090"/>
                </a:solidFill>
                <a:latin typeface="Courier New"/>
                <a:cs typeface="Courier New"/>
              </a:rPr>
              <a:t>…</a:t>
            </a:r>
          </a:p>
          <a:p>
            <a:pPr defTabSz="342900">
              <a:tabLst>
                <a:tab pos="940594" algn="l"/>
              </a:tabLst>
              <a:defRPr/>
            </a:pPr>
            <a:endParaRPr lang="en-US" b="1" dirty="0">
              <a:solidFill>
                <a:srgbClr val="000090"/>
              </a:solidFill>
              <a:latin typeface="Courier New"/>
              <a:cs typeface="Courier New"/>
            </a:endParaRPr>
          </a:p>
          <a:p>
            <a:pPr defTabSz="342900">
              <a:tabLst>
                <a:tab pos="940594" algn="l"/>
              </a:tabLst>
              <a:defRPr/>
            </a:pPr>
            <a:r>
              <a:rPr lang="en-US" b="1" dirty="0">
                <a:solidFill>
                  <a:srgbClr val="000090"/>
                </a:solidFill>
                <a:latin typeface="Courier New"/>
                <a:cs typeface="Courier New"/>
              </a:rPr>
              <a:t>on</a:t>
            </a:r>
            <a:r>
              <a:rPr lang="en-US" dirty="0">
                <a:solidFill>
                  <a:srgbClr val="000090"/>
                </a:solidFill>
                <a:latin typeface="Courier New"/>
                <a:cs typeface="Courier New"/>
              </a:rPr>
              <a:t> </a:t>
            </a:r>
            <a:r>
              <a:rPr lang="en-US" b="1" dirty="0">
                <a:solidFill>
                  <a:schemeClr val="accent4"/>
                </a:solidFill>
                <a:latin typeface="Courier New"/>
                <a:cs typeface="Courier New"/>
              </a:rPr>
              <a:t>Locales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[1] {</a:t>
            </a:r>
          </a:p>
          <a:p>
            <a:pPr defTabSz="457189">
              <a:tabLst>
                <a:tab pos="1254094" algn="l"/>
              </a:tabLst>
              <a:defRPr/>
            </a:pP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 </a:t>
            </a: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if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!done {</a:t>
            </a:r>
          </a:p>
          <a:p>
            <a:pPr defTabSz="457189">
              <a:tabLst>
                <a:tab pos="1254094" algn="l"/>
              </a:tabLst>
              <a:defRPr/>
            </a:pP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   </a:t>
            </a: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if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verbose </a:t>
            </a: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then</a:t>
            </a:r>
          </a:p>
          <a:p>
            <a:pPr defTabSz="457189">
              <a:tabLst>
                <a:tab pos="1254094" algn="l"/>
              </a:tabLst>
              <a:defRPr/>
            </a:pP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     </a:t>
            </a:r>
            <a:r>
              <a:rPr lang="en-US" b="1" dirty="0">
                <a:solidFill>
                  <a:schemeClr val="accent4"/>
                </a:solidFill>
                <a:latin typeface="Courier New"/>
                <a:cs typeface="Courier New"/>
              </a:rPr>
              <a:t>writef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(</a:t>
            </a:r>
            <a:r>
              <a:rPr lang="en-US" b="1" dirty="0">
                <a:solidFill>
                  <a:schemeClr val="accent5"/>
                </a:solidFill>
                <a:latin typeface="Courier New"/>
                <a:cs typeface="Courier New"/>
              </a:rPr>
              <a:t>"</a:t>
            </a:r>
            <a:r>
              <a:rPr lang="en-US" dirty="0">
                <a:solidFill>
                  <a:schemeClr val="accent5"/>
                </a:solidFill>
                <a:latin typeface="Courier New"/>
                <a:cs typeface="Courier New"/>
              </a:rPr>
              <a:t>Adding locale 1’s contribution</a:t>
            </a:r>
            <a:r>
              <a:rPr lang="en-US" b="1" dirty="0">
                <a:solidFill>
                  <a:schemeClr val="accent5"/>
                </a:solidFill>
                <a:latin typeface="Courier New"/>
                <a:cs typeface="Courier New"/>
              </a:rPr>
              <a:t>"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);</a:t>
            </a:r>
          </a:p>
          <a:p>
            <a:pPr defTabSz="457189">
              <a:tabLst>
                <a:tab pos="1254094" algn="l"/>
              </a:tabLst>
              <a:defRPr/>
            </a:pP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   total += </a:t>
            </a:r>
            <a:r>
              <a:rPr lang="en-US" dirty="0" err="1">
                <a:solidFill>
                  <a:sysClr val="windowText" lastClr="000000"/>
                </a:solidFill>
                <a:latin typeface="Courier New"/>
                <a:cs typeface="Courier New"/>
              </a:rPr>
              <a:t>computeMyContribution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();</a:t>
            </a:r>
          </a:p>
          <a:p>
            <a:pPr defTabSz="457189">
              <a:tabLst>
                <a:tab pos="1254094" algn="l"/>
              </a:tabLst>
              <a:defRPr/>
            </a:pP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 }</a:t>
            </a:r>
          </a:p>
          <a:p>
            <a:pPr defTabSz="457189">
              <a:tabLst>
                <a:tab pos="1254094" algn="l"/>
              </a:tabLst>
              <a:defRPr/>
            </a:pP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}</a:t>
            </a:r>
            <a:endParaRPr lang="en-US" dirty="0">
              <a:solidFill>
                <a:schemeClr val="tx2"/>
              </a:solidFill>
              <a:latin typeface="Courier New"/>
              <a:cs typeface="Courier New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6611FF7-64FA-9447-9411-8CE25DD86632}"/>
              </a:ext>
            </a:extLst>
          </p:cNvPr>
          <p:cNvSpPr/>
          <p:nvPr/>
        </p:nvSpPr>
        <p:spPr>
          <a:xfrm>
            <a:off x="1219200" y="3429000"/>
            <a:ext cx="6629401" cy="258532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pPr defTabSz="342900">
              <a:tabLst>
                <a:tab pos="940594" algn="l"/>
              </a:tabLst>
              <a:defRPr/>
            </a:pP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proc</a:t>
            </a:r>
            <a:r>
              <a:rPr lang="en-US" b="1" dirty="0">
                <a:solidFill>
                  <a:srgbClr val="00009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chemeClr val="accent3"/>
                </a:solidFill>
                <a:latin typeface="Courier New"/>
                <a:cs typeface="Courier New"/>
              </a:rPr>
              <a:t>onTask</a:t>
            </a: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(</a:t>
            </a:r>
            <a:r>
              <a:rPr lang="en-US" dirty="0" err="1">
                <a:solidFill>
                  <a:schemeClr val="accent3"/>
                </a:solidFill>
                <a:latin typeface="Courier New"/>
                <a:cs typeface="Courier New"/>
              </a:rPr>
              <a:t>argBundle</a:t>
            </a: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)</a:t>
            </a:r>
            <a:r>
              <a:rPr lang="en-US" b="1" dirty="0">
                <a:solidFill>
                  <a:srgbClr val="00009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{</a:t>
            </a:r>
          </a:p>
          <a:p>
            <a:pPr defTabSz="342900">
              <a:tabLst>
                <a:tab pos="940594" algn="l"/>
              </a:tabLst>
              <a:defRPr/>
            </a:pP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  if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!</a:t>
            </a:r>
            <a:r>
              <a:rPr lang="en-US" dirty="0" err="1">
                <a:solidFill>
                  <a:sysClr val="windowText" lastClr="000000"/>
                </a:solidFill>
                <a:latin typeface="Courier New"/>
                <a:cs typeface="Courier New"/>
              </a:rPr>
              <a:t>argBundle.done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{</a:t>
            </a:r>
          </a:p>
          <a:p>
            <a:pPr defTabSz="457189">
              <a:tabLst>
                <a:tab pos="1254094" algn="l"/>
              </a:tabLst>
              <a:defRPr/>
            </a:pP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   </a:t>
            </a: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if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ysClr val="windowText" lastClr="000000"/>
                </a:solidFill>
                <a:latin typeface="Courier New"/>
                <a:cs typeface="Courier New"/>
              </a:rPr>
              <a:t>argBundle.verbose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</a:t>
            </a: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then</a:t>
            </a:r>
          </a:p>
          <a:p>
            <a:pPr defTabSz="457189">
              <a:tabLst>
                <a:tab pos="1254094" algn="l"/>
              </a:tabLst>
              <a:defRPr/>
            </a:pP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     </a:t>
            </a:r>
            <a:r>
              <a:rPr lang="en-US" b="1" dirty="0">
                <a:solidFill>
                  <a:schemeClr val="accent4"/>
                </a:solidFill>
                <a:latin typeface="Courier New"/>
                <a:cs typeface="Courier New"/>
              </a:rPr>
              <a:t>writef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(</a:t>
            </a:r>
            <a:r>
              <a:rPr lang="en-US" b="1" dirty="0">
                <a:solidFill>
                  <a:schemeClr val="accent5"/>
                </a:solidFill>
                <a:latin typeface="Courier New"/>
                <a:cs typeface="Courier New"/>
              </a:rPr>
              <a:t>"</a:t>
            </a:r>
            <a:r>
              <a:rPr lang="en-US" dirty="0">
                <a:solidFill>
                  <a:schemeClr val="accent5"/>
                </a:solidFill>
                <a:latin typeface="Courier New"/>
                <a:cs typeface="Courier New"/>
              </a:rPr>
              <a:t>Adding locale 1’s contribution</a:t>
            </a:r>
            <a:r>
              <a:rPr lang="en-US" b="1" dirty="0">
                <a:solidFill>
                  <a:schemeClr val="accent5"/>
                </a:solidFill>
                <a:latin typeface="Courier New"/>
                <a:cs typeface="Courier New"/>
              </a:rPr>
              <a:t>"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);</a:t>
            </a:r>
          </a:p>
          <a:p>
            <a:pPr defTabSz="457189">
              <a:tabLst>
                <a:tab pos="1254094" algn="l"/>
              </a:tabLst>
              <a:defRPr/>
            </a:pP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   </a:t>
            </a: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const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ysClr val="windowText" lastClr="000000"/>
                </a:solidFill>
                <a:latin typeface="Courier New"/>
                <a:cs typeface="Courier New"/>
              </a:rPr>
              <a:t>locTotal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= </a:t>
            </a:r>
            <a:r>
              <a:rPr lang="en-US" b="1" dirty="0">
                <a:solidFill>
                  <a:schemeClr val="accent4"/>
                </a:solidFill>
                <a:latin typeface="Courier New"/>
                <a:cs typeface="Courier New"/>
              </a:rPr>
              <a:t>get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(</a:t>
            </a:r>
            <a:r>
              <a:rPr lang="en-US" dirty="0" err="1">
                <a:solidFill>
                  <a:sysClr val="windowText" lastClr="000000"/>
                </a:solidFill>
                <a:latin typeface="Courier New"/>
                <a:cs typeface="Courier New"/>
              </a:rPr>
              <a:t>argBundle.ref_total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);</a:t>
            </a:r>
          </a:p>
          <a:p>
            <a:pPr defTabSz="457189">
              <a:tabLst>
                <a:tab pos="1254094" algn="l"/>
              </a:tabLst>
              <a:defRPr/>
            </a:pP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   </a:t>
            </a:r>
            <a:r>
              <a:rPr lang="en-US" dirty="0" err="1">
                <a:solidFill>
                  <a:sysClr val="windowText" lastClr="000000"/>
                </a:solidFill>
                <a:latin typeface="Courier New"/>
                <a:cs typeface="Courier New"/>
              </a:rPr>
              <a:t>locTotal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+= </a:t>
            </a:r>
            <a:r>
              <a:rPr lang="en-US" dirty="0" err="1">
                <a:solidFill>
                  <a:sysClr val="windowText" lastClr="000000"/>
                </a:solidFill>
                <a:latin typeface="Courier New"/>
                <a:cs typeface="Courier New"/>
              </a:rPr>
              <a:t>computeMyContribution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();</a:t>
            </a:r>
          </a:p>
          <a:p>
            <a:pPr defTabSz="457189">
              <a:tabLst>
                <a:tab pos="1254094" algn="l"/>
              </a:tabLst>
              <a:defRPr/>
            </a:pP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   </a:t>
            </a:r>
            <a:r>
              <a:rPr lang="en-US" b="1" dirty="0">
                <a:solidFill>
                  <a:schemeClr val="accent4"/>
                </a:solidFill>
                <a:latin typeface="Courier New"/>
                <a:cs typeface="Courier New"/>
              </a:rPr>
              <a:t>put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(</a:t>
            </a:r>
            <a:r>
              <a:rPr lang="en-US" dirty="0" err="1">
                <a:solidFill>
                  <a:sysClr val="windowText" lastClr="000000"/>
                </a:solidFill>
                <a:latin typeface="Courier New"/>
                <a:cs typeface="Courier New"/>
              </a:rPr>
              <a:t>argBundle.ref_total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, </a:t>
            </a:r>
            <a:r>
              <a:rPr lang="en-US" dirty="0" err="1">
                <a:solidFill>
                  <a:sysClr val="windowText" lastClr="000000"/>
                </a:solidFill>
                <a:latin typeface="Courier New"/>
                <a:cs typeface="Courier New"/>
              </a:rPr>
              <a:t>locTotal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);</a:t>
            </a:r>
          </a:p>
          <a:p>
            <a:pPr defTabSz="457189">
              <a:tabLst>
                <a:tab pos="1254094" algn="l"/>
              </a:tabLst>
              <a:defRPr/>
            </a:pP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 }</a:t>
            </a:r>
          </a:p>
          <a:p>
            <a:pPr defTabSz="457189">
              <a:tabLst>
                <a:tab pos="1254094" algn="l"/>
              </a:tabLst>
              <a:defRPr/>
            </a:pP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}</a:t>
            </a:r>
            <a:endParaRPr lang="en-US" dirty="0">
              <a:solidFill>
                <a:schemeClr val="tx2"/>
              </a:solidFill>
              <a:latin typeface="Courier New"/>
              <a:cs typeface="Courier New"/>
            </a:endParaRPr>
          </a:p>
        </p:txBody>
      </p:sp>
      <p:sp>
        <p:nvSpPr>
          <p:cNvPr id="8" name="Bent Arrow 7">
            <a:extLst>
              <a:ext uri="{FF2B5EF4-FFF2-40B4-BE49-F238E27FC236}">
                <a16:creationId xmlns:a16="http://schemas.microsoft.com/office/drawing/2014/main" id="{6AC85CF3-836B-8FBF-8472-5AFF9C3B970B}"/>
              </a:ext>
            </a:extLst>
          </p:cNvPr>
          <p:cNvSpPr/>
          <p:nvPr/>
        </p:nvSpPr>
        <p:spPr bwMode="ltGray">
          <a:xfrm flipV="1">
            <a:off x="8001000" y="3124200"/>
            <a:ext cx="1600200" cy="1956138"/>
          </a:xfrm>
          <a:prstGeom prst="bentArrow">
            <a:avLst/>
          </a:prstGeom>
          <a:solidFill>
            <a:schemeClr val="accent6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89093F1-C011-9042-58FC-411CBD526DC1}"/>
              </a:ext>
            </a:extLst>
          </p:cNvPr>
          <p:cNvGrpSpPr/>
          <p:nvPr/>
        </p:nvGrpSpPr>
        <p:grpSpPr>
          <a:xfrm>
            <a:off x="7162800" y="1093887"/>
            <a:ext cx="2182713" cy="2182713"/>
            <a:chOff x="7209705" y="1017686"/>
            <a:chExt cx="2411313" cy="2411313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3798507-FF94-A8A0-ACA6-DA2DA9CCB792}"/>
                </a:ext>
              </a:extLst>
            </p:cNvPr>
            <p:cNvSpPr/>
            <p:nvPr/>
          </p:nvSpPr>
          <p:spPr>
            <a:xfrm>
              <a:off x="7209705" y="1017686"/>
              <a:ext cx="2411313" cy="2411313"/>
            </a:xfrm>
            <a:prstGeom prst="rect">
              <a:avLst/>
            </a:prstGeom>
            <a:solidFill>
              <a:schemeClr val="bg2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0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2000" b="1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verbose</a:t>
              </a:r>
              <a:endPara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br>
                <a:rPr lang="en-US" sz="1000" b="1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</a:br>
              <a:r>
                <a:rPr lang="en-US" sz="2000" b="1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total</a:t>
              </a:r>
            </a:p>
            <a:p>
              <a:br>
                <a:rPr lang="en-US" sz="1000" b="1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</a:br>
              <a:r>
                <a:rPr lang="en-US" sz="2000" b="1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done</a:t>
              </a:r>
            </a:p>
            <a:p>
              <a:pPr algn="ctr"/>
              <a:endParaRPr lang="en-US" dirty="0">
                <a:solidFill>
                  <a:schemeClr val="bg1"/>
                </a:solidFill>
              </a:endParaRPr>
            </a:p>
            <a:p>
              <a:pPr algn="ctr"/>
              <a:r>
                <a:rPr lang="en-US" dirty="0">
                  <a:solidFill>
                    <a:schemeClr val="bg1"/>
                  </a:solidFill>
                </a:rPr>
                <a:t>locale 0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5F364AF-CE7A-0A23-25AD-58EE8FA79597}"/>
                </a:ext>
              </a:extLst>
            </p:cNvPr>
            <p:cNvSpPr/>
            <p:nvPr/>
          </p:nvSpPr>
          <p:spPr bwMode="ltGray">
            <a:xfrm>
              <a:off x="8796781" y="1408665"/>
              <a:ext cx="685800" cy="3810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false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8EB0429-30AA-6DD3-AB53-11B94A4A9254}"/>
                </a:ext>
              </a:extLst>
            </p:cNvPr>
            <p:cNvSpPr/>
            <p:nvPr/>
          </p:nvSpPr>
          <p:spPr bwMode="ltGray">
            <a:xfrm>
              <a:off x="9101581" y="1905000"/>
              <a:ext cx="381000" cy="3810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BD23488-E964-9BFF-E34C-07EC2CC7A8C2}"/>
                </a:ext>
              </a:extLst>
            </p:cNvPr>
            <p:cNvSpPr/>
            <p:nvPr/>
          </p:nvSpPr>
          <p:spPr bwMode="ltGray">
            <a:xfrm>
              <a:off x="8796781" y="2418832"/>
              <a:ext cx="685800" cy="3810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false</a:t>
              </a:r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D1FB26A2-18E7-5052-CEE0-747FF69D1A88}"/>
              </a:ext>
            </a:extLst>
          </p:cNvPr>
          <p:cNvSpPr/>
          <p:nvPr/>
        </p:nvSpPr>
        <p:spPr>
          <a:xfrm>
            <a:off x="9628287" y="3684687"/>
            <a:ext cx="2182713" cy="2182713"/>
          </a:xfrm>
          <a:prstGeom prst="rect">
            <a:avLst/>
          </a:prstGeom>
          <a:solidFill>
            <a:schemeClr val="bg2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0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US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br>
              <a:rPr lang="en-US" sz="20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0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br>
              <a:rPr lang="en-US" sz="20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0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endParaRPr lang="en-US" dirty="0">
              <a:solidFill>
                <a:schemeClr val="bg1"/>
              </a:solidFill>
            </a:endParaRPr>
          </a:p>
          <a:p>
            <a:pPr algn="ctr"/>
            <a:r>
              <a:rPr lang="en-US" dirty="0">
                <a:solidFill>
                  <a:schemeClr val="bg1"/>
                </a:solidFill>
              </a:rPr>
              <a:t>locale 1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78A9865-E06B-7F48-F500-ACF500F87AC5}"/>
              </a:ext>
            </a:extLst>
          </p:cNvPr>
          <p:cNvSpPr/>
          <p:nvPr/>
        </p:nvSpPr>
        <p:spPr>
          <a:xfrm>
            <a:off x="9774061" y="3865861"/>
            <a:ext cx="1864499" cy="169673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0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done</a:t>
            </a:r>
          </a:p>
          <a:p>
            <a:b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verbose</a:t>
            </a:r>
          </a:p>
          <a:p>
            <a:b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total</a:t>
            </a:r>
          </a:p>
          <a:p>
            <a:pPr algn="ctr"/>
            <a:endParaRPr lang="en-US" sz="1000" dirty="0">
              <a:solidFill>
                <a:schemeClr val="bg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argument bundle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8AD7B57-32AF-341A-3454-84784AA2405D}"/>
              </a:ext>
            </a:extLst>
          </p:cNvPr>
          <p:cNvSpPr/>
          <p:nvPr/>
        </p:nvSpPr>
        <p:spPr bwMode="ltGray">
          <a:xfrm>
            <a:off x="11241948" y="4868073"/>
            <a:ext cx="344880" cy="313527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7" name="Curved Connector 26">
            <a:extLst>
              <a:ext uri="{FF2B5EF4-FFF2-40B4-BE49-F238E27FC236}">
                <a16:creationId xmlns:a16="http://schemas.microsoft.com/office/drawing/2014/main" id="{9700507F-DE5B-329B-DDDA-4FB7FEF402F1}"/>
              </a:ext>
            </a:extLst>
          </p:cNvPr>
          <p:cNvCxnSpPr>
            <a:cxnSpLocks/>
            <a:endCxn id="16" idx="3"/>
          </p:cNvCxnSpPr>
          <p:nvPr/>
        </p:nvCxnSpPr>
        <p:spPr>
          <a:xfrm rot="16200000" flipV="1">
            <a:off x="8842323" y="2447398"/>
            <a:ext cx="2967972" cy="2212217"/>
          </a:xfrm>
          <a:prstGeom prst="curvedConnector2">
            <a:avLst/>
          </a:prstGeom>
          <a:ln w="571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9BDAD92C-2DCF-7D9C-1A1E-C03CB225C064}"/>
              </a:ext>
            </a:extLst>
          </p:cNvPr>
          <p:cNvSpPr/>
          <p:nvPr/>
        </p:nvSpPr>
        <p:spPr bwMode="ltGray">
          <a:xfrm>
            <a:off x="10960386" y="4393647"/>
            <a:ext cx="620784" cy="313527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false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B7C53F7-9701-22EC-115B-220102F7EBD0}"/>
              </a:ext>
            </a:extLst>
          </p:cNvPr>
          <p:cNvSpPr/>
          <p:nvPr/>
        </p:nvSpPr>
        <p:spPr bwMode="ltGray">
          <a:xfrm>
            <a:off x="10956459" y="3953673"/>
            <a:ext cx="620784" cy="313527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false</a:t>
            </a:r>
          </a:p>
        </p:txBody>
      </p:sp>
    </p:spTree>
    <p:extLst>
      <p:ext uri="{BB962C8B-B14F-4D97-AF65-F5344CB8AC3E}">
        <p14:creationId xmlns:p14="http://schemas.microsoft.com/office/powerpoint/2010/main" val="190327556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9D0DA1-9018-10E0-BB48-CF7AC367DCC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sz="2000" b="1" dirty="0">
                <a:highlight>
                  <a:srgbClr val="FFFF00"/>
                </a:highlight>
              </a:rPr>
              <a:t>See '</a:t>
            </a:r>
            <a:r>
              <a:rPr lang="en-US" sz="2000" b="1" dirty="0" err="1">
                <a:highlight>
                  <a:srgbClr val="FFFF00"/>
                </a:highlight>
              </a:rPr>
              <a:t>ExamplesInSlides</a:t>
            </a:r>
            <a:r>
              <a:rPr lang="en-US" sz="2000" b="1" dirty="0">
                <a:highlight>
                  <a:srgbClr val="FFFF00"/>
                </a:highlight>
              </a:rPr>
              <a:t>/</a:t>
            </a:r>
            <a:r>
              <a:rPr lang="en-US" sz="2000" b="1" dirty="0" err="1">
                <a:highlight>
                  <a:srgbClr val="FFFF00"/>
                </a:highlight>
              </a:rPr>
              <a:t>diffusion.chpl</a:t>
            </a:r>
            <a:r>
              <a:rPr lang="en-US" sz="2000" b="1" dirty="0">
                <a:highlight>
                  <a:srgbClr val="FFFF00"/>
                </a:highlight>
              </a:rPr>
              <a:t>' in the repository</a:t>
            </a:r>
          </a:p>
          <a:p>
            <a:r>
              <a:rPr lang="en-US" sz="2000" b="1" dirty="0"/>
              <a:t>Some things to try out with '</a:t>
            </a:r>
            <a:r>
              <a:rPr lang="en-US" sz="2000" b="1" dirty="0" err="1"/>
              <a:t>diffusion.chpl</a:t>
            </a:r>
            <a:r>
              <a:rPr lang="en-US" sz="2000" b="1" dirty="0"/>
              <a:t>'</a:t>
            </a:r>
            <a:endParaRPr lang="en-US" sz="2000" dirty="0">
              <a:solidFill>
                <a:srgbClr val="007ACC"/>
              </a:solidFill>
              <a:latin typeface="Source Sans Pro" panose="020B0503030403020204" pitchFamily="34" charset="0"/>
            </a:endParaRPr>
          </a:p>
          <a:p>
            <a:pPr lvl="3"/>
            <a:r>
              <a:rPr lang="en-US" sz="2000" dirty="0" err="1"/>
              <a:t>chpl</a:t>
            </a:r>
            <a:r>
              <a:rPr lang="en-US" sz="2000" dirty="0"/>
              <a:t> </a:t>
            </a:r>
            <a:r>
              <a:rPr lang="en-US" sz="2000" dirty="0" err="1"/>
              <a:t>diffusion.chpl</a:t>
            </a:r>
            <a:endParaRPr lang="en-US" sz="2000" dirty="0"/>
          </a:p>
          <a:p>
            <a:pPr lvl="3"/>
            <a:r>
              <a:rPr lang="en-US" sz="2000" dirty="0"/>
              <a:t>./diffusion</a:t>
            </a:r>
          </a:p>
          <a:p>
            <a:pPr lvl="3"/>
            <a:endParaRPr lang="en-US" sz="2000" dirty="0"/>
          </a:p>
          <a:p>
            <a:pPr lvl="3"/>
            <a:r>
              <a:rPr lang="en-US" sz="2000" dirty="0"/>
              <a:t>--</a:t>
            </a:r>
            <a:r>
              <a:rPr lang="en-US" sz="2000" dirty="0" err="1"/>
              <a:t>xLen</a:t>
            </a:r>
            <a:r>
              <a:rPr lang="en-US" sz="2000" dirty="0"/>
              <a:t>=4 --</a:t>
            </a:r>
            <a:r>
              <a:rPr lang="en-US" sz="2000" dirty="0" err="1"/>
              <a:t>yLen</a:t>
            </a:r>
            <a:r>
              <a:rPr lang="en-US" sz="2000" dirty="0"/>
              <a:t>=4 --</a:t>
            </a:r>
            <a:r>
              <a:rPr lang="en-US" sz="2000" dirty="0" err="1"/>
              <a:t>nx</a:t>
            </a:r>
            <a:r>
              <a:rPr lang="en-US" sz="2000" dirty="0"/>
              <a:t>=61 --</a:t>
            </a:r>
            <a:r>
              <a:rPr lang="en-US" sz="2000" dirty="0" err="1"/>
              <a:t>ny</a:t>
            </a:r>
            <a:r>
              <a:rPr lang="en-US" sz="2000" dirty="0"/>
              <a:t>=61  # doubles the size of the domain </a:t>
            </a:r>
          </a:p>
          <a:p>
            <a:pPr lvl="3"/>
            <a:r>
              <a:rPr lang="en-US" sz="2000" dirty="0"/>
              <a:t>                                   # along each dimension, keeping the </a:t>
            </a:r>
          </a:p>
          <a:p>
            <a:pPr lvl="3"/>
            <a:r>
              <a:rPr lang="en-US" sz="2000" dirty="0"/>
              <a:t>                                   # density of points the same</a:t>
            </a:r>
          </a:p>
          <a:p>
            <a:pPr lvl="3"/>
            <a:endParaRPr lang="en-US" sz="2000" dirty="0"/>
          </a:p>
          <a:p>
            <a:pPr lvl="3"/>
            <a:r>
              <a:rPr lang="en-US" sz="2000" dirty="0"/>
              <a:t>--nu=0.025                         # reduces the fluid viscosity</a:t>
            </a:r>
          </a:p>
          <a:p>
            <a:pPr lvl="3"/>
            <a:endParaRPr lang="en-US" sz="2000" dirty="0"/>
          </a:p>
          <a:p>
            <a:pPr lvl="3"/>
            <a:r>
              <a:rPr lang="en-US" sz="2000" dirty="0"/>
              <a:t>--</a:t>
            </a:r>
            <a:r>
              <a:rPr lang="en-US" sz="2000" dirty="0" err="1"/>
              <a:t>nt</a:t>
            </a:r>
            <a:r>
              <a:rPr lang="en-US" sz="2000" dirty="0"/>
              <a:t>=100                           # twice as many timesteps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E184ED-CA7F-4348-BEDA-0C2B47057E99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pPr marL="205699" marR="0" lvl="0" indent="-205699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Blip>
                <a:blip r:embed="rId3"/>
              </a:buBlip>
              <a:tabLst/>
              <a:defRPr/>
            </a:pPr>
            <a:fld id="{A6A718CD-1F60-478A-BCD3-0DF9B7590A9B}" type="slidenum">
              <a:rPr kumimoji="0" lang="en-US" sz="2000" b="0" i="0" u="none" strike="noStrike" kern="1200" cap="all" spc="0" normalizeH="0" baseline="10000" noProof="0" smtClean="0">
                <a:ln>
                  <a:noFill/>
                </a:ln>
                <a:solidFill>
                  <a:srgbClr val="787871"/>
                </a:solidFill>
                <a:effectLst/>
                <a:uLnTx/>
                <a:uFillTx/>
                <a:latin typeface="MetricHPE" panose="020B0503030202060203" pitchFamily="34" charset="0"/>
                <a:ea typeface="+mn-ea"/>
                <a:cs typeface="+mn-cs"/>
              </a:rPr>
              <a:pPr marL="205699" marR="0" lvl="0" indent="-205699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20000"/>
                <a:buFontTx/>
                <a:buBlip>
                  <a:blip r:embed="rId3"/>
                </a:buBlip>
                <a:tabLst/>
                <a:defRPr/>
              </a:pPr>
              <a:t>52</a:t>
            </a:fld>
            <a:endParaRPr kumimoji="0" lang="en-US" sz="2000" b="0" i="0" u="none" strike="noStrike" kern="1200" cap="all" spc="0" normalizeH="0" baseline="10000" noProof="0" dirty="0">
              <a:ln>
                <a:noFill/>
              </a:ln>
              <a:solidFill>
                <a:srgbClr val="787871"/>
              </a:solidFill>
              <a:effectLst/>
              <a:uLnTx/>
              <a:uFillTx/>
              <a:latin typeface="MetricHPE" panose="020B0503030202060203" pitchFamily="34" charset="0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43" y="391852"/>
            <a:ext cx="6877057" cy="401362"/>
          </a:xfrm>
        </p:spPr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2D Heat Diffusion Example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38549A-81B1-6029-70E7-3A62FFB0802B}"/>
              </a:ext>
            </a:extLst>
          </p:cNvPr>
          <p:cNvSpPr txBox="1"/>
          <p:nvPr/>
        </p:nvSpPr>
        <p:spPr>
          <a:xfrm>
            <a:off x="7162800" y="152400"/>
            <a:ext cx="4743450" cy="746358"/>
          </a:xfrm>
          <a:prstGeom prst="rect">
            <a:avLst/>
          </a:prstGeom>
          <a:noFill/>
          <a:ln w="57150">
            <a:solidFill>
              <a:schemeClr val="accent1"/>
            </a:solidFill>
            <a:miter lim="800000"/>
          </a:ln>
        </p:spPr>
        <p:txBody>
          <a:bodyPr wrap="square" lIns="91440" tIns="91440" rIns="91440" bIns="91440" rtlCol="0">
            <a:spAutoFit/>
          </a:bodyPr>
          <a:lstStyle/>
          <a:p>
            <a:pPr>
              <a:lnSpc>
                <a:spcPct val="90000"/>
              </a:lnSpc>
              <a:spcBef>
                <a:spcPts val="400"/>
              </a:spcBef>
            </a:pPr>
            <a:r>
              <a:rPr lang="en-US" sz="2000" i="1" dirty="0"/>
              <a:t>See </a:t>
            </a:r>
            <a:r>
              <a:rPr lang="en-US" sz="2000" i="1" dirty="0">
                <a:hlinkClick r:id="rId4"/>
              </a:rPr>
              <a:t>https://github.com/mstrout/CUF23-OLCF-Tutorial</a:t>
            </a:r>
            <a:r>
              <a:rPr lang="en-US" sz="2000" i="1" dirty="0"/>
              <a:t> for more info and for example code.</a:t>
            </a:r>
          </a:p>
        </p:txBody>
      </p:sp>
    </p:spTree>
    <p:extLst>
      <p:ext uri="{BB962C8B-B14F-4D97-AF65-F5344CB8AC3E}">
        <p14:creationId xmlns:p14="http://schemas.microsoft.com/office/powerpoint/2010/main" val="284738280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5A945B4-0EA0-C9E5-0817-C936EED6EA9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Differences between three different versions</a:t>
            </a:r>
          </a:p>
          <a:p>
            <a:r>
              <a:rPr lang="en-US" dirty="0"/>
              <a:t>Show the illustrations for all three?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D9EFC03-F105-219A-F4E0-E7BA5CFEF8B9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pPr defTabSz="1088421">
              <a:buFontTx/>
              <a:buBlip>
                <a:blip r:embed="rId2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2"/>
                </a:buBlip>
              </a:pPr>
              <a:t>53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BD04FBC-E6D9-AE9D-DDB0-6C6534B491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Slides showing</a:t>
            </a:r>
          </a:p>
        </p:txBody>
      </p:sp>
    </p:spTree>
    <p:extLst>
      <p:ext uri="{BB962C8B-B14F-4D97-AF65-F5344CB8AC3E}">
        <p14:creationId xmlns:p14="http://schemas.microsoft.com/office/powerpoint/2010/main" val="354202213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Array-based Parallelism and locality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F9B69CC-8AE4-9240-9BF8-B66265EBA654}"/>
              </a:ext>
            </a:extLst>
          </p:cNvPr>
          <p:cNvSpPr/>
          <p:nvPr/>
        </p:nvSpPr>
        <p:spPr>
          <a:xfrm>
            <a:off x="380999" y="1387019"/>
            <a:ext cx="6781801" cy="258532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pPr defTabSz="342900">
              <a:tabLst>
                <a:tab pos="940594" algn="l"/>
              </a:tabLst>
              <a:defRPr/>
            </a:pP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writeln("Hello from locale ", </a:t>
            </a:r>
            <a:r>
              <a:rPr lang="en-US" b="1" dirty="0">
                <a:solidFill>
                  <a:schemeClr val="accent4"/>
                </a:solidFill>
                <a:latin typeface="Courier New"/>
                <a:cs typeface="Courier New"/>
              </a:rPr>
              <a:t>here</a:t>
            </a: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.id);</a:t>
            </a:r>
          </a:p>
          <a:p>
            <a:pPr defTabSz="342900">
              <a:tabLst>
                <a:tab pos="940594" algn="l"/>
              </a:tabLst>
              <a:defRPr/>
            </a:pPr>
            <a:endParaRPr lang="en-US" b="1" dirty="0">
              <a:solidFill>
                <a:schemeClr val="accent1"/>
              </a:solidFill>
              <a:latin typeface="Courier New"/>
              <a:cs typeface="Courier New"/>
            </a:endParaRPr>
          </a:p>
          <a:p>
            <a:pPr defTabSz="342900">
              <a:tabLst>
                <a:tab pos="940594" algn="l"/>
              </a:tabLst>
              <a:defRPr/>
            </a:pP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var </a:t>
            </a:r>
            <a:r>
              <a:rPr lang="en-US" dirty="0">
                <a:solidFill>
                  <a:schemeClr val="accent3"/>
                </a:solidFill>
                <a:latin typeface="Courier New"/>
                <a:cs typeface="Courier New"/>
              </a:rPr>
              <a:t>A</a:t>
            </a: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: [1..2, 1..2] </a:t>
            </a: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real</a:t>
            </a: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;</a:t>
            </a:r>
          </a:p>
          <a:p>
            <a:pPr defTabSz="342900">
              <a:tabLst>
                <a:tab pos="940594" algn="l"/>
              </a:tabLst>
              <a:defRPr/>
            </a:pPr>
            <a:endParaRPr lang="en-US" b="1" dirty="0">
              <a:solidFill>
                <a:schemeClr val="accent1"/>
              </a:solidFill>
              <a:latin typeface="Courier New"/>
              <a:cs typeface="Courier New"/>
            </a:endParaRPr>
          </a:p>
          <a:p>
            <a:pPr defTabSz="342900">
              <a:tabLst>
                <a:tab pos="940594" algn="l"/>
              </a:tabLst>
              <a:defRPr/>
            </a:pP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use </a:t>
            </a:r>
            <a:r>
              <a:rPr lang="en-US" b="1" dirty="0" err="1">
                <a:solidFill>
                  <a:schemeClr val="accent4"/>
                </a:solidFill>
                <a:latin typeface="Courier New"/>
                <a:cs typeface="Courier New"/>
              </a:rPr>
              <a:t>BlockDist</a:t>
            </a: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;</a:t>
            </a:r>
          </a:p>
          <a:p>
            <a:pPr defTabSz="342900">
              <a:tabLst>
                <a:tab pos="940594" algn="l"/>
              </a:tabLst>
              <a:defRPr/>
            </a:pPr>
            <a:endParaRPr lang="en-US" b="1" dirty="0">
              <a:solidFill>
                <a:schemeClr val="accent1"/>
              </a:solidFill>
              <a:latin typeface="Courier New"/>
              <a:cs typeface="Courier New"/>
            </a:endParaRPr>
          </a:p>
          <a:p>
            <a:pPr defTabSz="342900">
              <a:tabLst>
                <a:tab pos="940594" algn="l"/>
              </a:tabLst>
              <a:defRPr/>
            </a:pP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var </a:t>
            </a:r>
            <a:r>
              <a:rPr lang="en-US" dirty="0">
                <a:solidFill>
                  <a:schemeClr val="accent3"/>
                </a:solidFill>
                <a:latin typeface="Courier New"/>
                <a:cs typeface="Courier New"/>
              </a:rPr>
              <a:t>D </a:t>
            </a: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= </a:t>
            </a:r>
            <a:r>
              <a:rPr lang="en-US" b="1" dirty="0" err="1">
                <a:solidFill>
                  <a:schemeClr val="accent4"/>
                </a:solidFill>
                <a:latin typeface="Courier New"/>
                <a:cs typeface="Courier New"/>
              </a:rPr>
              <a:t>Block</a:t>
            </a:r>
            <a:r>
              <a:rPr lang="en-US" dirty="0" err="1">
                <a:solidFill>
                  <a:schemeClr val="tx1"/>
                </a:solidFill>
                <a:latin typeface="Courier New"/>
                <a:cs typeface="Courier New"/>
              </a:rPr>
              <a:t>.createDomain</a:t>
            </a: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({1..2, 1..2});</a:t>
            </a:r>
          </a:p>
          <a:p>
            <a:pPr defTabSz="342900">
              <a:tabLst>
                <a:tab pos="940594" algn="l"/>
              </a:tabLst>
              <a:defRPr/>
            </a:pP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var</a:t>
            </a: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chemeClr val="accent3"/>
                </a:solidFill>
                <a:latin typeface="Courier New"/>
                <a:cs typeface="Courier New"/>
              </a:rPr>
              <a:t>B</a:t>
            </a: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: [D] </a:t>
            </a: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real;</a:t>
            </a:r>
          </a:p>
          <a:p>
            <a:pPr defTabSz="342900">
              <a:tabLst>
                <a:tab pos="940594" algn="l"/>
              </a:tabLst>
              <a:defRPr/>
            </a:pPr>
            <a:r>
              <a:rPr lang="en-US" dirty="0">
                <a:solidFill>
                  <a:schemeClr val="accent1"/>
                </a:solidFill>
                <a:latin typeface="Courier New"/>
                <a:cs typeface="Courier New"/>
              </a:rPr>
              <a:t>B</a:t>
            </a: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 = A;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7050B62-FF4E-BD49-99D3-59D4534D720A}"/>
              </a:ext>
            </a:extLst>
          </p:cNvPr>
          <p:cNvSpPr/>
          <p:nvPr/>
        </p:nvSpPr>
        <p:spPr>
          <a:xfrm>
            <a:off x="381001" y="1017687"/>
            <a:ext cx="1905000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tx1"/>
                </a:solidFill>
                <a:cs typeface="Courier New" pitchFamily="49" charset="0"/>
              </a:rPr>
              <a:t>basics-</a:t>
            </a:r>
            <a:r>
              <a:rPr lang="en-US" dirty="0" err="1">
                <a:solidFill>
                  <a:schemeClr val="tx1"/>
                </a:solidFill>
                <a:cs typeface="Courier New" pitchFamily="49" charset="0"/>
              </a:rPr>
              <a:t>distarr.chpl</a:t>
            </a:r>
            <a:endParaRPr lang="en-US" dirty="0">
              <a:solidFill>
                <a:schemeClr val="tx1"/>
              </a:solidFill>
              <a:cs typeface="Courier New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10467A2-68C1-F643-8C85-EA1E8BF0845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3"/>
                </a:buBlip>
              </a:pPr>
              <a:t>54</a:t>
            </a:fld>
            <a:endParaRPr lang="en-US" dirty="0"/>
          </a:p>
        </p:txBody>
      </p:sp>
      <p:sp>
        <p:nvSpPr>
          <p:cNvPr id="14" name="Process 13">
            <a:extLst>
              <a:ext uri="{FF2B5EF4-FFF2-40B4-BE49-F238E27FC236}">
                <a16:creationId xmlns:a16="http://schemas.microsoft.com/office/drawing/2014/main" id="{72E7C0A3-BCEB-6C4D-AA93-9FA4B6327BA2}"/>
              </a:ext>
            </a:extLst>
          </p:cNvPr>
          <p:cNvSpPr/>
          <p:nvPr/>
        </p:nvSpPr>
        <p:spPr bwMode="ltGray">
          <a:xfrm>
            <a:off x="8110185" y="2819400"/>
            <a:ext cx="3354256" cy="762000"/>
          </a:xfrm>
          <a:prstGeom prst="flowChartProcess">
            <a:avLst/>
          </a:prstGeom>
          <a:solidFill>
            <a:schemeClr val="accent1"/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Chapel also supports distributed domains (index sets) and arrays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035BD42-7F59-DC43-B079-2FCD1E245E51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6096000" y="3200400"/>
            <a:ext cx="2014185" cy="0"/>
          </a:xfrm>
          <a:prstGeom prst="straightConnector1">
            <a:avLst/>
          </a:prstGeom>
          <a:ln w="57150">
            <a:solidFill>
              <a:schemeClr val="accent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3CB43AC-2DD5-D043-B3BD-6AC7888AC432}"/>
              </a:ext>
            </a:extLst>
          </p:cNvPr>
          <p:cNvCxnSpPr>
            <a:cxnSpLocks/>
          </p:cNvCxnSpPr>
          <p:nvPr/>
        </p:nvCxnSpPr>
        <p:spPr>
          <a:xfrm>
            <a:off x="3429000" y="5581804"/>
            <a:ext cx="5502612" cy="9172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2E3E601A-0109-0F41-BFE2-05622FA7464C}"/>
              </a:ext>
            </a:extLst>
          </p:cNvPr>
          <p:cNvSpPr/>
          <p:nvPr/>
        </p:nvSpPr>
        <p:spPr bwMode="ltGray">
          <a:xfrm>
            <a:off x="1981200" y="4615396"/>
            <a:ext cx="1447800" cy="1438951"/>
          </a:xfrm>
          <a:prstGeom prst="rect">
            <a:avLst/>
          </a:prstGeom>
          <a:solidFill>
            <a:schemeClr val="bg1"/>
          </a:solidFill>
          <a:ln w="381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579CC45-B165-514A-B681-5C8406ECB731}"/>
              </a:ext>
            </a:extLst>
          </p:cNvPr>
          <p:cNvSpPr/>
          <p:nvPr/>
        </p:nvSpPr>
        <p:spPr bwMode="ltGray">
          <a:xfrm>
            <a:off x="4270704" y="4626597"/>
            <a:ext cx="1447800" cy="1438951"/>
          </a:xfrm>
          <a:prstGeom prst="rect">
            <a:avLst/>
          </a:prstGeom>
          <a:solidFill>
            <a:schemeClr val="bg1"/>
          </a:solidFill>
          <a:ln w="381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A0641F9-84E5-5648-979A-8950E954E7C1}"/>
              </a:ext>
            </a:extLst>
          </p:cNvPr>
          <p:cNvSpPr/>
          <p:nvPr/>
        </p:nvSpPr>
        <p:spPr bwMode="ltGray">
          <a:xfrm>
            <a:off x="6657695" y="4624387"/>
            <a:ext cx="1447800" cy="1438951"/>
          </a:xfrm>
          <a:prstGeom prst="rect">
            <a:avLst/>
          </a:prstGeom>
          <a:solidFill>
            <a:schemeClr val="bg1"/>
          </a:solidFill>
          <a:ln w="381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F5B3FAB-B223-4A40-A931-829CF91DBE72}"/>
              </a:ext>
            </a:extLst>
          </p:cNvPr>
          <p:cNvSpPr/>
          <p:nvPr/>
        </p:nvSpPr>
        <p:spPr bwMode="ltGray">
          <a:xfrm>
            <a:off x="8931612" y="4624568"/>
            <a:ext cx="1447800" cy="1438951"/>
          </a:xfrm>
          <a:prstGeom prst="rect">
            <a:avLst/>
          </a:prstGeom>
          <a:solidFill>
            <a:schemeClr val="bg1"/>
          </a:solidFill>
          <a:ln w="381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  <p:graphicFrame>
        <p:nvGraphicFramePr>
          <p:cNvPr id="26" name="Table 51">
            <a:extLst>
              <a:ext uri="{FF2B5EF4-FFF2-40B4-BE49-F238E27FC236}">
                <a16:creationId xmlns:a16="http://schemas.microsoft.com/office/drawing/2014/main" id="{ADA40F24-0DD9-A344-95DA-5CB61B8691E7}"/>
              </a:ext>
            </a:extLst>
          </p:cNvPr>
          <p:cNvGraphicFramePr>
            <a:graphicFrameLocks noGrp="1"/>
          </p:cNvGraphicFramePr>
          <p:nvPr/>
        </p:nvGraphicFramePr>
        <p:xfrm>
          <a:off x="2057400" y="5236155"/>
          <a:ext cx="723130" cy="7387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1565">
                  <a:extLst>
                    <a:ext uri="{9D8B030D-6E8A-4147-A177-3AD203B41FA5}">
                      <a16:colId xmlns:a16="http://schemas.microsoft.com/office/drawing/2014/main" val="3994097017"/>
                    </a:ext>
                  </a:extLst>
                </a:gridCol>
                <a:gridCol w="361565">
                  <a:extLst>
                    <a:ext uri="{9D8B030D-6E8A-4147-A177-3AD203B41FA5}">
                      <a16:colId xmlns:a16="http://schemas.microsoft.com/office/drawing/2014/main" val="2205526929"/>
                    </a:ext>
                  </a:extLst>
                </a:gridCol>
              </a:tblGrid>
              <a:tr h="369365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9433889"/>
                  </a:ext>
                </a:extLst>
              </a:tr>
              <a:tr h="369365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150635"/>
                  </a:ext>
                </a:extLst>
              </a:tr>
            </a:tbl>
          </a:graphicData>
        </a:graphic>
      </p:graphicFrame>
      <p:sp>
        <p:nvSpPr>
          <p:cNvPr id="29" name="Rectangle 28">
            <a:extLst>
              <a:ext uri="{FF2B5EF4-FFF2-40B4-BE49-F238E27FC236}">
                <a16:creationId xmlns:a16="http://schemas.microsoft.com/office/drawing/2014/main" id="{10B24787-5ED0-7C44-902F-9E1CF247F4F6}"/>
              </a:ext>
            </a:extLst>
          </p:cNvPr>
          <p:cNvSpPr/>
          <p:nvPr/>
        </p:nvSpPr>
        <p:spPr bwMode="ltGray">
          <a:xfrm>
            <a:off x="2887088" y="5235346"/>
            <a:ext cx="465712" cy="740348"/>
          </a:xfrm>
          <a:prstGeom prst="rect">
            <a:avLst/>
          </a:prstGeom>
          <a:solidFill>
            <a:schemeClr val="accent5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  <p:pic>
        <p:nvPicPr>
          <p:cNvPr id="30" name="Graphic 29" descr="Single gear with solid fill">
            <a:extLst>
              <a:ext uri="{FF2B5EF4-FFF2-40B4-BE49-F238E27FC236}">
                <a16:creationId xmlns:a16="http://schemas.microsoft.com/office/drawing/2014/main" id="{D83BFC8E-4129-FA43-95B5-16BB5EBF354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81486" y="5261272"/>
            <a:ext cx="318795" cy="318795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F029E795-705C-E043-A809-5B08C1959198}"/>
              </a:ext>
            </a:extLst>
          </p:cNvPr>
          <p:cNvSpPr/>
          <p:nvPr/>
        </p:nvSpPr>
        <p:spPr bwMode="ltGray">
          <a:xfrm>
            <a:off x="5192523" y="5235346"/>
            <a:ext cx="465712" cy="740348"/>
          </a:xfrm>
          <a:prstGeom prst="rect">
            <a:avLst/>
          </a:prstGeom>
          <a:solidFill>
            <a:schemeClr val="accent5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  <p:graphicFrame>
        <p:nvGraphicFramePr>
          <p:cNvPr id="32" name="Table 51">
            <a:extLst>
              <a:ext uri="{FF2B5EF4-FFF2-40B4-BE49-F238E27FC236}">
                <a16:creationId xmlns:a16="http://schemas.microsoft.com/office/drawing/2014/main" id="{C934C343-1215-2045-B8DB-2C59B8EB3104}"/>
              </a:ext>
            </a:extLst>
          </p:cNvPr>
          <p:cNvGraphicFramePr>
            <a:graphicFrameLocks noGrp="1"/>
          </p:cNvGraphicFramePr>
          <p:nvPr/>
        </p:nvGraphicFramePr>
        <p:xfrm>
          <a:off x="6725144" y="5236155"/>
          <a:ext cx="723130" cy="7387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1565">
                  <a:extLst>
                    <a:ext uri="{9D8B030D-6E8A-4147-A177-3AD203B41FA5}">
                      <a16:colId xmlns:a16="http://schemas.microsoft.com/office/drawing/2014/main" val="3994097017"/>
                    </a:ext>
                  </a:extLst>
                </a:gridCol>
                <a:gridCol w="361565">
                  <a:extLst>
                    <a:ext uri="{9D8B030D-6E8A-4147-A177-3AD203B41FA5}">
                      <a16:colId xmlns:a16="http://schemas.microsoft.com/office/drawing/2014/main" val="2205526929"/>
                    </a:ext>
                  </a:extLst>
                </a:gridCol>
              </a:tblGrid>
              <a:tr h="369365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9433889"/>
                  </a:ext>
                </a:extLst>
              </a:tr>
              <a:tr h="369365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150635"/>
                  </a:ext>
                </a:extLst>
              </a:tr>
            </a:tbl>
          </a:graphicData>
        </a:graphic>
      </p:graphicFrame>
      <p:sp>
        <p:nvSpPr>
          <p:cNvPr id="33" name="Rectangle 32">
            <a:extLst>
              <a:ext uri="{FF2B5EF4-FFF2-40B4-BE49-F238E27FC236}">
                <a16:creationId xmlns:a16="http://schemas.microsoft.com/office/drawing/2014/main" id="{82C32EB0-F0F7-684E-8837-DAD5E0B1BBB0}"/>
              </a:ext>
            </a:extLst>
          </p:cNvPr>
          <p:cNvSpPr/>
          <p:nvPr/>
        </p:nvSpPr>
        <p:spPr bwMode="ltGray">
          <a:xfrm>
            <a:off x="7554832" y="5235346"/>
            <a:ext cx="465712" cy="740348"/>
          </a:xfrm>
          <a:prstGeom prst="rect">
            <a:avLst/>
          </a:prstGeom>
          <a:solidFill>
            <a:schemeClr val="accent5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  <p:graphicFrame>
        <p:nvGraphicFramePr>
          <p:cNvPr id="34" name="Table 51">
            <a:extLst>
              <a:ext uri="{FF2B5EF4-FFF2-40B4-BE49-F238E27FC236}">
                <a16:creationId xmlns:a16="http://schemas.microsoft.com/office/drawing/2014/main" id="{14906BE1-578D-A34F-9E25-B3C18D82DB36}"/>
              </a:ext>
            </a:extLst>
          </p:cNvPr>
          <p:cNvGraphicFramePr>
            <a:graphicFrameLocks noGrp="1"/>
          </p:cNvGraphicFramePr>
          <p:nvPr/>
        </p:nvGraphicFramePr>
        <p:xfrm>
          <a:off x="9030579" y="5236155"/>
          <a:ext cx="723130" cy="7387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1565">
                  <a:extLst>
                    <a:ext uri="{9D8B030D-6E8A-4147-A177-3AD203B41FA5}">
                      <a16:colId xmlns:a16="http://schemas.microsoft.com/office/drawing/2014/main" val="3994097017"/>
                    </a:ext>
                  </a:extLst>
                </a:gridCol>
                <a:gridCol w="361565">
                  <a:extLst>
                    <a:ext uri="{9D8B030D-6E8A-4147-A177-3AD203B41FA5}">
                      <a16:colId xmlns:a16="http://schemas.microsoft.com/office/drawing/2014/main" val="2205526929"/>
                    </a:ext>
                  </a:extLst>
                </a:gridCol>
              </a:tblGrid>
              <a:tr h="369365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9433889"/>
                  </a:ext>
                </a:extLst>
              </a:tr>
              <a:tr h="369365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150635"/>
                  </a:ext>
                </a:extLst>
              </a:tr>
            </a:tbl>
          </a:graphicData>
        </a:graphic>
      </p:graphicFrame>
      <p:sp>
        <p:nvSpPr>
          <p:cNvPr id="35" name="Rectangle 34">
            <a:extLst>
              <a:ext uri="{FF2B5EF4-FFF2-40B4-BE49-F238E27FC236}">
                <a16:creationId xmlns:a16="http://schemas.microsoft.com/office/drawing/2014/main" id="{E457752D-B83E-264B-8722-76278E614C2E}"/>
              </a:ext>
            </a:extLst>
          </p:cNvPr>
          <p:cNvSpPr/>
          <p:nvPr/>
        </p:nvSpPr>
        <p:spPr bwMode="ltGray">
          <a:xfrm>
            <a:off x="9860267" y="5235346"/>
            <a:ext cx="465712" cy="740348"/>
          </a:xfrm>
          <a:prstGeom prst="rect">
            <a:avLst/>
          </a:prstGeom>
          <a:solidFill>
            <a:schemeClr val="accent5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587EF6A1-9095-4446-BE52-C266EE882369}"/>
              </a:ext>
            </a:extLst>
          </p:cNvPr>
          <p:cNvSpPr/>
          <p:nvPr/>
        </p:nvSpPr>
        <p:spPr bwMode="ltGray">
          <a:xfrm>
            <a:off x="5410200" y="5257800"/>
            <a:ext cx="152401" cy="15240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9C20404E-C180-4F46-81F5-DCDBD7E0D8A2}"/>
              </a:ext>
            </a:extLst>
          </p:cNvPr>
          <p:cNvSpPr txBox="1"/>
          <p:nvPr/>
        </p:nvSpPr>
        <p:spPr>
          <a:xfrm>
            <a:off x="1981200" y="4623770"/>
            <a:ext cx="1447800" cy="469359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square" lIns="91440" tIns="91440" rIns="91440" bIns="91440" rtlCol="0" anchor="t">
            <a:spAutoFit/>
          </a:bodyPr>
          <a:lstStyle/>
          <a:p>
            <a:pPr>
              <a:lnSpc>
                <a:spcPct val="90000"/>
              </a:lnSpc>
              <a:spcBef>
                <a:spcPts val="400"/>
              </a:spcBef>
            </a:pPr>
            <a:r>
              <a:rPr lang="en-US" sz="2000" b="1" dirty="0"/>
              <a:t>Locale 0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A2431C67-373D-144D-88D2-ED4DB2DDFDE8}"/>
              </a:ext>
            </a:extLst>
          </p:cNvPr>
          <p:cNvSpPr txBox="1"/>
          <p:nvPr/>
        </p:nvSpPr>
        <p:spPr>
          <a:xfrm>
            <a:off x="4263696" y="4614922"/>
            <a:ext cx="1461816" cy="469359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square" lIns="91440" tIns="91440" rIns="91440" bIns="91440" rtlCol="0" anchor="t">
            <a:spAutoFit/>
          </a:bodyPr>
          <a:lstStyle/>
          <a:p>
            <a:pPr>
              <a:lnSpc>
                <a:spcPct val="90000"/>
              </a:lnSpc>
              <a:spcBef>
                <a:spcPts val="400"/>
              </a:spcBef>
            </a:pPr>
            <a:r>
              <a:rPr lang="en-US" sz="2000" b="1" dirty="0"/>
              <a:t>Locale 1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8612709D-3DAD-FA4F-A24C-E3EF761AA8B0}"/>
              </a:ext>
            </a:extLst>
          </p:cNvPr>
          <p:cNvSpPr txBox="1"/>
          <p:nvPr/>
        </p:nvSpPr>
        <p:spPr>
          <a:xfrm>
            <a:off x="6643679" y="4623771"/>
            <a:ext cx="1461816" cy="469359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square" lIns="91440" tIns="91440" rIns="91440" bIns="91440" rtlCol="0" anchor="t">
            <a:spAutoFit/>
          </a:bodyPr>
          <a:lstStyle/>
          <a:p>
            <a:pPr>
              <a:lnSpc>
                <a:spcPct val="90000"/>
              </a:lnSpc>
              <a:spcBef>
                <a:spcPts val="400"/>
              </a:spcBef>
            </a:pPr>
            <a:r>
              <a:rPr lang="en-US" sz="2000" b="1" dirty="0"/>
              <a:t>Locale 2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1E885E8D-9F0F-7641-9479-95E923773CB9}"/>
              </a:ext>
            </a:extLst>
          </p:cNvPr>
          <p:cNvSpPr txBox="1"/>
          <p:nvPr/>
        </p:nvSpPr>
        <p:spPr>
          <a:xfrm>
            <a:off x="8917596" y="4614922"/>
            <a:ext cx="1461816" cy="469359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square" lIns="91440" tIns="91440" rIns="91440" bIns="91440" rtlCol="0" anchor="t">
            <a:spAutoFit/>
          </a:bodyPr>
          <a:lstStyle/>
          <a:p>
            <a:pPr>
              <a:lnSpc>
                <a:spcPct val="90000"/>
              </a:lnSpc>
              <a:spcBef>
                <a:spcPts val="400"/>
              </a:spcBef>
            </a:pPr>
            <a:r>
              <a:rPr lang="en-US" sz="2000" b="1" dirty="0"/>
              <a:t>Locale 3</a:t>
            </a:r>
          </a:p>
        </p:txBody>
      </p:sp>
      <p:graphicFrame>
        <p:nvGraphicFramePr>
          <p:cNvPr id="75" name="Table 51">
            <a:extLst>
              <a:ext uri="{FF2B5EF4-FFF2-40B4-BE49-F238E27FC236}">
                <a16:creationId xmlns:a16="http://schemas.microsoft.com/office/drawing/2014/main" id="{A02C4DB8-D8E6-9349-879C-953746737436}"/>
              </a:ext>
            </a:extLst>
          </p:cNvPr>
          <p:cNvGraphicFramePr>
            <a:graphicFrameLocks noGrp="1"/>
          </p:cNvGraphicFramePr>
          <p:nvPr/>
        </p:nvGraphicFramePr>
        <p:xfrm>
          <a:off x="4362835" y="5236155"/>
          <a:ext cx="723130" cy="7387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1565">
                  <a:extLst>
                    <a:ext uri="{9D8B030D-6E8A-4147-A177-3AD203B41FA5}">
                      <a16:colId xmlns:a16="http://schemas.microsoft.com/office/drawing/2014/main" val="3994097017"/>
                    </a:ext>
                  </a:extLst>
                </a:gridCol>
                <a:gridCol w="361565">
                  <a:extLst>
                    <a:ext uri="{9D8B030D-6E8A-4147-A177-3AD203B41FA5}">
                      <a16:colId xmlns:a16="http://schemas.microsoft.com/office/drawing/2014/main" val="2205526929"/>
                    </a:ext>
                  </a:extLst>
                </a:gridCol>
              </a:tblGrid>
              <a:tr h="369365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9433889"/>
                  </a:ext>
                </a:extLst>
              </a:tr>
              <a:tr h="369365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150635"/>
                  </a:ext>
                </a:extLst>
              </a:tr>
            </a:tbl>
          </a:graphicData>
        </a:graphic>
      </p:graphicFrame>
      <p:pic>
        <p:nvPicPr>
          <p:cNvPr id="76" name="Graphic 75" descr="Single gear with solid fill">
            <a:extLst>
              <a:ext uri="{FF2B5EF4-FFF2-40B4-BE49-F238E27FC236}">
                <a16:creationId xmlns:a16="http://schemas.microsoft.com/office/drawing/2014/main" id="{6F50D990-E7F0-0B4E-8068-41B08171CE4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80184" y="5257519"/>
            <a:ext cx="318795" cy="318795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07CC6314-DCCA-FD4D-8DD1-88C4DA1731B2}"/>
              </a:ext>
            </a:extLst>
          </p:cNvPr>
          <p:cNvSpPr/>
          <p:nvPr/>
        </p:nvSpPr>
        <p:spPr bwMode="ltGray">
          <a:xfrm>
            <a:off x="7619999" y="5410199"/>
            <a:ext cx="152401" cy="15240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69A188BD-F741-194B-8815-4E1053A8D060}"/>
              </a:ext>
            </a:extLst>
          </p:cNvPr>
          <p:cNvSpPr/>
          <p:nvPr/>
        </p:nvSpPr>
        <p:spPr bwMode="ltGray">
          <a:xfrm>
            <a:off x="10093122" y="5410200"/>
            <a:ext cx="152401" cy="15240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  <p:pic>
        <p:nvPicPr>
          <p:cNvPr id="55" name="Graphic 54" descr="Single gear with solid fill">
            <a:extLst>
              <a:ext uri="{FF2B5EF4-FFF2-40B4-BE49-F238E27FC236}">
                <a16:creationId xmlns:a16="http://schemas.microsoft.com/office/drawing/2014/main" id="{FC1CFA7E-FB78-B041-9339-B363E76975D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67805" y="5257800"/>
            <a:ext cx="318795" cy="318795"/>
          </a:xfrm>
          <a:prstGeom prst="rect">
            <a:avLst/>
          </a:prstGeom>
        </p:spPr>
      </p:pic>
      <p:pic>
        <p:nvPicPr>
          <p:cNvPr id="56" name="Graphic 55" descr="Single gear with solid fill">
            <a:extLst>
              <a:ext uri="{FF2B5EF4-FFF2-40B4-BE49-F238E27FC236}">
                <a16:creationId xmlns:a16="http://schemas.microsoft.com/office/drawing/2014/main" id="{AEF45964-DD47-1345-B64D-4DFB6E509A5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53805" y="5257800"/>
            <a:ext cx="318795" cy="318795"/>
          </a:xfrm>
          <a:prstGeom prst="rect">
            <a:avLst/>
          </a:prstGeom>
        </p:spPr>
      </p:pic>
      <p:grpSp>
        <p:nvGrpSpPr>
          <p:cNvPr id="57" name="Group 56">
            <a:extLst>
              <a:ext uri="{FF2B5EF4-FFF2-40B4-BE49-F238E27FC236}">
                <a16:creationId xmlns:a16="http://schemas.microsoft.com/office/drawing/2014/main" id="{7B123427-C88D-384D-9947-AD9E9C1DCCC2}"/>
              </a:ext>
            </a:extLst>
          </p:cNvPr>
          <p:cNvGrpSpPr/>
          <p:nvPr/>
        </p:nvGrpSpPr>
        <p:grpSpPr>
          <a:xfrm>
            <a:off x="2971800" y="5257800"/>
            <a:ext cx="304801" cy="305534"/>
            <a:chOff x="7162799" y="2132867"/>
            <a:chExt cx="304801" cy="305534"/>
          </a:xfrm>
          <a:solidFill>
            <a:schemeClr val="bg1"/>
          </a:solidFill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F2D4B5E2-A02F-7741-9024-14E5B0A59C46}"/>
                </a:ext>
              </a:extLst>
            </p:cNvPr>
            <p:cNvSpPr/>
            <p:nvPr/>
          </p:nvSpPr>
          <p:spPr bwMode="ltGray">
            <a:xfrm>
              <a:off x="7164766" y="2132867"/>
              <a:ext cx="152401" cy="152401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ctr"/>
            <a:lstStyle/>
            <a:p>
              <a:pPr algn="ctr"/>
              <a:endParaRPr 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B7250909-AC5F-3544-A729-1043DAD8FB88}"/>
                </a:ext>
              </a:extLst>
            </p:cNvPr>
            <p:cNvSpPr/>
            <p:nvPr/>
          </p:nvSpPr>
          <p:spPr bwMode="ltGray">
            <a:xfrm>
              <a:off x="7162799" y="2285999"/>
              <a:ext cx="152401" cy="152401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ctr"/>
            <a:lstStyle/>
            <a:p>
              <a:pPr algn="ctr"/>
              <a:endParaRPr 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0F69F19E-92DE-AB40-B22E-49359BD58688}"/>
                </a:ext>
              </a:extLst>
            </p:cNvPr>
            <p:cNvSpPr/>
            <p:nvPr/>
          </p:nvSpPr>
          <p:spPr bwMode="ltGray">
            <a:xfrm>
              <a:off x="7315199" y="2286000"/>
              <a:ext cx="152401" cy="152401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ctr"/>
            <a:lstStyle/>
            <a:p>
              <a:pPr algn="ctr"/>
              <a:endParaRPr 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D6D11ACC-D9BA-F64B-92B5-416729532E98}"/>
                </a:ext>
              </a:extLst>
            </p:cNvPr>
            <p:cNvSpPr/>
            <p:nvPr/>
          </p:nvSpPr>
          <p:spPr bwMode="ltGray">
            <a:xfrm>
              <a:off x="7315199" y="2133600"/>
              <a:ext cx="152401" cy="152401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ctr"/>
            <a:lstStyle/>
            <a:p>
              <a:pPr algn="ctr"/>
              <a:endParaRPr lang="en-US" dirty="0" err="1">
                <a:solidFill>
                  <a:schemeClr val="tx1"/>
                </a:solidFill>
              </a:endParaRPr>
            </a:p>
          </p:txBody>
        </p:sp>
      </p:grpSp>
      <p:sp>
        <p:nvSpPr>
          <p:cNvPr id="94" name="Process 93">
            <a:extLst>
              <a:ext uri="{FF2B5EF4-FFF2-40B4-BE49-F238E27FC236}">
                <a16:creationId xmlns:a16="http://schemas.microsoft.com/office/drawing/2014/main" id="{68F16336-B633-4149-AB3F-19A2619F0E3C}"/>
              </a:ext>
            </a:extLst>
          </p:cNvPr>
          <p:cNvSpPr/>
          <p:nvPr/>
        </p:nvSpPr>
        <p:spPr bwMode="ltGray">
          <a:xfrm>
            <a:off x="1295400" y="4051464"/>
            <a:ext cx="5197812" cy="446452"/>
          </a:xfrm>
          <a:prstGeom prst="flowChartProcess">
            <a:avLst/>
          </a:prstGeom>
          <a:solidFill>
            <a:schemeClr val="accent1">
              <a:lumMod val="75000"/>
            </a:schemeClr>
          </a:solidFill>
          <a:ln w="571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They also result in parallel distributed computation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1" name="Curved Up Arrow 80">
            <a:extLst>
              <a:ext uri="{FF2B5EF4-FFF2-40B4-BE49-F238E27FC236}">
                <a16:creationId xmlns:a16="http://schemas.microsoft.com/office/drawing/2014/main" id="{3A33419A-7498-5F48-84AA-0F7A90347FCE}"/>
              </a:ext>
            </a:extLst>
          </p:cNvPr>
          <p:cNvSpPr/>
          <p:nvPr/>
        </p:nvSpPr>
        <p:spPr bwMode="ltGray">
          <a:xfrm>
            <a:off x="2971799" y="5410200"/>
            <a:ext cx="2679083" cy="609600"/>
          </a:xfrm>
          <a:prstGeom prst="curvedUpArrow">
            <a:avLst/>
          </a:prstGeom>
          <a:solidFill>
            <a:schemeClr val="accent6"/>
          </a:solidFill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US" dirty="0" err="1">
              <a:ln>
                <a:solidFill>
                  <a:schemeClr val="accent6"/>
                </a:solidFill>
              </a:ln>
              <a:solidFill>
                <a:schemeClr val="accent6"/>
              </a:solidFill>
            </a:endParaRPr>
          </a:p>
        </p:txBody>
      </p:sp>
      <p:sp>
        <p:nvSpPr>
          <p:cNvPr id="82" name="Curved Up Arrow 81">
            <a:extLst>
              <a:ext uri="{FF2B5EF4-FFF2-40B4-BE49-F238E27FC236}">
                <a16:creationId xmlns:a16="http://schemas.microsoft.com/office/drawing/2014/main" id="{F417A1B1-6FC8-8846-B70F-57ADEF7D51B0}"/>
              </a:ext>
            </a:extLst>
          </p:cNvPr>
          <p:cNvSpPr/>
          <p:nvPr/>
        </p:nvSpPr>
        <p:spPr bwMode="ltGray">
          <a:xfrm>
            <a:off x="2971800" y="5562600"/>
            <a:ext cx="4876800" cy="609600"/>
          </a:xfrm>
          <a:prstGeom prst="curvedUpArrow">
            <a:avLst/>
          </a:prstGeom>
          <a:solidFill>
            <a:schemeClr val="accent6"/>
          </a:solidFill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US" dirty="0" err="1">
              <a:ln>
                <a:solidFill>
                  <a:schemeClr val="accent6"/>
                </a:solidFill>
              </a:ln>
              <a:solidFill>
                <a:schemeClr val="accent6"/>
              </a:solidFill>
            </a:endParaRPr>
          </a:p>
        </p:txBody>
      </p:sp>
      <p:sp>
        <p:nvSpPr>
          <p:cNvPr id="83" name="Curved Up Arrow 82">
            <a:extLst>
              <a:ext uri="{FF2B5EF4-FFF2-40B4-BE49-F238E27FC236}">
                <a16:creationId xmlns:a16="http://schemas.microsoft.com/office/drawing/2014/main" id="{6B63D1A4-FA89-2347-A000-05D2B35B2827}"/>
              </a:ext>
            </a:extLst>
          </p:cNvPr>
          <p:cNvSpPr/>
          <p:nvPr/>
        </p:nvSpPr>
        <p:spPr bwMode="ltGray">
          <a:xfrm>
            <a:off x="3124199" y="5562600"/>
            <a:ext cx="7201780" cy="609600"/>
          </a:xfrm>
          <a:prstGeom prst="curvedUpArrow">
            <a:avLst/>
          </a:prstGeom>
          <a:solidFill>
            <a:schemeClr val="accent6"/>
          </a:solidFill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US" dirty="0" err="1">
              <a:ln>
                <a:solidFill>
                  <a:schemeClr val="accent6"/>
                </a:solidFill>
              </a:ln>
              <a:solidFill>
                <a:schemeClr val="accent6"/>
              </a:solidFill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7C2CA1FB-0DF3-4A48-B0E0-E854A3125680}"/>
              </a:ext>
            </a:extLst>
          </p:cNvPr>
          <p:cNvSpPr/>
          <p:nvPr/>
        </p:nvSpPr>
        <p:spPr bwMode="ltGray">
          <a:xfrm>
            <a:off x="2977270" y="5638066"/>
            <a:ext cx="152401" cy="15240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97583E9E-20DA-F946-8076-55EEBFE50C81}"/>
              </a:ext>
            </a:extLst>
          </p:cNvPr>
          <p:cNvCxnSpPr>
            <a:cxnSpLocks/>
          </p:cNvCxnSpPr>
          <p:nvPr/>
        </p:nvCxnSpPr>
        <p:spPr>
          <a:xfrm>
            <a:off x="2514600" y="2667000"/>
            <a:ext cx="5595585" cy="533400"/>
          </a:xfrm>
          <a:prstGeom prst="straightConnector1">
            <a:avLst/>
          </a:prstGeom>
          <a:ln w="57150">
            <a:solidFill>
              <a:schemeClr val="accent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10C6D003-C0F8-344E-90FC-EB8E21A40B09}"/>
              </a:ext>
            </a:extLst>
          </p:cNvPr>
          <p:cNvCxnSpPr>
            <a:cxnSpLocks/>
          </p:cNvCxnSpPr>
          <p:nvPr/>
        </p:nvCxnSpPr>
        <p:spPr>
          <a:xfrm flipV="1">
            <a:off x="2757268" y="3200400"/>
            <a:ext cx="5352917" cy="302455"/>
          </a:xfrm>
          <a:prstGeom prst="straightConnector1">
            <a:avLst/>
          </a:prstGeom>
          <a:ln w="57150">
            <a:solidFill>
              <a:schemeClr val="accent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300476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Jacobi Iteration in Pictures</a:t>
            </a: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4279900" y="1600200"/>
            <a:ext cx="1981200" cy="1981200"/>
            <a:chOff x="1344" y="960"/>
            <a:chExt cx="768" cy="768"/>
          </a:xfrm>
        </p:grpSpPr>
        <p:sp>
          <p:nvSpPr>
            <p:cNvPr id="128039" name="Rectangle 4"/>
            <p:cNvSpPr>
              <a:spLocks noChangeArrowheads="1"/>
            </p:cNvSpPr>
            <p:nvPr/>
          </p:nvSpPr>
          <p:spPr bwMode="auto">
            <a:xfrm>
              <a:off x="1344" y="960"/>
              <a:ext cx="768" cy="768"/>
            </a:xfrm>
            <a:prstGeom prst="rect">
              <a:avLst/>
            </a:prstGeom>
            <a:solidFill>
              <a:srgbClr val="FFFF99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8040" name="Line 5"/>
            <p:cNvSpPr>
              <a:spLocks noChangeShapeType="1"/>
            </p:cNvSpPr>
            <p:nvPr/>
          </p:nvSpPr>
          <p:spPr bwMode="auto">
            <a:xfrm>
              <a:off x="1536" y="960"/>
              <a:ext cx="0" cy="76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8041" name="Line 6"/>
            <p:cNvSpPr>
              <a:spLocks noChangeShapeType="1"/>
            </p:cNvSpPr>
            <p:nvPr/>
          </p:nvSpPr>
          <p:spPr bwMode="auto">
            <a:xfrm>
              <a:off x="1440" y="960"/>
              <a:ext cx="0" cy="76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8042" name="Line 7"/>
            <p:cNvSpPr>
              <a:spLocks noChangeShapeType="1"/>
            </p:cNvSpPr>
            <p:nvPr/>
          </p:nvSpPr>
          <p:spPr bwMode="auto">
            <a:xfrm>
              <a:off x="1632" y="960"/>
              <a:ext cx="0" cy="76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8043" name="Line 8"/>
            <p:cNvSpPr>
              <a:spLocks noChangeShapeType="1"/>
            </p:cNvSpPr>
            <p:nvPr/>
          </p:nvSpPr>
          <p:spPr bwMode="auto">
            <a:xfrm>
              <a:off x="1728" y="960"/>
              <a:ext cx="0" cy="76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8044" name="Line 9"/>
            <p:cNvSpPr>
              <a:spLocks noChangeShapeType="1"/>
            </p:cNvSpPr>
            <p:nvPr/>
          </p:nvSpPr>
          <p:spPr bwMode="auto">
            <a:xfrm>
              <a:off x="1824" y="960"/>
              <a:ext cx="0" cy="76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8045" name="Line 10"/>
            <p:cNvSpPr>
              <a:spLocks noChangeShapeType="1"/>
            </p:cNvSpPr>
            <p:nvPr/>
          </p:nvSpPr>
          <p:spPr bwMode="auto">
            <a:xfrm>
              <a:off x="1920" y="960"/>
              <a:ext cx="0" cy="76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8046" name="Line 11"/>
            <p:cNvSpPr>
              <a:spLocks noChangeShapeType="1"/>
            </p:cNvSpPr>
            <p:nvPr/>
          </p:nvSpPr>
          <p:spPr bwMode="auto">
            <a:xfrm>
              <a:off x="2016" y="960"/>
              <a:ext cx="0" cy="76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8047" name="Line 12"/>
            <p:cNvSpPr>
              <a:spLocks noChangeShapeType="1"/>
            </p:cNvSpPr>
            <p:nvPr/>
          </p:nvSpPr>
          <p:spPr bwMode="auto">
            <a:xfrm>
              <a:off x="1344" y="1152"/>
              <a:ext cx="76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8048" name="Line 13"/>
            <p:cNvSpPr>
              <a:spLocks noChangeShapeType="1"/>
            </p:cNvSpPr>
            <p:nvPr/>
          </p:nvSpPr>
          <p:spPr bwMode="auto">
            <a:xfrm>
              <a:off x="1344" y="1056"/>
              <a:ext cx="76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8049" name="Line 14"/>
            <p:cNvSpPr>
              <a:spLocks noChangeShapeType="1"/>
            </p:cNvSpPr>
            <p:nvPr/>
          </p:nvSpPr>
          <p:spPr bwMode="auto">
            <a:xfrm>
              <a:off x="1344" y="1248"/>
              <a:ext cx="76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8050" name="Line 15"/>
            <p:cNvSpPr>
              <a:spLocks noChangeShapeType="1"/>
            </p:cNvSpPr>
            <p:nvPr/>
          </p:nvSpPr>
          <p:spPr bwMode="auto">
            <a:xfrm>
              <a:off x="1344" y="1344"/>
              <a:ext cx="76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8051" name="Line 16"/>
            <p:cNvSpPr>
              <a:spLocks noChangeShapeType="1"/>
            </p:cNvSpPr>
            <p:nvPr/>
          </p:nvSpPr>
          <p:spPr bwMode="auto">
            <a:xfrm>
              <a:off x="1344" y="1440"/>
              <a:ext cx="76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8052" name="Line 17"/>
            <p:cNvSpPr>
              <a:spLocks noChangeShapeType="1"/>
            </p:cNvSpPr>
            <p:nvPr/>
          </p:nvSpPr>
          <p:spPr bwMode="auto">
            <a:xfrm>
              <a:off x="1344" y="1536"/>
              <a:ext cx="76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8053" name="Line 18"/>
            <p:cNvSpPr>
              <a:spLocks noChangeShapeType="1"/>
            </p:cNvSpPr>
            <p:nvPr/>
          </p:nvSpPr>
          <p:spPr bwMode="auto">
            <a:xfrm>
              <a:off x="1344" y="1632"/>
              <a:ext cx="76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28005" name="Text Box 19"/>
          <p:cNvSpPr txBox="1">
            <a:spLocks noChangeArrowheads="1"/>
          </p:cNvSpPr>
          <p:nvPr/>
        </p:nvSpPr>
        <p:spPr bwMode="auto">
          <a:xfrm>
            <a:off x="3866332" y="1369983"/>
            <a:ext cx="380232" cy="40011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r"/>
            <a:r>
              <a:rPr lang="en-US" sz="2000" dirty="0">
                <a:latin typeface="MetricHPE" panose="020B0503030202060203" pitchFamily="34" charset="77"/>
              </a:rPr>
              <a:t>A:</a:t>
            </a:r>
            <a:endParaRPr lang="en-US" sz="2000" dirty="0">
              <a:latin typeface="Courier New" pitchFamily="49" charset="0"/>
            </a:endParaRPr>
          </a:p>
        </p:txBody>
      </p:sp>
      <p:sp>
        <p:nvSpPr>
          <p:cNvPr id="128006" name="Rectangle 20"/>
          <p:cNvSpPr>
            <a:spLocks noChangeArrowheads="1"/>
          </p:cNvSpPr>
          <p:nvPr/>
        </p:nvSpPr>
        <p:spPr bwMode="auto">
          <a:xfrm>
            <a:off x="4279900" y="3581400"/>
            <a:ext cx="1981200" cy="304800"/>
          </a:xfrm>
          <a:prstGeom prst="rect">
            <a:avLst/>
          </a:prstGeom>
          <a:solidFill>
            <a:schemeClr val="accent4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lIns="90488" tIns="44450" rIns="90488" bIns="44450" anchor="ctr"/>
          <a:lstStyle/>
          <a:p>
            <a:pPr algn="ctr"/>
            <a:r>
              <a:rPr lang="en-US" sz="1600" b="1">
                <a:solidFill>
                  <a:schemeClr val="bg1"/>
                </a:solidFill>
              </a:rPr>
              <a:t>1.0</a:t>
            </a:r>
          </a:p>
        </p:txBody>
      </p:sp>
      <p:sp>
        <p:nvSpPr>
          <p:cNvPr id="128007" name="Rectangle 21"/>
          <p:cNvSpPr>
            <a:spLocks noChangeArrowheads="1"/>
          </p:cNvSpPr>
          <p:nvPr/>
        </p:nvSpPr>
        <p:spPr bwMode="auto">
          <a:xfrm>
            <a:off x="3387725" y="4876800"/>
            <a:ext cx="457200" cy="457200"/>
          </a:xfrm>
          <a:prstGeom prst="rect">
            <a:avLst/>
          </a:prstGeom>
          <a:solidFill>
            <a:srgbClr val="FFFF99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lIns="90488" tIns="44450" rIns="90488" bIns="44450" anchor="ctr"/>
          <a:lstStyle/>
          <a:p>
            <a:endParaRPr lang="en-US"/>
          </a:p>
        </p:txBody>
      </p:sp>
      <p:sp>
        <p:nvSpPr>
          <p:cNvPr id="128008" name="Rectangle 22"/>
          <p:cNvSpPr>
            <a:spLocks noChangeArrowheads="1"/>
          </p:cNvSpPr>
          <p:nvPr/>
        </p:nvSpPr>
        <p:spPr bwMode="auto">
          <a:xfrm>
            <a:off x="3387725" y="5334000"/>
            <a:ext cx="457200" cy="457200"/>
          </a:xfrm>
          <a:prstGeom prst="rect">
            <a:avLst/>
          </a:prstGeom>
          <a:solidFill>
            <a:srgbClr val="FF9900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lIns="90488" tIns="44450" rIns="90488" bIns="44450" anchor="ctr"/>
          <a:lstStyle/>
          <a:p>
            <a:endParaRPr lang="en-US"/>
          </a:p>
        </p:txBody>
      </p:sp>
      <p:sp>
        <p:nvSpPr>
          <p:cNvPr id="128009" name="Rectangle 23"/>
          <p:cNvSpPr>
            <a:spLocks noChangeArrowheads="1"/>
          </p:cNvSpPr>
          <p:nvPr/>
        </p:nvSpPr>
        <p:spPr bwMode="auto">
          <a:xfrm>
            <a:off x="3387725" y="4419600"/>
            <a:ext cx="457200" cy="457200"/>
          </a:xfrm>
          <a:prstGeom prst="rect">
            <a:avLst/>
          </a:prstGeom>
          <a:solidFill>
            <a:srgbClr val="FF9900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lIns="90488" tIns="44450" rIns="90488" bIns="44450" anchor="ctr"/>
          <a:lstStyle/>
          <a:p>
            <a:endParaRPr lang="en-US"/>
          </a:p>
        </p:txBody>
      </p:sp>
      <p:sp>
        <p:nvSpPr>
          <p:cNvPr id="128010" name="Rectangle 24"/>
          <p:cNvSpPr>
            <a:spLocks noChangeArrowheads="1"/>
          </p:cNvSpPr>
          <p:nvPr/>
        </p:nvSpPr>
        <p:spPr bwMode="auto">
          <a:xfrm>
            <a:off x="2930525" y="4876800"/>
            <a:ext cx="457200" cy="457200"/>
          </a:xfrm>
          <a:prstGeom prst="rect">
            <a:avLst/>
          </a:prstGeom>
          <a:solidFill>
            <a:srgbClr val="FF9900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lIns="90488" tIns="44450" rIns="90488" bIns="44450" anchor="ctr"/>
          <a:lstStyle/>
          <a:p>
            <a:endParaRPr lang="en-US"/>
          </a:p>
        </p:txBody>
      </p:sp>
      <p:sp>
        <p:nvSpPr>
          <p:cNvPr id="128011" name="Rectangle 25"/>
          <p:cNvSpPr>
            <a:spLocks noChangeArrowheads="1"/>
          </p:cNvSpPr>
          <p:nvPr/>
        </p:nvSpPr>
        <p:spPr bwMode="auto">
          <a:xfrm>
            <a:off x="3844925" y="4876800"/>
            <a:ext cx="457200" cy="457200"/>
          </a:xfrm>
          <a:prstGeom prst="rect">
            <a:avLst/>
          </a:prstGeom>
          <a:solidFill>
            <a:srgbClr val="FF9900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lIns="90488" tIns="44450" rIns="90488" bIns="44450" anchor="ctr"/>
          <a:lstStyle/>
          <a:p>
            <a:endParaRPr lang="en-US"/>
          </a:p>
        </p:txBody>
      </p:sp>
      <p:sp>
        <p:nvSpPr>
          <p:cNvPr id="128012" name="Rectangle 26"/>
          <p:cNvSpPr>
            <a:spLocks noChangeArrowheads="1"/>
          </p:cNvSpPr>
          <p:nvPr/>
        </p:nvSpPr>
        <p:spPr bwMode="auto">
          <a:xfrm>
            <a:off x="7502525" y="5334000"/>
            <a:ext cx="457200" cy="457200"/>
          </a:xfrm>
          <a:prstGeom prst="rect">
            <a:avLst/>
          </a:prstGeom>
          <a:solidFill>
            <a:srgbClr val="FFFF99"/>
          </a:solidFill>
          <a:ln w="19050">
            <a:solidFill>
              <a:schemeClr val="bg2"/>
            </a:solidFill>
            <a:prstDash val="sysDot"/>
            <a:miter lim="800000"/>
            <a:headEnd/>
            <a:tailEnd/>
          </a:ln>
        </p:spPr>
        <p:txBody>
          <a:bodyPr wrap="none" lIns="90488" tIns="44450" rIns="90488" bIns="44450" anchor="ctr"/>
          <a:lstStyle/>
          <a:p>
            <a:endParaRPr lang="en-US"/>
          </a:p>
        </p:txBody>
      </p:sp>
      <p:sp>
        <p:nvSpPr>
          <p:cNvPr id="128013" name="Rectangle 27"/>
          <p:cNvSpPr>
            <a:spLocks noChangeArrowheads="1"/>
          </p:cNvSpPr>
          <p:nvPr/>
        </p:nvSpPr>
        <p:spPr bwMode="auto">
          <a:xfrm>
            <a:off x="7502525" y="4419600"/>
            <a:ext cx="457200" cy="457200"/>
          </a:xfrm>
          <a:prstGeom prst="rect">
            <a:avLst/>
          </a:prstGeom>
          <a:solidFill>
            <a:srgbClr val="FFFF99"/>
          </a:solidFill>
          <a:ln w="19050">
            <a:solidFill>
              <a:schemeClr val="bg2"/>
            </a:solidFill>
            <a:prstDash val="sysDot"/>
            <a:miter lim="800000"/>
            <a:headEnd/>
            <a:tailEnd/>
          </a:ln>
        </p:spPr>
        <p:txBody>
          <a:bodyPr wrap="none" lIns="90488" tIns="44450" rIns="90488" bIns="44450" anchor="ctr"/>
          <a:lstStyle/>
          <a:p>
            <a:endParaRPr lang="en-US"/>
          </a:p>
        </p:txBody>
      </p:sp>
      <p:sp>
        <p:nvSpPr>
          <p:cNvPr id="128014" name="Rectangle 28"/>
          <p:cNvSpPr>
            <a:spLocks noChangeArrowheads="1"/>
          </p:cNvSpPr>
          <p:nvPr/>
        </p:nvSpPr>
        <p:spPr bwMode="auto">
          <a:xfrm>
            <a:off x="7045325" y="4876800"/>
            <a:ext cx="457200" cy="457200"/>
          </a:xfrm>
          <a:prstGeom prst="rect">
            <a:avLst/>
          </a:prstGeom>
          <a:solidFill>
            <a:srgbClr val="FFFF99"/>
          </a:solidFill>
          <a:ln w="19050">
            <a:solidFill>
              <a:schemeClr val="bg2"/>
            </a:solidFill>
            <a:prstDash val="sysDot"/>
            <a:miter lim="800000"/>
            <a:headEnd/>
            <a:tailEnd/>
          </a:ln>
        </p:spPr>
        <p:txBody>
          <a:bodyPr wrap="none" lIns="90488" tIns="44450" rIns="90488" bIns="44450" anchor="ctr"/>
          <a:lstStyle/>
          <a:p>
            <a:endParaRPr lang="en-US"/>
          </a:p>
        </p:txBody>
      </p:sp>
      <p:sp>
        <p:nvSpPr>
          <p:cNvPr id="128015" name="Rectangle 29"/>
          <p:cNvSpPr>
            <a:spLocks noChangeArrowheads="1"/>
          </p:cNvSpPr>
          <p:nvPr/>
        </p:nvSpPr>
        <p:spPr bwMode="auto">
          <a:xfrm>
            <a:off x="7959725" y="4876800"/>
            <a:ext cx="457200" cy="457200"/>
          </a:xfrm>
          <a:prstGeom prst="rect">
            <a:avLst/>
          </a:prstGeom>
          <a:solidFill>
            <a:srgbClr val="FFFF99"/>
          </a:solidFill>
          <a:ln w="19050">
            <a:solidFill>
              <a:schemeClr val="bg2"/>
            </a:solidFill>
            <a:prstDash val="sysDot"/>
            <a:miter lim="800000"/>
            <a:headEnd/>
            <a:tailEnd/>
          </a:ln>
        </p:spPr>
        <p:txBody>
          <a:bodyPr wrap="none" lIns="90488" tIns="44450" rIns="90488" bIns="44450" anchor="ctr"/>
          <a:lstStyle/>
          <a:p>
            <a:endParaRPr lang="en-US"/>
          </a:p>
        </p:txBody>
      </p:sp>
      <p:sp>
        <p:nvSpPr>
          <p:cNvPr id="128016" name="Rectangle 30"/>
          <p:cNvSpPr>
            <a:spLocks noChangeArrowheads="1"/>
          </p:cNvSpPr>
          <p:nvPr/>
        </p:nvSpPr>
        <p:spPr bwMode="auto">
          <a:xfrm>
            <a:off x="7502525" y="4876800"/>
            <a:ext cx="457200" cy="457200"/>
          </a:xfrm>
          <a:prstGeom prst="rect">
            <a:avLst/>
          </a:prstGeom>
          <a:solidFill>
            <a:srgbClr val="FFCC00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lIns="90488" tIns="44450" rIns="90488" bIns="44450" anchor="ctr"/>
          <a:lstStyle/>
          <a:p>
            <a:endParaRPr lang="en-US"/>
          </a:p>
        </p:txBody>
      </p:sp>
      <p:grpSp>
        <p:nvGrpSpPr>
          <p:cNvPr id="3" name="Group 31"/>
          <p:cNvGrpSpPr>
            <a:grpSpLocks/>
          </p:cNvGrpSpPr>
          <p:nvPr/>
        </p:nvGrpSpPr>
        <p:grpSpPr bwMode="auto">
          <a:xfrm>
            <a:off x="4279900" y="1371600"/>
            <a:ext cx="1981200" cy="152400"/>
            <a:chOff x="2112" y="672"/>
            <a:chExt cx="1248" cy="96"/>
          </a:xfrm>
        </p:grpSpPr>
        <p:sp>
          <p:nvSpPr>
            <p:cNvPr id="128036" name="Line 32"/>
            <p:cNvSpPr>
              <a:spLocks noChangeShapeType="1"/>
            </p:cNvSpPr>
            <p:nvPr/>
          </p:nvSpPr>
          <p:spPr bwMode="auto">
            <a:xfrm>
              <a:off x="2112" y="672"/>
              <a:ext cx="0" cy="9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90488" tIns="44450" rIns="90488" bIns="44450" anchor="ctr"/>
            <a:lstStyle/>
            <a:p>
              <a:endParaRPr lang="en-US"/>
            </a:p>
          </p:txBody>
        </p:sp>
        <p:sp>
          <p:nvSpPr>
            <p:cNvPr id="128037" name="Line 33"/>
            <p:cNvSpPr>
              <a:spLocks noChangeShapeType="1"/>
            </p:cNvSpPr>
            <p:nvPr/>
          </p:nvSpPr>
          <p:spPr bwMode="auto">
            <a:xfrm>
              <a:off x="2112" y="720"/>
              <a:ext cx="124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90488" tIns="44450" rIns="90488" bIns="44450" anchor="ctr"/>
            <a:lstStyle/>
            <a:p>
              <a:endParaRPr lang="en-US"/>
            </a:p>
          </p:txBody>
        </p:sp>
        <p:sp>
          <p:nvSpPr>
            <p:cNvPr id="128038" name="Line 34"/>
            <p:cNvSpPr>
              <a:spLocks noChangeShapeType="1"/>
            </p:cNvSpPr>
            <p:nvPr/>
          </p:nvSpPr>
          <p:spPr bwMode="auto">
            <a:xfrm>
              <a:off x="3360" y="672"/>
              <a:ext cx="0" cy="9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90488" tIns="44450" rIns="90488" bIns="44450" anchor="ctr"/>
            <a:lstStyle/>
            <a:p>
              <a:endParaRPr lang="en-US"/>
            </a:p>
          </p:txBody>
        </p:sp>
      </p:grpSp>
      <p:sp>
        <p:nvSpPr>
          <p:cNvPr id="128018" name="Text Box 35"/>
          <p:cNvSpPr txBox="1">
            <a:spLocks noChangeArrowheads="1"/>
          </p:cNvSpPr>
          <p:nvPr/>
        </p:nvSpPr>
        <p:spPr bwMode="auto">
          <a:xfrm>
            <a:off x="5118100" y="1143001"/>
            <a:ext cx="285336" cy="335989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r>
              <a:rPr lang="en-US" sz="1600" i="1">
                <a:latin typeface="Times New Roman" pitchFamily="18" charset="0"/>
              </a:rPr>
              <a:t>n</a:t>
            </a:r>
          </a:p>
        </p:txBody>
      </p:sp>
      <p:grpSp>
        <p:nvGrpSpPr>
          <p:cNvPr id="4" name="Group 36"/>
          <p:cNvGrpSpPr>
            <a:grpSpLocks/>
          </p:cNvGrpSpPr>
          <p:nvPr/>
        </p:nvGrpSpPr>
        <p:grpSpPr bwMode="auto">
          <a:xfrm rot="5400000">
            <a:off x="5499100" y="2514600"/>
            <a:ext cx="1981200" cy="152400"/>
            <a:chOff x="2112" y="672"/>
            <a:chExt cx="1248" cy="96"/>
          </a:xfrm>
        </p:grpSpPr>
        <p:sp>
          <p:nvSpPr>
            <p:cNvPr id="128033" name="Line 37"/>
            <p:cNvSpPr>
              <a:spLocks noChangeShapeType="1"/>
            </p:cNvSpPr>
            <p:nvPr/>
          </p:nvSpPr>
          <p:spPr bwMode="auto">
            <a:xfrm>
              <a:off x="2112" y="672"/>
              <a:ext cx="0" cy="9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90488" tIns="44450" rIns="90488" bIns="44450" anchor="ctr"/>
            <a:lstStyle/>
            <a:p>
              <a:endParaRPr lang="en-US"/>
            </a:p>
          </p:txBody>
        </p:sp>
        <p:sp>
          <p:nvSpPr>
            <p:cNvPr id="128034" name="Line 38"/>
            <p:cNvSpPr>
              <a:spLocks noChangeShapeType="1"/>
            </p:cNvSpPr>
            <p:nvPr/>
          </p:nvSpPr>
          <p:spPr bwMode="auto">
            <a:xfrm>
              <a:off x="2112" y="720"/>
              <a:ext cx="124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90488" tIns="44450" rIns="90488" bIns="44450" anchor="ctr"/>
            <a:lstStyle/>
            <a:p>
              <a:endParaRPr lang="en-US"/>
            </a:p>
          </p:txBody>
        </p:sp>
        <p:sp>
          <p:nvSpPr>
            <p:cNvPr id="128035" name="Line 39"/>
            <p:cNvSpPr>
              <a:spLocks noChangeShapeType="1"/>
            </p:cNvSpPr>
            <p:nvPr/>
          </p:nvSpPr>
          <p:spPr bwMode="auto">
            <a:xfrm>
              <a:off x="3360" y="672"/>
              <a:ext cx="0" cy="9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lIns="90488" tIns="44450" rIns="90488" bIns="44450" anchor="ctr"/>
            <a:lstStyle/>
            <a:p>
              <a:endParaRPr lang="en-US"/>
            </a:p>
          </p:txBody>
        </p:sp>
      </p:grpSp>
      <p:sp>
        <p:nvSpPr>
          <p:cNvPr id="128020" name="Text Box 40"/>
          <p:cNvSpPr txBox="1">
            <a:spLocks noChangeArrowheads="1"/>
          </p:cNvSpPr>
          <p:nvPr/>
        </p:nvSpPr>
        <p:spPr bwMode="auto">
          <a:xfrm>
            <a:off x="6489700" y="2409826"/>
            <a:ext cx="285336" cy="335989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r>
              <a:rPr lang="en-US" sz="1600" i="1">
                <a:latin typeface="Times New Roman" pitchFamily="18" charset="0"/>
              </a:rPr>
              <a:t>n</a:t>
            </a:r>
          </a:p>
        </p:txBody>
      </p:sp>
      <p:sp>
        <p:nvSpPr>
          <p:cNvPr id="128021" name="Text Box 41"/>
          <p:cNvSpPr txBox="1">
            <a:spLocks noChangeArrowheads="1"/>
          </p:cNvSpPr>
          <p:nvPr/>
        </p:nvSpPr>
        <p:spPr bwMode="auto">
          <a:xfrm>
            <a:off x="2070100" y="4559300"/>
            <a:ext cx="637996" cy="1013098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r>
              <a:rPr lang="en-US" sz="6000">
                <a:cs typeface="Arial" charset="0"/>
                <a:sym typeface="Symbol" pitchFamily="18" charset="2"/>
              </a:rPr>
              <a:t></a:t>
            </a:r>
            <a:endParaRPr lang="en-US" sz="6000"/>
          </a:p>
        </p:txBody>
      </p:sp>
      <p:sp>
        <p:nvSpPr>
          <p:cNvPr id="128022" name="AutoShape 42"/>
          <p:cNvSpPr>
            <a:spLocks/>
          </p:cNvSpPr>
          <p:nvPr/>
        </p:nvSpPr>
        <p:spPr bwMode="auto">
          <a:xfrm>
            <a:off x="2778125" y="4343400"/>
            <a:ext cx="76200" cy="1447800"/>
          </a:xfrm>
          <a:prstGeom prst="leftBracket">
            <a:avLst>
              <a:gd name="adj" fmla="val 158333"/>
            </a:avLst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488" tIns="44450" rIns="90488" bIns="44450" anchor="ctr"/>
          <a:lstStyle/>
          <a:p>
            <a:endParaRPr lang="en-US"/>
          </a:p>
        </p:txBody>
      </p:sp>
      <p:sp>
        <p:nvSpPr>
          <p:cNvPr id="128023" name="AutoShape 43"/>
          <p:cNvSpPr>
            <a:spLocks/>
          </p:cNvSpPr>
          <p:nvPr/>
        </p:nvSpPr>
        <p:spPr bwMode="auto">
          <a:xfrm>
            <a:off x="4378325" y="4343400"/>
            <a:ext cx="76200" cy="1447800"/>
          </a:xfrm>
          <a:prstGeom prst="rightBracket">
            <a:avLst>
              <a:gd name="adj" fmla="val 158333"/>
            </a:avLst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90488" tIns="44450" rIns="90488" bIns="44450" anchor="ctr"/>
          <a:lstStyle/>
          <a:p>
            <a:endParaRPr lang="en-US"/>
          </a:p>
        </p:txBody>
      </p:sp>
      <p:sp>
        <p:nvSpPr>
          <p:cNvPr id="128024" name="Text Box 44"/>
          <p:cNvSpPr txBox="1">
            <a:spLocks noChangeArrowheads="1"/>
          </p:cNvSpPr>
          <p:nvPr/>
        </p:nvSpPr>
        <p:spPr bwMode="auto">
          <a:xfrm>
            <a:off x="4606925" y="4772025"/>
            <a:ext cx="779060" cy="643766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r>
              <a:rPr lang="en-US" sz="3600">
                <a:cs typeface="Arial" charset="0"/>
                <a:sym typeface="Symbol" pitchFamily="18" charset="2"/>
              </a:rPr>
              <a:t> 4</a:t>
            </a:r>
            <a:endParaRPr lang="en-US" sz="3600"/>
          </a:p>
        </p:txBody>
      </p:sp>
      <p:sp>
        <p:nvSpPr>
          <p:cNvPr id="128025" name="AutoShape 45"/>
          <p:cNvSpPr>
            <a:spLocks noChangeArrowheads="1"/>
          </p:cNvSpPr>
          <p:nvPr/>
        </p:nvSpPr>
        <p:spPr bwMode="auto">
          <a:xfrm>
            <a:off x="5521325" y="4876800"/>
            <a:ext cx="1295400" cy="457200"/>
          </a:xfrm>
          <a:custGeom>
            <a:avLst/>
            <a:gdLst>
              <a:gd name="T0" fmla="*/ 971550 w 21600"/>
              <a:gd name="T1" fmla="*/ 0 h 21600"/>
              <a:gd name="T2" fmla="*/ 0 w 21600"/>
              <a:gd name="T3" fmla="*/ 228600 h 21600"/>
              <a:gd name="T4" fmla="*/ 971550 w 21600"/>
              <a:gd name="T5" fmla="*/ 457200 h 21600"/>
              <a:gd name="T6" fmla="*/ 1295400 w 21600"/>
              <a:gd name="T7" fmla="*/ 228600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5400 h 21600"/>
              <a:gd name="T14" fmla="*/ 18900 w 21600"/>
              <a:gd name="T15" fmla="*/ 162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solidFill>
            <a:schemeClr val="tx2"/>
          </a:solidFill>
          <a:ln w="19050">
            <a:solidFill>
              <a:schemeClr val="tx2"/>
            </a:solidFill>
            <a:miter lim="800000"/>
            <a:headEnd/>
            <a:tailEnd/>
          </a:ln>
        </p:spPr>
        <p:txBody>
          <a:bodyPr wrap="none" lIns="90488" tIns="44450" rIns="90488" bIns="44450" anchor="ctr"/>
          <a:lstStyle/>
          <a:p>
            <a:endParaRPr lang="en-US"/>
          </a:p>
        </p:txBody>
      </p:sp>
      <p:sp>
        <p:nvSpPr>
          <p:cNvPr id="128026" name="Rectangle 46"/>
          <p:cNvSpPr>
            <a:spLocks noChangeArrowheads="1"/>
          </p:cNvSpPr>
          <p:nvPr/>
        </p:nvSpPr>
        <p:spPr bwMode="auto">
          <a:xfrm>
            <a:off x="4775201" y="2095501"/>
            <a:ext cx="244475" cy="244475"/>
          </a:xfrm>
          <a:prstGeom prst="rect">
            <a:avLst/>
          </a:prstGeom>
          <a:solidFill>
            <a:srgbClr val="FF9900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lIns="90488" tIns="44450" rIns="90488" bIns="44450" anchor="ctr"/>
          <a:lstStyle/>
          <a:p>
            <a:endParaRPr lang="en-US"/>
          </a:p>
        </p:txBody>
      </p:sp>
      <p:sp>
        <p:nvSpPr>
          <p:cNvPr id="128027" name="Rectangle 47"/>
          <p:cNvSpPr>
            <a:spLocks noChangeArrowheads="1"/>
          </p:cNvSpPr>
          <p:nvPr/>
        </p:nvSpPr>
        <p:spPr bwMode="auto">
          <a:xfrm>
            <a:off x="5273676" y="2095501"/>
            <a:ext cx="244475" cy="244475"/>
          </a:xfrm>
          <a:prstGeom prst="rect">
            <a:avLst/>
          </a:prstGeom>
          <a:solidFill>
            <a:srgbClr val="FF9900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lIns="90488" tIns="44450" rIns="90488" bIns="44450" anchor="ctr"/>
          <a:lstStyle/>
          <a:p>
            <a:endParaRPr lang="en-US"/>
          </a:p>
        </p:txBody>
      </p:sp>
      <p:sp>
        <p:nvSpPr>
          <p:cNvPr id="128028" name="Rectangle 48"/>
          <p:cNvSpPr>
            <a:spLocks noChangeArrowheads="1"/>
          </p:cNvSpPr>
          <p:nvPr/>
        </p:nvSpPr>
        <p:spPr bwMode="auto">
          <a:xfrm>
            <a:off x="5022851" y="1847851"/>
            <a:ext cx="244475" cy="244475"/>
          </a:xfrm>
          <a:prstGeom prst="rect">
            <a:avLst/>
          </a:prstGeom>
          <a:solidFill>
            <a:srgbClr val="FF9900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lIns="90488" tIns="44450" rIns="90488" bIns="44450" anchor="ctr"/>
          <a:lstStyle/>
          <a:p>
            <a:endParaRPr lang="en-US"/>
          </a:p>
        </p:txBody>
      </p:sp>
      <p:sp>
        <p:nvSpPr>
          <p:cNvPr id="128029" name="Rectangle 49"/>
          <p:cNvSpPr>
            <a:spLocks noChangeArrowheads="1"/>
          </p:cNvSpPr>
          <p:nvPr/>
        </p:nvSpPr>
        <p:spPr bwMode="auto">
          <a:xfrm>
            <a:off x="5022851" y="2339976"/>
            <a:ext cx="244475" cy="244475"/>
          </a:xfrm>
          <a:prstGeom prst="rect">
            <a:avLst/>
          </a:prstGeom>
          <a:solidFill>
            <a:srgbClr val="FF9900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lIns="90488" tIns="44450" rIns="90488" bIns="44450" anchor="ctr"/>
          <a:lstStyle/>
          <a:p>
            <a:endParaRPr lang="en-US"/>
          </a:p>
        </p:txBody>
      </p:sp>
      <p:sp>
        <p:nvSpPr>
          <p:cNvPr id="128030" name="Rectangle 50"/>
          <p:cNvSpPr>
            <a:spLocks noChangeArrowheads="1"/>
          </p:cNvSpPr>
          <p:nvPr/>
        </p:nvSpPr>
        <p:spPr bwMode="auto">
          <a:xfrm>
            <a:off x="5019675" y="2095501"/>
            <a:ext cx="254000" cy="244475"/>
          </a:xfrm>
          <a:prstGeom prst="rect">
            <a:avLst/>
          </a:prstGeom>
          <a:solidFill>
            <a:srgbClr val="FFCC00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lIns="90488" tIns="44450" rIns="90488" bIns="44450" anchor="ctr"/>
          <a:lstStyle/>
          <a:p>
            <a:endParaRPr lang="en-US"/>
          </a:p>
        </p:txBody>
      </p:sp>
      <p:sp>
        <p:nvSpPr>
          <p:cNvPr id="128031" name="Freeform 51"/>
          <p:cNvSpPr>
            <a:spLocks/>
          </p:cNvSpPr>
          <p:nvPr/>
        </p:nvSpPr>
        <p:spPr bwMode="auto">
          <a:xfrm>
            <a:off x="7861300" y="1828800"/>
            <a:ext cx="1587500" cy="3886200"/>
          </a:xfrm>
          <a:custGeom>
            <a:avLst/>
            <a:gdLst>
              <a:gd name="T0" fmla="*/ 528 w 1000"/>
              <a:gd name="T1" fmla="*/ 2448 h 2448"/>
              <a:gd name="T2" fmla="*/ 912 w 1000"/>
              <a:gd name="T3" fmla="*/ 1104 h 2448"/>
              <a:gd name="T4" fmla="*/ 0 w 1000"/>
              <a:gd name="T5" fmla="*/ 0 h 2448"/>
              <a:gd name="T6" fmla="*/ 0 60000 65536"/>
              <a:gd name="T7" fmla="*/ 0 60000 65536"/>
              <a:gd name="T8" fmla="*/ 0 60000 65536"/>
              <a:gd name="T9" fmla="*/ 0 w 1000"/>
              <a:gd name="T10" fmla="*/ 0 h 2448"/>
              <a:gd name="T11" fmla="*/ 1000 w 1000"/>
              <a:gd name="T12" fmla="*/ 2448 h 244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000" h="2448">
                <a:moveTo>
                  <a:pt x="528" y="2448"/>
                </a:moveTo>
                <a:cubicBezTo>
                  <a:pt x="764" y="1980"/>
                  <a:pt x="1000" y="1512"/>
                  <a:pt x="912" y="1104"/>
                </a:cubicBezTo>
                <a:cubicBezTo>
                  <a:pt x="824" y="696"/>
                  <a:pt x="412" y="348"/>
                  <a:pt x="0" y="0"/>
                </a:cubicBezTo>
              </a:path>
            </a:pathLst>
          </a:custGeom>
          <a:noFill/>
          <a:ln w="19050">
            <a:solidFill>
              <a:schemeClr val="tx2"/>
            </a:solidFill>
            <a:round/>
            <a:headEnd/>
            <a:tailEnd type="triangle" w="med" len="med"/>
          </a:ln>
        </p:spPr>
        <p:txBody>
          <a:bodyPr lIns="90488" tIns="44450" rIns="90488" bIns="44450" anchor="ctr"/>
          <a:lstStyle/>
          <a:p>
            <a:endParaRPr lang="en-US"/>
          </a:p>
        </p:txBody>
      </p:sp>
      <p:sp>
        <p:nvSpPr>
          <p:cNvPr id="128032" name="Text Box 52"/>
          <p:cNvSpPr txBox="1">
            <a:spLocks noChangeArrowheads="1"/>
          </p:cNvSpPr>
          <p:nvPr/>
        </p:nvSpPr>
        <p:spPr bwMode="auto">
          <a:xfrm>
            <a:off x="8686800" y="2057401"/>
            <a:ext cx="1828800" cy="63817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lIns="90488" tIns="44450" rIns="90488" bIns="44450">
            <a:spAutoFit/>
          </a:bodyPr>
          <a:lstStyle/>
          <a:p>
            <a:r>
              <a:rPr lang="en-US" dirty="0"/>
              <a:t>repeat until max change &lt; </a:t>
            </a:r>
            <a:r>
              <a:rPr lang="en-US" dirty="0">
                <a:sym typeface="Symbol" pitchFamily="18" charset="2"/>
              </a:rPr>
              <a:t>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395707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8" name="Rectangle 3"/>
          <p:cNvSpPr>
            <a:spLocks noGrp="1" noChangeArrowheads="1"/>
          </p:cNvSpPr>
          <p:nvPr>
            <p:ph type="body" sz="quarter" idx="17"/>
          </p:nvPr>
        </p:nvSpPr>
        <p:spPr>
          <a:xfrm>
            <a:off x="285750" y="999160"/>
            <a:ext cx="9163049" cy="5173040"/>
          </a:xfr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txBody>
          <a:bodyPr/>
          <a:lstStyle/>
          <a:p>
            <a:pPr eaLnBrk="1" hangingPunct="1">
              <a:spcBef>
                <a:spcPct val="0"/>
              </a:spcBef>
              <a:buFont typeface="Wingdings" pitchFamily="2" charset="2"/>
              <a:buNone/>
            </a:pPr>
            <a:r>
              <a:rPr lang="en-US" sz="1600" b="1" dirty="0">
                <a:solidFill>
                  <a:schemeClr val="accent1"/>
                </a:solidFill>
                <a:latin typeface="Courier New" pitchFamily="49" charset="0"/>
              </a:rPr>
              <a:t> </a:t>
            </a:r>
            <a:endParaRPr lang="en-US" sz="1600" dirty="0">
              <a:latin typeface="Courier New" pitchFamily="49" charset="0"/>
            </a:endParaRPr>
          </a:p>
          <a:p>
            <a:pPr eaLnBrk="1" hangingPunct="1">
              <a:spcBef>
                <a:spcPct val="0"/>
              </a:spcBef>
              <a:buFont typeface="Wingdings" pitchFamily="2" charset="2"/>
              <a:buNone/>
            </a:pPr>
            <a:endParaRPr lang="en-US" sz="1600" b="1" dirty="0">
              <a:latin typeface="Courier New" pitchFamily="49" charset="0"/>
            </a:endParaRPr>
          </a:p>
          <a:p>
            <a:pPr eaLnBrk="1" hangingPunct="1">
              <a:spcBef>
                <a:spcPct val="0"/>
              </a:spcBef>
              <a:buFont typeface="Wingdings" pitchFamily="2" charset="2"/>
              <a:buNone/>
            </a:pPr>
            <a:r>
              <a:rPr lang="en-US" sz="1600" b="1" dirty="0">
                <a:solidFill>
                  <a:schemeClr val="accent1"/>
                </a:solidFill>
                <a:latin typeface="Courier New" pitchFamily="49" charset="0"/>
              </a:rPr>
              <a:t>config</a:t>
            </a:r>
            <a:r>
              <a:rPr lang="en-US" sz="1600" dirty="0">
                <a:solidFill>
                  <a:schemeClr val="accent1"/>
                </a:solidFill>
                <a:latin typeface="Courier New" pitchFamily="49" charset="0"/>
              </a:rPr>
              <a:t> </a:t>
            </a:r>
            <a:r>
              <a:rPr lang="en-US" sz="1600" b="1" dirty="0">
                <a:solidFill>
                  <a:schemeClr val="accent1"/>
                </a:solidFill>
                <a:latin typeface="Courier New" pitchFamily="49" charset="0"/>
              </a:rPr>
              <a:t>const</a:t>
            </a:r>
            <a:r>
              <a:rPr lang="en-US" sz="1600" dirty="0">
                <a:latin typeface="Courier New" pitchFamily="49" charset="0"/>
              </a:rPr>
              <a:t> </a:t>
            </a:r>
            <a:r>
              <a:rPr lang="en-US" sz="1600" dirty="0">
                <a:solidFill>
                  <a:schemeClr val="accent3"/>
                </a:solidFill>
                <a:latin typeface="Courier New" pitchFamily="49" charset="0"/>
              </a:rPr>
              <a:t>n</a:t>
            </a:r>
            <a:r>
              <a:rPr lang="en-US" sz="1600" dirty="0">
                <a:latin typeface="Courier New" pitchFamily="49" charset="0"/>
              </a:rPr>
              <a:t> = 6, </a:t>
            </a:r>
            <a:r>
              <a:rPr lang="en-US" sz="1600" dirty="0">
                <a:solidFill>
                  <a:schemeClr val="accent3"/>
                </a:solidFill>
                <a:latin typeface="Courier New" pitchFamily="49" charset="0"/>
              </a:rPr>
              <a:t>epsilon</a:t>
            </a:r>
            <a:r>
              <a:rPr lang="en-US" sz="1600" dirty="0">
                <a:latin typeface="Courier New" pitchFamily="49" charset="0"/>
              </a:rPr>
              <a:t> = 0.01;</a:t>
            </a:r>
          </a:p>
          <a:p>
            <a:pPr eaLnBrk="1" hangingPunct="1">
              <a:spcBef>
                <a:spcPct val="0"/>
              </a:spcBef>
              <a:buFont typeface="Wingdings" pitchFamily="2" charset="2"/>
              <a:buNone/>
            </a:pPr>
            <a:endParaRPr lang="en-US" sz="1600" dirty="0">
              <a:latin typeface="Courier New" pitchFamily="49" charset="0"/>
            </a:endParaRPr>
          </a:p>
          <a:p>
            <a:pPr eaLnBrk="1" hangingPunct="1">
              <a:spcBef>
                <a:spcPct val="0"/>
              </a:spcBef>
              <a:buFont typeface="Wingdings" pitchFamily="2" charset="2"/>
              <a:buNone/>
            </a:pPr>
            <a:r>
              <a:rPr lang="en-US" sz="1600" b="1" dirty="0">
                <a:solidFill>
                  <a:schemeClr val="accent1"/>
                </a:solidFill>
                <a:latin typeface="Courier New" pitchFamily="49" charset="0"/>
              </a:rPr>
              <a:t>const</a:t>
            </a:r>
            <a:r>
              <a:rPr lang="en-US" sz="1600" dirty="0">
                <a:latin typeface="Courier New" pitchFamily="49" charset="0"/>
              </a:rPr>
              <a:t> </a:t>
            </a:r>
            <a:r>
              <a:rPr lang="en-US" sz="1600" dirty="0" err="1">
                <a:solidFill>
                  <a:schemeClr val="accent3"/>
                </a:solidFill>
                <a:latin typeface="Courier New" pitchFamily="49" charset="0"/>
              </a:rPr>
              <a:t>AllInds</a:t>
            </a:r>
            <a:r>
              <a:rPr lang="en-US" sz="1600" dirty="0">
                <a:latin typeface="Courier New" pitchFamily="49" charset="0"/>
              </a:rPr>
              <a:t> = {0..n+1, 0..n+1},</a:t>
            </a:r>
          </a:p>
          <a:p>
            <a:pPr eaLnBrk="1" hangingPunct="1">
              <a:spcBef>
                <a:spcPct val="0"/>
              </a:spcBef>
              <a:buFont typeface="Wingdings" pitchFamily="2" charset="2"/>
              <a:buNone/>
            </a:pPr>
            <a:r>
              <a:rPr lang="en-US" sz="1600" dirty="0">
                <a:latin typeface="Courier New" pitchFamily="49" charset="0"/>
              </a:rPr>
              <a:t>            </a:t>
            </a:r>
            <a:r>
              <a:rPr lang="en-US" sz="1600" dirty="0">
                <a:solidFill>
                  <a:schemeClr val="accent3"/>
                </a:solidFill>
                <a:latin typeface="Courier New" pitchFamily="49" charset="0"/>
              </a:rPr>
              <a:t>D</a:t>
            </a:r>
            <a:r>
              <a:rPr lang="en-US" sz="1600" dirty="0">
                <a:latin typeface="Courier New" pitchFamily="49" charset="0"/>
              </a:rPr>
              <a:t> = </a:t>
            </a:r>
            <a:r>
              <a:rPr lang="en-US" sz="1600" dirty="0" err="1">
                <a:latin typeface="Courier New" pitchFamily="49" charset="0"/>
              </a:rPr>
              <a:t>AllInds</a:t>
            </a:r>
            <a:r>
              <a:rPr lang="en-US" sz="1600" dirty="0">
                <a:latin typeface="Courier New" pitchFamily="49" charset="0"/>
              </a:rPr>
              <a:t>[1..n, 1..n],</a:t>
            </a:r>
          </a:p>
          <a:p>
            <a:pPr eaLnBrk="1" hangingPunct="1">
              <a:spcBef>
                <a:spcPct val="0"/>
              </a:spcBef>
              <a:buFont typeface="Wingdings" pitchFamily="2" charset="2"/>
              <a:buNone/>
            </a:pPr>
            <a:r>
              <a:rPr lang="en-US" sz="1600" dirty="0">
                <a:latin typeface="Courier New" pitchFamily="49" charset="0"/>
              </a:rPr>
              <a:t>      </a:t>
            </a:r>
            <a:r>
              <a:rPr lang="en-US" sz="1600" dirty="0" err="1">
                <a:solidFill>
                  <a:schemeClr val="accent3"/>
                </a:solidFill>
                <a:latin typeface="Courier New" pitchFamily="49" charset="0"/>
              </a:rPr>
              <a:t>LastRow</a:t>
            </a:r>
            <a:r>
              <a:rPr lang="en-US" sz="1600" dirty="0">
                <a:latin typeface="Courier New" pitchFamily="49" charset="0"/>
              </a:rPr>
              <a:t> = </a:t>
            </a:r>
            <a:r>
              <a:rPr lang="en-US" sz="1600" dirty="0" err="1">
                <a:latin typeface="Courier New" pitchFamily="49" charset="0"/>
              </a:rPr>
              <a:t>AllInds</a:t>
            </a:r>
            <a:r>
              <a:rPr lang="en-US" sz="1600" dirty="0">
                <a:latin typeface="Courier New" pitchFamily="49" charset="0"/>
              </a:rPr>
              <a:t>[n+1..n+1, ..];</a:t>
            </a:r>
          </a:p>
          <a:p>
            <a:pPr eaLnBrk="1" hangingPunct="1">
              <a:spcBef>
                <a:spcPct val="0"/>
              </a:spcBef>
              <a:buFont typeface="Wingdings" pitchFamily="2" charset="2"/>
              <a:buNone/>
            </a:pPr>
            <a:endParaRPr lang="en-US" sz="1600" dirty="0">
              <a:latin typeface="Courier New" pitchFamily="49" charset="0"/>
            </a:endParaRPr>
          </a:p>
          <a:p>
            <a:pPr eaLnBrk="1" hangingPunct="1">
              <a:spcBef>
                <a:spcPct val="0"/>
              </a:spcBef>
              <a:buFont typeface="Wingdings" pitchFamily="2" charset="2"/>
              <a:buNone/>
            </a:pPr>
            <a:r>
              <a:rPr lang="en-US" sz="1600" b="1" dirty="0">
                <a:solidFill>
                  <a:schemeClr val="accent1"/>
                </a:solidFill>
                <a:latin typeface="Courier New" pitchFamily="49" charset="0"/>
              </a:rPr>
              <a:t>var</a:t>
            </a:r>
            <a:r>
              <a:rPr lang="en-US" sz="1600" dirty="0">
                <a:latin typeface="Courier New" pitchFamily="49" charset="0"/>
              </a:rPr>
              <a:t> </a:t>
            </a:r>
            <a:r>
              <a:rPr lang="en-US" sz="1600" dirty="0">
                <a:solidFill>
                  <a:schemeClr val="accent3"/>
                </a:solidFill>
                <a:latin typeface="Courier New" pitchFamily="49" charset="0"/>
              </a:rPr>
              <a:t>A</a:t>
            </a:r>
            <a:r>
              <a:rPr lang="en-US" sz="1600" dirty="0">
                <a:latin typeface="Courier New" pitchFamily="49" charset="0"/>
              </a:rPr>
              <a:t>, </a:t>
            </a:r>
            <a:r>
              <a:rPr lang="en-US" sz="1600" dirty="0">
                <a:solidFill>
                  <a:schemeClr val="accent3"/>
                </a:solidFill>
                <a:latin typeface="Courier New" pitchFamily="49" charset="0"/>
              </a:rPr>
              <a:t>Temp</a:t>
            </a:r>
            <a:r>
              <a:rPr lang="en-US" sz="1600" dirty="0">
                <a:latin typeface="Courier New" pitchFamily="49" charset="0"/>
              </a:rPr>
              <a:t>: [</a:t>
            </a:r>
            <a:r>
              <a:rPr lang="en-US" sz="1600" dirty="0" err="1">
                <a:latin typeface="Courier New" pitchFamily="49" charset="0"/>
              </a:rPr>
              <a:t>AllInds</a:t>
            </a:r>
            <a:r>
              <a:rPr lang="en-US" sz="1600" dirty="0">
                <a:latin typeface="Courier New" pitchFamily="49" charset="0"/>
              </a:rPr>
              <a:t>] </a:t>
            </a:r>
            <a:r>
              <a:rPr lang="en-US" sz="1600" b="1" dirty="0">
                <a:solidFill>
                  <a:schemeClr val="accent1"/>
                </a:solidFill>
                <a:latin typeface="Courier New" pitchFamily="49" charset="0"/>
              </a:rPr>
              <a:t>real</a:t>
            </a:r>
            <a:r>
              <a:rPr lang="en-US" sz="1600" dirty="0">
                <a:latin typeface="Courier New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Font typeface="Wingdings" pitchFamily="2" charset="2"/>
              <a:buNone/>
            </a:pPr>
            <a:endParaRPr lang="en-US" sz="1600" dirty="0">
              <a:latin typeface="Courier New" pitchFamily="49" charset="0"/>
            </a:endParaRPr>
          </a:p>
          <a:p>
            <a:pPr>
              <a:spcBef>
                <a:spcPct val="0"/>
              </a:spcBef>
              <a:buNone/>
            </a:pPr>
            <a:r>
              <a:rPr lang="en-US" sz="1600" b="1" dirty="0">
                <a:solidFill>
                  <a:schemeClr val="accent1"/>
                </a:solidFill>
                <a:latin typeface="Courier New"/>
                <a:cs typeface="Courier New"/>
              </a:rPr>
              <a:t> </a:t>
            </a:r>
            <a:endParaRPr lang="en-US" sz="1600" dirty="0">
              <a:latin typeface="Courier New"/>
              <a:cs typeface="Courier New"/>
            </a:endParaRPr>
          </a:p>
          <a:p>
            <a:pPr>
              <a:spcBef>
                <a:spcPct val="0"/>
              </a:spcBef>
              <a:buNone/>
            </a:pPr>
            <a:endParaRPr lang="en-US" sz="1600" dirty="0">
              <a:latin typeface="Courier New" pitchFamily="49" charset="0"/>
            </a:endParaRPr>
          </a:p>
          <a:p>
            <a:pPr eaLnBrk="1" hangingPunct="1">
              <a:spcBef>
                <a:spcPct val="0"/>
              </a:spcBef>
              <a:buFont typeface="Wingdings" pitchFamily="2" charset="2"/>
              <a:buNone/>
            </a:pPr>
            <a:r>
              <a:rPr lang="en-US" sz="1600" dirty="0">
                <a:latin typeface="Courier New" pitchFamily="49" charset="0"/>
              </a:rPr>
              <a:t>A[</a:t>
            </a:r>
            <a:r>
              <a:rPr lang="en-US" sz="1600" dirty="0" err="1">
                <a:latin typeface="Courier New" pitchFamily="49" charset="0"/>
              </a:rPr>
              <a:t>LastRow</a:t>
            </a:r>
            <a:r>
              <a:rPr lang="en-US" sz="1600" dirty="0">
                <a:latin typeface="Courier New" pitchFamily="49" charset="0"/>
              </a:rPr>
              <a:t>] = 1.0;</a:t>
            </a:r>
          </a:p>
          <a:p>
            <a:pPr eaLnBrk="1" hangingPunct="1">
              <a:spcBef>
                <a:spcPct val="0"/>
              </a:spcBef>
              <a:buFont typeface="Wingdings" pitchFamily="2" charset="2"/>
              <a:buNone/>
            </a:pPr>
            <a:endParaRPr lang="en-US" sz="1600" dirty="0">
              <a:latin typeface="Courier New" pitchFamily="49" charset="0"/>
            </a:endParaRPr>
          </a:p>
          <a:p>
            <a:pPr eaLnBrk="1" hangingPunct="1">
              <a:spcBef>
                <a:spcPct val="0"/>
              </a:spcBef>
              <a:buFont typeface="Wingdings" pitchFamily="2" charset="2"/>
              <a:buNone/>
            </a:pPr>
            <a:r>
              <a:rPr lang="en-US" sz="1600" b="1" dirty="0">
                <a:solidFill>
                  <a:schemeClr val="accent1"/>
                </a:solidFill>
                <a:latin typeface="Courier New" pitchFamily="49" charset="0"/>
              </a:rPr>
              <a:t>do</a:t>
            </a:r>
            <a:r>
              <a:rPr lang="en-US" sz="1600" dirty="0">
                <a:latin typeface="Courier New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Font typeface="Wingdings" pitchFamily="2" charset="2"/>
              <a:buNone/>
            </a:pPr>
            <a:r>
              <a:rPr lang="en-US" sz="1600" dirty="0">
                <a:latin typeface="Courier New" pitchFamily="49" charset="0"/>
              </a:rPr>
              <a:t>  </a:t>
            </a:r>
            <a:r>
              <a:rPr lang="en-US" sz="1600" b="1" dirty="0">
                <a:solidFill>
                  <a:schemeClr val="accent1"/>
                </a:solidFill>
                <a:latin typeface="Courier New" pitchFamily="49" charset="0"/>
              </a:rPr>
              <a:t>forall</a:t>
            </a:r>
            <a:r>
              <a:rPr lang="en-US" sz="1600" dirty="0">
                <a:latin typeface="Courier New" pitchFamily="49" charset="0"/>
              </a:rPr>
              <a:t> (</a:t>
            </a:r>
            <a:r>
              <a:rPr lang="en-US" sz="1600" dirty="0">
                <a:solidFill>
                  <a:schemeClr val="accent3"/>
                </a:solidFill>
                <a:latin typeface="Courier New" pitchFamily="49" charset="0"/>
              </a:rPr>
              <a:t>i</a:t>
            </a:r>
            <a:r>
              <a:rPr lang="en-US" sz="1600" dirty="0">
                <a:latin typeface="Courier New" pitchFamily="49" charset="0"/>
              </a:rPr>
              <a:t>,</a:t>
            </a:r>
            <a:r>
              <a:rPr lang="en-US" sz="1600" dirty="0">
                <a:solidFill>
                  <a:schemeClr val="accent3"/>
                </a:solidFill>
                <a:latin typeface="Courier New" pitchFamily="49" charset="0"/>
              </a:rPr>
              <a:t>j</a:t>
            </a:r>
            <a:r>
              <a:rPr lang="en-US" sz="1600" dirty="0">
                <a:latin typeface="Courier New" pitchFamily="49" charset="0"/>
              </a:rPr>
              <a:t>) </a:t>
            </a:r>
            <a:r>
              <a:rPr lang="en-US" sz="1600" b="1" dirty="0">
                <a:solidFill>
                  <a:schemeClr val="accent1"/>
                </a:solidFill>
                <a:latin typeface="Courier New" pitchFamily="49" charset="0"/>
              </a:rPr>
              <a:t>in</a:t>
            </a:r>
            <a:r>
              <a:rPr lang="en-US" sz="1600" dirty="0">
                <a:latin typeface="Courier New" pitchFamily="49" charset="0"/>
              </a:rPr>
              <a:t> D </a:t>
            </a:r>
            <a:r>
              <a:rPr lang="en-US" sz="1600" b="1" dirty="0">
                <a:solidFill>
                  <a:schemeClr val="accent1"/>
                </a:solidFill>
                <a:latin typeface="Courier New" pitchFamily="49" charset="0"/>
              </a:rPr>
              <a:t>do</a:t>
            </a:r>
          </a:p>
          <a:p>
            <a:pPr eaLnBrk="1" hangingPunct="1">
              <a:spcBef>
                <a:spcPct val="0"/>
              </a:spcBef>
              <a:buFont typeface="Wingdings" pitchFamily="2" charset="2"/>
              <a:buNone/>
            </a:pPr>
            <a:r>
              <a:rPr lang="en-US" sz="1600" dirty="0">
                <a:latin typeface="Courier New" pitchFamily="49" charset="0"/>
              </a:rPr>
              <a:t>    Temp[i,j] = (A[i-1,j] + A[i+1,j] + A[i,j-1] + A[i,j+1]) / 4;</a:t>
            </a:r>
          </a:p>
          <a:p>
            <a:pPr eaLnBrk="1" hangingPunct="1">
              <a:spcBef>
                <a:spcPct val="0"/>
              </a:spcBef>
              <a:buFont typeface="Wingdings" pitchFamily="2" charset="2"/>
              <a:buNone/>
            </a:pPr>
            <a:endParaRPr lang="en-US" sz="1600" dirty="0">
              <a:latin typeface="Courier New" pitchFamily="49" charset="0"/>
            </a:endParaRPr>
          </a:p>
          <a:p>
            <a:pPr eaLnBrk="1" hangingPunct="1">
              <a:spcBef>
                <a:spcPct val="0"/>
              </a:spcBef>
              <a:buFont typeface="Wingdings" pitchFamily="2" charset="2"/>
              <a:buNone/>
            </a:pPr>
            <a:r>
              <a:rPr lang="en-US" sz="1600" dirty="0">
                <a:latin typeface="Courier New" pitchFamily="49" charset="0"/>
              </a:rPr>
              <a:t>  </a:t>
            </a:r>
            <a:r>
              <a:rPr lang="en-US" sz="1600" b="1" dirty="0">
                <a:solidFill>
                  <a:schemeClr val="accent1"/>
                </a:solidFill>
                <a:latin typeface="Courier New" pitchFamily="49" charset="0"/>
              </a:rPr>
              <a:t>const</a:t>
            </a:r>
            <a:r>
              <a:rPr lang="en-US" sz="1600" dirty="0">
                <a:latin typeface="Courier New" pitchFamily="49" charset="0"/>
              </a:rPr>
              <a:t> </a:t>
            </a:r>
            <a:r>
              <a:rPr lang="en-US" sz="1600" dirty="0">
                <a:solidFill>
                  <a:schemeClr val="accent3"/>
                </a:solidFill>
                <a:latin typeface="Courier New" pitchFamily="49" charset="0"/>
              </a:rPr>
              <a:t>delta</a:t>
            </a:r>
            <a:r>
              <a:rPr lang="en-US" sz="1600" dirty="0">
                <a:latin typeface="Courier New" pitchFamily="49" charset="0"/>
              </a:rPr>
              <a:t> = </a:t>
            </a:r>
            <a:r>
              <a:rPr lang="en-US" sz="1600" b="1" dirty="0">
                <a:solidFill>
                  <a:schemeClr val="accent4"/>
                </a:solidFill>
                <a:latin typeface="Courier New" pitchFamily="49" charset="0"/>
              </a:rPr>
              <a:t>max</a:t>
            </a:r>
            <a:r>
              <a:rPr lang="en-US" sz="1600" dirty="0">
                <a:latin typeface="Courier New" pitchFamily="49" charset="0"/>
              </a:rPr>
              <a:t> </a:t>
            </a:r>
            <a:r>
              <a:rPr lang="en-US" sz="1600" b="1" dirty="0">
                <a:solidFill>
                  <a:schemeClr val="accent1"/>
                </a:solidFill>
                <a:latin typeface="Courier New" pitchFamily="49" charset="0"/>
              </a:rPr>
              <a:t>reduce</a:t>
            </a:r>
            <a:r>
              <a:rPr lang="en-US" sz="1600" dirty="0">
                <a:latin typeface="Courier New" pitchFamily="49" charset="0"/>
              </a:rPr>
              <a:t> </a:t>
            </a:r>
            <a:r>
              <a:rPr lang="en-US" sz="1600" b="1" dirty="0">
                <a:solidFill>
                  <a:schemeClr val="accent4"/>
                </a:solidFill>
                <a:latin typeface="Courier New" pitchFamily="49" charset="0"/>
              </a:rPr>
              <a:t>abs</a:t>
            </a:r>
            <a:r>
              <a:rPr lang="en-US" sz="1600" dirty="0">
                <a:latin typeface="Courier New" pitchFamily="49" charset="0"/>
              </a:rPr>
              <a:t>(A[D] - Temp[D]);</a:t>
            </a:r>
          </a:p>
          <a:p>
            <a:pPr eaLnBrk="1" hangingPunct="1">
              <a:spcBef>
                <a:spcPct val="0"/>
              </a:spcBef>
              <a:buFont typeface="Wingdings" pitchFamily="2" charset="2"/>
              <a:buNone/>
            </a:pPr>
            <a:r>
              <a:rPr lang="en-US" sz="1600" dirty="0">
                <a:latin typeface="Courier New" pitchFamily="49" charset="0"/>
              </a:rPr>
              <a:t>  A[D] = Temp[D];</a:t>
            </a:r>
          </a:p>
          <a:p>
            <a:pPr eaLnBrk="1" hangingPunct="1">
              <a:spcBef>
                <a:spcPct val="0"/>
              </a:spcBef>
              <a:buFont typeface="Wingdings" pitchFamily="2" charset="2"/>
              <a:buNone/>
            </a:pPr>
            <a:r>
              <a:rPr lang="en-US" sz="1600" dirty="0">
                <a:latin typeface="Courier New" pitchFamily="49" charset="0"/>
              </a:rPr>
              <a:t>} </a:t>
            </a:r>
            <a:r>
              <a:rPr lang="en-US" sz="1600" b="1" dirty="0">
                <a:solidFill>
                  <a:schemeClr val="accent1"/>
                </a:solidFill>
                <a:latin typeface="Courier New" pitchFamily="49" charset="0"/>
              </a:rPr>
              <a:t>while</a:t>
            </a:r>
            <a:r>
              <a:rPr lang="en-US" sz="1600" dirty="0">
                <a:latin typeface="Courier New" pitchFamily="49" charset="0"/>
              </a:rPr>
              <a:t> delta &gt; epsilon;</a:t>
            </a:r>
          </a:p>
          <a:p>
            <a:pPr eaLnBrk="1" hangingPunct="1">
              <a:spcBef>
                <a:spcPct val="0"/>
              </a:spcBef>
              <a:buFont typeface="Wingdings" pitchFamily="2" charset="2"/>
              <a:buNone/>
            </a:pPr>
            <a:endParaRPr lang="en-US" sz="1600" dirty="0">
              <a:latin typeface="Courier New" pitchFamily="49" charset="0"/>
            </a:endParaRPr>
          </a:p>
          <a:p>
            <a:pPr eaLnBrk="1" hangingPunct="1">
              <a:spcBef>
                <a:spcPct val="0"/>
              </a:spcBef>
              <a:buFont typeface="Wingdings" pitchFamily="2" charset="2"/>
              <a:buNone/>
            </a:pPr>
            <a:r>
              <a:rPr lang="en-US" sz="1600" b="1" dirty="0" err="1">
                <a:solidFill>
                  <a:schemeClr val="accent4"/>
                </a:solidFill>
                <a:latin typeface="Courier New" pitchFamily="49" charset="0"/>
              </a:rPr>
              <a:t>writeln</a:t>
            </a:r>
            <a:r>
              <a:rPr lang="en-US" sz="1600" dirty="0">
                <a:latin typeface="Courier New" pitchFamily="49" charset="0"/>
              </a:rPr>
              <a:t>(A);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F34A8B7-CA3E-644A-85A5-4C57BA244517}"/>
              </a:ext>
            </a:extLst>
          </p:cNvPr>
          <p:cNvCxnSpPr>
            <a:cxnSpLocks/>
            <a:endCxn id="7" idx="1"/>
          </p:cNvCxnSpPr>
          <p:nvPr/>
        </p:nvCxnSpPr>
        <p:spPr>
          <a:xfrm flipV="1">
            <a:off x="4724400" y="1249363"/>
            <a:ext cx="1600200" cy="350837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Process 6">
            <a:extLst>
              <a:ext uri="{FF2B5EF4-FFF2-40B4-BE49-F238E27FC236}">
                <a16:creationId xmlns:a16="http://schemas.microsoft.com/office/drawing/2014/main" id="{0CB7EBCD-66B3-E945-A565-C03F1CBF7A63}"/>
              </a:ext>
            </a:extLst>
          </p:cNvPr>
          <p:cNvSpPr/>
          <p:nvPr/>
        </p:nvSpPr>
        <p:spPr bwMode="ltGray">
          <a:xfrm>
            <a:off x="6324600" y="1066800"/>
            <a:ext cx="5562600" cy="365125"/>
          </a:xfrm>
          <a:prstGeom prst="flowChartProcess">
            <a:avLst/>
          </a:prstGeom>
          <a:solidFill>
            <a:schemeClr val="accent1"/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Declare configurable problem size and termination condition</a:t>
            </a:r>
          </a:p>
        </p:txBody>
      </p:sp>
      <p:grpSp>
        <p:nvGrpSpPr>
          <p:cNvPr id="129031" name="Group 129030">
            <a:extLst>
              <a:ext uri="{FF2B5EF4-FFF2-40B4-BE49-F238E27FC236}">
                <a16:creationId xmlns:a16="http://schemas.microsoft.com/office/drawing/2014/main" id="{F9943E22-0110-1F41-B7AE-AEF9CB03351C}"/>
              </a:ext>
            </a:extLst>
          </p:cNvPr>
          <p:cNvGrpSpPr/>
          <p:nvPr/>
        </p:nvGrpSpPr>
        <p:grpSpPr>
          <a:xfrm>
            <a:off x="6324600" y="1600200"/>
            <a:ext cx="5581650" cy="2720546"/>
            <a:chOff x="6324600" y="1600200"/>
            <a:chExt cx="5581650" cy="2720546"/>
          </a:xfrm>
        </p:grpSpPr>
        <p:sp>
          <p:nvSpPr>
            <p:cNvPr id="11" name="AutoShape 4">
              <a:extLst>
                <a:ext uri="{FF2B5EF4-FFF2-40B4-BE49-F238E27FC236}">
                  <a16:creationId xmlns:a16="http://schemas.microsoft.com/office/drawing/2014/main" id="{BFF5A0D9-C997-3944-8984-6F2CEA17745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4600" y="1600200"/>
              <a:ext cx="5581650" cy="2720546"/>
            </a:xfrm>
            <a:prstGeom prst="flowChartProcess">
              <a:avLst/>
            </a:prstGeom>
            <a:solidFill>
              <a:schemeClr val="accent1"/>
            </a:solidFill>
            <a:ln w="2857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lIns="90488" tIns="44450" rIns="90488" bIns="44450" anchor="ctr"/>
            <a:lstStyle/>
            <a:p>
              <a:r>
                <a:rPr lang="en-US" dirty="0">
                  <a:solidFill>
                    <a:schemeClr val="bg1"/>
                  </a:solidFill>
                </a:rPr>
                <a:t>Declare domains</a:t>
              </a:r>
            </a:p>
            <a:p>
              <a:pPr marL="230188" indent="-230188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bg1"/>
                  </a:solidFill>
                </a:rPr>
                <a:t>Slicing one domain with another computes the intersection</a:t>
              </a:r>
            </a:p>
            <a:p>
              <a:pPr algn="l"/>
              <a:endParaRPr lang="en-US" sz="1600" dirty="0">
                <a:solidFill>
                  <a:schemeClr val="bg1"/>
                </a:solidFill>
                <a:sym typeface="Symbol" pitchFamily="18" charset="2"/>
              </a:endParaRPr>
            </a:p>
            <a:p>
              <a:pPr algn="l"/>
              <a:endParaRPr lang="en-US" sz="1600" dirty="0">
                <a:solidFill>
                  <a:schemeClr val="bg1"/>
                </a:solidFill>
                <a:sym typeface="Symbol" pitchFamily="18" charset="2"/>
              </a:endParaRPr>
            </a:p>
            <a:p>
              <a:pPr algn="l"/>
              <a:endParaRPr lang="en-US" sz="1600" dirty="0">
                <a:solidFill>
                  <a:schemeClr val="bg1"/>
                </a:solidFill>
                <a:sym typeface="Symbol" pitchFamily="18" charset="2"/>
              </a:endParaRPr>
            </a:p>
            <a:p>
              <a:pPr algn="l"/>
              <a:endParaRPr lang="en-US" sz="1600" dirty="0">
                <a:solidFill>
                  <a:schemeClr val="bg1"/>
                </a:solidFill>
                <a:sym typeface="Symbol" pitchFamily="18" charset="2"/>
              </a:endParaRPr>
            </a:p>
            <a:p>
              <a:pPr algn="l"/>
              <a:endParaRPr lang="en-US" sz="1600" dirty="0">
                <a:solidFill>
                  <a:schemeClr val="bg1"/>
                </a:solidFill>
                <a:sym typeface="Symbol" pitchFamily="18" charset="2"/>
              </a:endParaRPr>
            </a:p>
            <a:p>
              <a:pPr algn="l"/>
              <a:endParaRPr lang="en-US" sz="1600" dirty="0">
                <a:solidFill>
                  <a:schemeClr val="bg1"/>
                </a:solidFill>
                <a:sym typeface="Symbol" pitchFamily="18" charset="2"/>
              </a:endParaRPr>
            </a:p>
            <a:p>
              <a:pPr algn="l"/>
              <a:endParaRPr lang="en-US" sz="1600" dirty="0">
                <a:solidFill>
                  <a:schemeClr val="bg1"/>
                </a:solidFill>
                <a:sym typeface="Symbol" pitchFamily="18" charset="2"/>
              </a:endParaRPr>
            </a:p>
            <a:p>
              <a:pPr algn="l"/>
              <a:endParaRPr lang="en-US" sz="1600" dirty="0">
                <a:solidFill>
                  <a:schemeClr val="bg1"/>
                </a:solidFill>
                <a:sym typeface="Symbol" pitchFamily="18" charset="2"/>
              </a:endParaRPr>
            </a:p>
          </p:txBody>
        </p:sp>
        <p:sp>
          <p:nvSpPr>
            <p:cNvPr id="141" name="Rectangle 51">
              <a:extLst>
                <a:ext uri="{FF2B5EF4-FFF2-40B4-BE49-F238E27FC236}">
                  <a16:creationId xmlns:a16="http://schemas.microsoft.com/office/drawing/2014/main" id="{2919B16C-BD5C-3942-BB3E-9A3D9780F1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32386" y="3657600"/>
              <a:ext cx="1226214" cy="152400"/>
            </a:xfrm>
            <a:prstGeom prst="rect">
              <a:avLst/>
            </a:prstGeom>
            <a:solidFill>
              <a:schemeClr val="bg1"/>
            </a:solidFill>
            <a:ln w="2857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0" name="Rectangle 49">
              <a:extLst>
                <a:ext uri="{FF2B5EF4-FFF2-40B4-BE49-F238E27FC236}">
                  <a16:creationId xmlns:a16="http://schemas.microsoft.com/office/drawing/2014/main" id="{61FDEF64-FA9A-8D4E-85BE-DD7FA98A9C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67800" y="2743200"/>
              <a:ext cx="914400" cy="914400"/>
            </a:xfrm>
            <a:prstGeom prst="rect">
              <a:avLst/>
            </a:prstGeom>
            <a:solidFill>
              <a:schemeClr val="bg1"/>
            </a:solidFill>
            <a:ln w="2857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2" name="Rectangle 5">
              <a:extLst>
                <a:ext uri="{FF2B5EF4-FFF2-40B4-BE49-F238E27FC236}">
                  <a16:creationId xmlns:a16="http://schemas.microsoft.com/office/drawing/2014/main" id="{3DEF3B5F-D86D-A44C-8798-1C2AB9D801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67600" y="2590800"/>
              <a:ext cx="1219200" cy="1219200"/>
            </a:xfrm>
            <a:prstGeom prst="rect">
              <a:avLst/>
            </a:prstGeom>
            <a:solidFill>
              <a:schemeClr val="bg1"/>
            </a:solidFill>
            <a:ln w="2857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" name="Line 6">
              <a:extLst>
                <a:ext uri="{FF2B5EF4-FFF2-40B4-BE49-F238E27FC236}">
                  <a16:creationId xmlns:a16="http://schemas.microsoft.com/office/drawing/2014/main" id="{25DB56AB-E9D8-444F-94FC-1133DD5E84D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750175" y="2606674"/>
              <a:ext cx="0" cy="1219200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" name="Line 7">
              <a:extLst>
                <a:ext uri="{FF2B5EF4-FFF2-40B4-BE49-F238E27FC236}">
                  <a16:creationId xmlns:a16="http://schemas.microsoft.com/office/drawing/2014/main" id="{14A2A88A-680F-6A42-BEB3-9E82018DCCD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597775" y="2606674"/>
              <a:ext cx="0" cy="1219200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" name="Line 8">
              <a:extLst>
                <a:ext uri="{FF2B5EF4-FFF2-40B4-BE49-F238E27FC236}">
                  <a16:creationId xmlns:a16="http://schemas.microsoft.com/office/drawing/2014/main" id="{69AED170-B302-724F-888A-E59FF4E7B11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902575" y="2606674"/>
              <a:ext cx="0" cy="1219200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" name="Line 9">
              <a:extLst>
                <a:ext uri="{FF2B5EF4-FFF2-40B4-BE49-F238E27FC236}">
                  <a16:creationId xmlns:a16="http://schemas.microsoft.com/office/drawing/2014/main" id="{E3877BCA-CCBE-1440-8018-EFD5DA7F337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054975" y="2606674"/>
              <a:ext cx="0" cy="1219200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" name="Line 10">
              <a:extLst>
                <a:ext uri="{FF2B5EF4-FFF2-40B4-BE49-F238E27FC236}">
                  <a16:creationId xmlns:a16="http://schemas.microsoft.com/office/drawing/2014/main" id="{8D962899-0052-514A-AB97-11A5A7FCC6A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207375" y="2606674"/>
              <a:ext cx="0" cy="1219200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" name="Line 11">
              <a:extLst>
                <a:ext uri="{FF2B5EF4-FFF2-40B4-BE49-F238E27FC236}">
                  <a16:creationId xmlns:a16="http://schemas.microsoft.com/office/drawing/2014/main" id="{88B65772-32A0-4B4E-9872-FFFF3AD33A6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359775" y="2606674"/>
              <a:ext cx="0" cy="1219200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" name="Line 12">
              <a:extLst>
                <a:ext uri="{FF2B5EF4-FFF2-40B4-BE49-F238E27FC236}">
                  <a16:creationId xmlns:a16="http://schemas.microsoft.com/office/drawing/2014/main" id="{38441DE7-6ECD-2A47-A0BA-DACFB401685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512175" y="2606674"/>
              <a:ext cx="0" cy="1219200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Line 13">
              <a:extLst>
                <a:ext uri="{FF2B5EF4-FFF2-40B4-BE49-F238E27FC236}">
                  <a16:creationId xmlns:a16="http://schemas.microsoft.com/office/drawing/2014/main" id="{DCB1D7DC-F0F9-394D-BC19-6A3113EB072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445375" y="2911474"/>
              <a:ext cx="1219200" cy="0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Line 14">
              <a:extLst>
                <a:ext uri="{FF2B5EF4-FFF2-40B4-BE49-F238E27FC236}">
                  <a16:creationId xmlns:a16="http://schemas.microsoft.com/office/drawing/2014/main" id="{A74E81AB-3E11-3C42-AA72-84696C3FEEE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445375" y="2759074"/>
              <a:ext cx="1219200" cy="0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" name="Line 15">
              <a:extLst>
                <a:ext uri="{FF2B5EF4-FFF2-40B4-BE49-F238E27FC236}">
                  <a16:creationId xmlns:a16="http://schemas.microsoft.com/office/drawing/2014/main" id="{963A8B39-7020-F34A-A7EE-935A0AED688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445375" y="3063874"/>
              <a:ext cx="1219200" cy="0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" name="Line 16">
              <a:extLst>
                <a:ext uri="{FF2B5EF4-FFF2-40B4-BE49-F238E27FC236}">
                  <a16:creationId xmlns:a16="http://schemas.microsoft.com/office/drawing/2014/main" id="{2F5795BB-9B40-2E49-97C8-A5E13DDF726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445375" y="3216274"/>
              <a:ext cx="1219200" cy="0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" name="Line 17">
              <a:extLst>
                <a:ext uri="{FF2B5EF4-FFF2-40B4-BE49-F238E27FC236}">
                  <a16:creationId xmlns:a16="http://schemas.microsoft.com/office/drawing/2014/main" id="{8565BD55-8F17-E946-AF61-AAADDB60917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445375" y="3368674"/>
              <a:ext cx="1219200" cy="0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" name="Line 18">
              <a:extLst>
                <a:ext uri="{FF2B5EF4-FFF2-40B4-BE49-F238E27FC236}">
                  <a16:creationId xmlns:a16="http://schemas.microsoft.com/office/drawing/2014/main" id="{0423F154-1BEF-6A46-AE9A-A14E8407397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445375" y="3521074"/>
              <a:ext cx="1219200" cy="0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" name="Line 19">
              <a:extLst>
                <a:ext uri="{FF2B5EF4-FFF2-40B4-BE49-F238E27FC236}">
                  <a16:creationId xmlns:a16="http://schemas.microsoft.com/office/drawing/2014/main" id="{75BA631E-5154-434F-BC40-7A759294C46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445375" y="3673474"/>
              <a:ext cx="1219200" cy="0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" name="Line 20">
              <a:extLst>
                <a:ext uri="{FF2B5EF4-FFF2-40B4-BE49-F238E27FC236}">
                  <a16:creationId xmlns:a16="http://schemas.microsoft.com/office/drawing/2014/main" id="{1EF0F870-FC89-6A45-831F-100D5DCF5D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197975" y="2606674"/>
              <a:ext cx="0" cy="1219200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" name="Line 21">
              <a:extLst>
                <a:ext uri="{FF2B5EF4-FFF2-40B4-BE49-F238E27FC236}">
                  <a16:creationId xmlns:a16="http://schemas.microsoft.com/office/drawing/2014/main" id="{9018B0DF-4E7A-B743-BABA-E8BE4DFBC2F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045575" y="2606674"/>
              <a:ext cx="0" cy="1219200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" name="Line 22">
              <a:extLst>
                <a:ext uri="{FF2B5EF4-FFF2-40B4-BE49-F238E27FC236}">
                  <a16:creationId xmlns:a16="http://schemas.microsoft.com/office/drawing/2014/main" id="{4E1DBCB8-7C24-BB46-B927-CA9E3D249F3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350375" y="2606674"/>
              <a:ext cx="0" cy="1219200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" name="Line 23">
              <a:extLst>
                <a:ext uri="{FF2B5EF4-FFF2-40B4-BE49-F238E27FC236}">
                  <a16:creationId xmlns:a16="http://schemas.microsoft.com/office/drawing/2014/main" id="{0E761F5D-F903-9F46-9F36-498C4BE0D1B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502775" y="2606674"/>
              <a:ext cx="0" cy="1219200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" name="Line 24">
              <a:extLst>
                <a:ext uri="{FF2B5EF4-FFF2-40B4-BE49-F238E27FC236}">
                  <a16:creationId xmlns:a16="http://schemas.microsoft.com/office/drawing/2014/main" id="{846C0144-66C0-C340-B96E-2BB2B78B568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655175" y="2606674"/>
              <a:ext cx="0" cy="1219200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" name="Line 25">
              <a:extLst>
                <a:ext uri="{FF2B5EF4-FFF2-40B4-BE49-F238E27FC236}">
                  <a16:creationId xmlns:a16="http://schemas.microsoft.com/office/drawing/2014/main" id="{4273E769-CA65-2644-A073-C474243B4C9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807575" y="2606674"/>
              <a:ext cx="0" cy="1219200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" name="Line 26">
              <a:extLst>
                <a:ext uri="{FF2B5EF4-FFF2-40B4-BE49-F238E27FC236}">
                  <a16:creationId xmlns:a16="http://schemas.microsoft.com/office/drawing/2014/main" id="{63416FCF-833F-B640-90AD-F31D70114F3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959975" y="2606674"/>
              <a:ext cx="0" cy="1219200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" name="Line 27">
              <a:extLst>
                <a:ext uri="{FF2B5EF4-FFF2-40B4-BE49-F238E27FC236}">
                  <a16:creationId xmlns:a16="http://schemas.microsoft.com/office/drawing/2014/main" id="{465F3EF3-FFCF-8444-ABE6-8DB32524443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893175" y="2911474"/>
              <a:ext cx="1219200" cy="0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" name="Line 28">
              <a:extLst>
                <a:ext uri="{FF2B5EF4-FFF2-40B4-BE49-F238E27FC236}">
                  <a16:creationId xmlns:a16="http://schemas.microsoft.com/office/drawing/2014/main" id="{0C29279F-964F-6948-BA56-7A9A816A544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893175" y="2759074"/>
              <a:ext cx="1219200" cy="0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" name="Line 29">
              <a:extLst>
                <a:ext uri="{FF2B5EF4-FFF2-40B4-BE49-F238E27FC236}">
                  <a16:creationId xmlns:a16="http://schemas.microsoft.com/office/drawing/2014/main" id="{6EDA42E6-1ECB-2A46-9254-E37AFB090E6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893175" y="3063874"/>
              <a:ext cx="1219200" cy="0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" name="Line 30">
              <a:extLst>
                <a:ext uri="{FF2B5EF4-FFF2-40B4-BE49-F238E27FC236}">
                  <a16:creationId xmlns:a16="http://schemas.microsoft.com/office/drawing/2014/main" id="{3CD7181C-5E84-2946-BB0A-BE0CA044917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893175" y="3216274"/>
              <a:ext cx="1219200" cy="0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" name="Line 31">
              <a:extLst>
                <a:ext uri="{FF2B5EF4-FFF2-40B4-BE49-F238E27FC236}">
                  <a16:creationId xmlns:a16="http://schemas.microsoft.com/office/drawing/2014/main" id="{7E1ADD91-74FC-2741-BAB7-26BAEF638DD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893175" y="3368674"/>
              <a:ext cx="1219200" cy="0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" name="Line 32">
              <a:extLst>
                <a:ext uri="{FF2B5EF4-FFF2-40B4-BE49-F238E27FC236}">
                  <a16:creationId xmlns:a16="http://schemas.microsoft.com/office/drawing/2014/main" id="{F38EEC35-5AD9-F148-8205-FED0274BC0B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893175" y="3521074"/>
              <a:ext cx="1219200" cy="0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" name="Line 33">
              <a:extLst>
                <a:ext uri="{FF2B5EF4-FFF2-40B4-BE49-F238E27FC236}">
                  <a16:creationId xmlns:a16="http://schemas.microsoft.com/office/drawing/2014/main" id="{9274ADFC-A99E-0849-998E-C80BB9D5C68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893175" y="3673474"/>
              <a:ext cx="1219200" cy="0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" name="Rectangle 34">
              <a:extLst>
                <a:ext uri="{FF2B5EF4-FFF2-40B4-BE49-F238E27FC236}">
                  <a16:creationId xmlns:a16="http://schemas.microsoft.com/office/drawing/2014/main" id="{7044D63C-F5D7-EF4E-A571-F7F9C56725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17175" y="2606674"/>
              <a:ext cx="1219200" cy="1219200"/>
            </a:xfrm>
            <a:prstGeom prst="rect">
              <a:avLst/>
            </a:prstGeom>
            <a:noFill/>
            <a:ln w="28575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" name="Line 35">
              <a:extLst>
                <a:ext uri="{FF2B5EF4-FFF2-40B4-BE49-F238E27FC236}">
                  <a16:creationId xmlns:a16="http://schemas.microsoft.com/office/drawing/2014/main" id="{E803AFF4-688D-0B41-B65E-9A290FCBFD9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721975" y="2606674"/>
              <a:ext cx="0" cy="1219200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" name="Line 36">
              <a:extLst>
                <a:ext uri="{FF2B5EF4-FFF2-40B4-BE49-F238E27FC236}">
                  <a16:creationId xmlns:a16="http://schemas.microsoft.com/office/drawing/2014/main" id="{4E23CA8D-6ED8-2945-9F25-E9CDC84A5B1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569575" y="2606674"/>
              <a:ext cx="0" cy="1219200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" name="Line 37">
              <a:extLst>
                <a:ext uri="{FF2B5EF4-FFF2-40B4-BE49-F238E27FC236}">
                  <a16:creationId xmlns:a16="http://schemas.microsoft.com/office/drawing/2014/main" id="{9BB1A120-53FD-B648-AC24-EA9F03D563F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874375" y="2606674"/>
              <a:ext cx="0" cy="1219200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" name="Line 38">
              <a:extLst>
                <a:ext uri="{FF2B5EF4-FFF2-40B4-BE49-F238E27FC236}">
                  <a16:creationId xmlns:a16="http://schemas.microsoft.com/office/drawing/2014/main" id="{4795700F-66AD-3640-8619-81E99695EEC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026775" y="2606674"/>
              <a:ext cx="0" cy="1219200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" name="Line 39">
              <a:extLst>
                <a:ext uri="{FF2B5EF4-FFF2-40B4-BE49-F238E27FC236}">
                  <a16:creationId xmlns:a16="http://schemas.microsoft.com/office/drawing/2014/main" id="{AD6FF036-5AC7-224E-9F6F-BB98C68A3F8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179175" y="2606674"/>
              <a:ext cx="0" cy="1219200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" name="Line 40">
              <a:extLst>
                <a:ext uri="{FF2B5EF4-FFF2-40B4-BE49-F238E27FC236}">
                  <a16:creationId xmlns:a16="http://schemas.microsoft.com/office/drawing/2014/main" id="{35F11FB2-B9CB-3149-B827-7ABE4074F75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331575" y="2606674"/>
              <a:ext cx="0" cy="1219200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" name="Line 41">
              <a:extLst>
                <a:ext uri="{FF2B5EF4-FFF2-40B4-BE49-F238E27FC236}">
                  <a16:creationId xmlns:a16="http://schemas.microsoft.com/office/drawing/2014/main" id="{A53AC8EF-521B-6D40-A0F6-DD2C6AB8FB5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483975" y="2606674"/>
              <a:ext cx="0" cy="1219200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9" name="Line 42">
              <a:extLst>
                <a:ext uri="{FF2B5EF4-FFF2-40B4-BE49-F238E27FC236}">
                  <a16:creationId xmlns:a16="http://schemas.microsoft.com/office/drawing/2014/main" id="{D5172074-7F0C-3B40-81E5-E01BFCEA0B3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417175" y="2911474"/>
              <a:ext cx="1219200" cy="0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" name="Line 43">
              <a:extLst>
                <a:ext uri="{FF2B5EF4-FFF2-40B4-BE49-F238E27FC236}">
                  <a16:creationId xmlns:a16="http://schemas.microsoft.com/office/drawing/2014/main" id="{E7F6C343-D963-5B40-BE7A-15CFD764064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417175" y="2759074"/>
              <a:ext cx="1219200" cy="0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" name="Line 44">
              <a:extLst>
                <a:ext uri="{FF2B5EF4-FFF2-40B4-BE49-F238E27FC236}">
                  <a16:creationId xmlns:a16="http://schemas.microsoft.com/office/drawing/2014/main" id="{F25D3274-E1AB-544E-9B56-5961F1DE69C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417175" y="3063874"/>
              <a:ext cx="1219200" cy="0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" name="Line 45">
              <a:extLst>
                <a:ext uri="{FF2B5EF4-FFF2-40B4-BE49-F238E27FC236}">
                  <a16:creationId xmlns:a16="http://schemas.microsoft.com/office/drawing/2014/main" id="{969A3ADA-AB14-EE4E-9120-9AA2C946A68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417175" y="3216274"/>
              <a:ext cx="1219200" cy="0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" name="Line 46">
              <a:extLst>
                <a:ext uri="{FF2B5EF4-FFF2-40B4-BE49-F238E27FC236}">
                  <a16:creationId xmlns:a16="http://schemas.microsoft.com/office/drawing/2014/main" id="{A1158A6A-D108-BF40-9097-C51D87C516A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417175" y="3368674"/>
              <a:ext cx="1219200" cy="0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" name="Line 47">
              <a:extLst>
                <a:ext uri="{FF2B5EF4-FFF2-40B4-BE49-F238E27FC236}">
                  <a16:creationId xmlns:a16="http://schemas.microsoft.com/office/drawing/2014/main" id="{122A1849-6C38-6B4E-B378-84A1D7233A7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417175" y="3521074"/>
              <a:ext cx="1219200" cy="0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" name="Line 48">
              <a:extLst>
                <a:ext uri="{FF2B5EF4-FFF2-40B4-BE49-F238E27FC236}">
                  <a16:creationId xmlns:a16="http://schemas.microsoft.com/office/drawing/2014/main" id="{057EDC61-43CA-DB46-8D2C-AAAD83869A3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417175" y="3673474"/>
              <a:ext cx="1219200" cy="0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" name="Rectangle 50">
              <a:extLst>
                <a:ext uri="{FF2B5EF4-FFF2-40B4-BE49-F238E27FC236}">
                  <a16:creationId xmlns:a16="http://schemas.microsoft.com/office/drawing/2014/main" id="{3FDD804A-9173-6044-83F0-0E4F2C6EDE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93175" y="2606674"/>
              <a:ext cx="1219200" cy="1219200"/>
            </a:xfrm>
            <a:prstGeom prst="rect">
              <a:avLst/>
            </a:prstGeom>
            <a:noFill/>
            <a:ln w="28575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" name="Text Box 52">
              <a:extLst>
                <a:ext uri="{FF2B5EF4-FFF2-40B4-BE49-F238E27FC236}">
                  <a16:creationId xmlns:a16="http://schemas.microsoft.com/office/drawing/2014/main" id="{B9EF31EC-D010-C046-9538-E30308BD45C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62801" y="2593974"/>
              <a:ext cx="262893" cy="274434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sz="1200">
                  <a:solidFill>
                    <a:schemeClr val="bg1"/>
                  </a:solidFill>
                </a:rPr>
                <a:t>0</a:t>
              </a:r>
            </a:p>
          </p:txBody>
        </p:sp>
        <p:sp>
          <p:nvSpPr>
            <p:cNvPr id="60" name="Text Box 53">
              <a:extLst>
                <a:ext uri="{FF2B5EF4-FFF2-40B4-BE49-F238E27FC236}">
                  <a16:creationId xmlns:a16="http://schemas.microsoft.com/office/drawing/2014/main" id="{8CE1097B-DA96-B64D-B66C-35CC58AF393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83425" y="3627437"/>
              <a:ext cx="423194" cy="274434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sz="1200" i="1" dirty="0">
                  <a:solidFill>
                    <a:schemeClr val="bg1"/>
                  </a:solidFill>
                </a:rPr>
                <a:t>n</a:t>
              </a:r>
              <a:r>
                <a:rPr lang="en-US" sz="1200" dirty="0">
                  <a:solidFill>
                    <a:schemeClr val="bg1"/>
                  </a:solidFill>
                </a:rPr>
                <a:t>+1</a:t>
              </a:r>
            </a:p>
          </p:txBody>
        </p:sp>
        <p:sp>
          <p:nvSpPr>
            <p:cNvPr id="61" name="Text Box 54">
              <a:extLst>
                <a:ext uri="{FF2B5EF4-FFF2-40B4-BE49-F238E27FC236}">
                  <a16:creationId xmlns:a16="http://schemas.microsoft.com/office/drawing/2014/main" id="{30C170EF-EBBA-DE45-8454-7B76D4202AA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80664" y="3852445"/>
              <a:ext cx="724877" cy="33855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1600" i="1" dirty="0" err="1">
                  <a:solidFill>
                    <a:schemeClr val="bg1"/>
                  </a:solidFill>
                </a:rPr>
                <a:t>AllInds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62" name="Text Box 55">
              <a:extLst>
                <a:ext uri="{FF2B5EF4-FFF2-40B4-BE49-F238E27FC236}">
                  <a16:creationId xmlns:a16="http://schemas.microsoft.com/office/drawing/2014/main" id="{454E3176-B1AB-8D49-97CA-D06938A7897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339263" y="3852445"/>
              <a:ext cx="309700" cy="33855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r>
                <a:rPr lang="en-US" sz="1600" i="1" dirty="0">
                  <a:solidFill>
                    <a:schemeClr val="bg1"/>
                  </a:solidFill>
                </a:rPr>
                <a:t>D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63" name="Text Box 56">
              <a:extLst>
                <a:ext uri="{FF2B5EF4-FFF2-40B4-BE49-F238E27FC236}">
                  <a16:creationId xmlns:a16="http://schemas.microsoft.com/office/drawing/2014/main" id="{37036411-2AE1-F048-BCDE-6638426BD41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591801" y="3852445"/>
              <a:ext cx="865943" cy="33855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r>
                <a:rPr lang="en-US" sz="1600" i="1" dirty="0" err="1">
                  <a:solidFill>
                    <a:schemeClr val="bg1"/>
                  </a:solidFill>
                </a:rPr>
                <a:t>LastRow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64" name="Text Box 57">
              <a:extLst>
                <a:ext uri="{FF2B5EF4-FFF2-40B4-BE49-F238E27FC236}">
                  <a16:creationId xmlns:a16="http://schemas.microsoft.com/office/drawing/2014/main" id="{9F5CE48E-8FA3-4F41-8991-31E30F3C8FA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388226" y="2362199"/>
              <a:ext cx="262893" cy="274434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0</a:t>
              </a:r>
            </a:p>
          </p:txBody>
        </p:sp>
        <p:sp>
          <p:nvSpPr>
            <p:cNvPr id="65" name="Text Box 58">
              <a:extLst>
                <a:ext uri="{FF2B5EF4-FFF2-40B4-BE49-F238E27FC236}">
                  <a16:creationId xmlns:a16="http://schemas.microsoft.com/office/drawing/2014/main" id="{5B6AE8B9-1CDE-1443-BE23-0AF1B99C0E1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388350" y="2363787"/>
              <a:ext cx="423194" cy="274434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sz="1200" i="1">
                  <a:solidFill>
                    <a:schemeClr val="bg1"/>
                  </a:solidFill>
                </a:rPr>
                <a:t>n</a:t>
              </a:r>
              <a:r>
                <a:rPr lang="en-US" sz="1200">
                  <a:solidFill>
                    <a:schemeClr val="bg1"/>
                  </a:solidFill>
                </a:rPr>
                <a:t>+1</a:t>
              </a:r>
            </a:p>
          </p:txBody>
        </p:sp>
        <p:sp>
          <p:nvSpPr>
            <p:cNvPr id="66" name="Line 59">
              <a:extLst>
                <a:ext uri="{FF2B5EF4-FFF2-40B4-BE49-F238E27FC236}">
                  <a16:creationId xmlns:a16="http://schemas.microsoft.com/office/drawing/2014/main" id="{817D1B5B-6DF2-814E-BE33-8D2A7706AE2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197975" y="2759074"/>
              <a:ext cx="0" cy="914400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endParaRPr lang="en-US"/>
            </a:p>
          </p:txBody>
        </p:sp>
        <p:sp>
          <p:nvSpPr>
            <p:cNvPr id="67" name="Line 60">
              <a:extLst>
                <a:ext uri="{FF2B5EF4-FFF2-40B4-BE49-F238E27FC236}">
                  <a16:creationId xmlns:a16="http://schemas.microsoft.com/office/drawing/2014/main" id="{FAFCB9C2-ED55-A546-A5FB-531C6B2A214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350375" y="2759074"/>
              <a:ext cx="0" cy="914400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endParaRPr lang="en-US"/>
            </a:p>
          </p:txBody>
        </p:sp>
        <p:sp>
          <p:nvSpPr>
            <p:cNvPr id="68" name="Line 61">
              <a:extLst>
                <a:ext uri="{FF2B5EF4-FFF2-40B4-BE49-F238E27FC236}">
                  <a16:creationId xmlns:a16="http://schemas.microsoft.com/office/drawing/2014/main" id="{8C0BE9C0-4766-AE48-81CB-B2E8D4C01A9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502775" y="2759074"/>
              <a:ext cx="0" cy="914400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endParaRPr lang="en-US"/>
            </a:p>
          </p:txBody>
        </p:sp>
        <p:sp>
          <p:nvSpPr>
            <p:cNvPr id="69" name="Line 62">
              <a:extLst>
                <a:ext uri="{FF2B5EF4-FFF2-40B4-BE49-F238E27FC236}">
                  <a16:creationId xmlns:a16="http://schemas.microsoft.com/office/drawing/2014/main" id="{5C609F83-7275-164D-9BDB-81AABC2F6C2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655175" y="2759074"/>
              <a:ext cx="0" cy="914400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endParaRPr lang="en-US"/>
            </a:p>
          </p:txBody>
        </p:sp>
        <p:sp>
          <p:nvSpPr>
            <p:cNvPr id="70" name="Line 63">
              <a:extLst>
                <a:ext uri="{FF2B5EF4-FFF2-40B4-BE49-F238E27FC236}">
                  <a16:creationId xmlns:a16="http://schemas.microsoft.com/office/drawing/2014/main" id="{C0ACEE99-7ED7-4244-952A-D25F4BF14DD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807575" y="2759074"/>
              <a:ext cx="0" cy="914400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endParaRPr lang="en-US"/>
            </a:p>
          </p:txBody>
        </p:sp>
        <p:sp>
          <p:nvSpPr>
            <p:cNvPr id="71" name="Line 64">
              <a:extLst>
                <a:ext uri="{FF2B5EF4-FFF2-40B4-BE49-F238E27FC236}">
                  <a16:creationId xmlns:a16="http://schemas.microsoft.com/office/drawing/2014/main" id="{B5F3B863-A0F2-0140-AF98-A1CC114194D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045575" y="2911474"/>
              <a:ext cx="914400" cy="0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endParaRPr lang="en-US"/>
            </a:p>
          </p:txBody>
        </p:sp>
        <p:sp>
          <p:nvSpPr>
            <p:cNvPr id="72" name="Line 65">
              <a:extLst>
                <a:ext uri="{FF2B5EF4-FFF2-40B4-BE49-F238E27FC236}">
                  <a16:creationId xmlns:a16="http://schemas.microsoft.com/office/drawing/2014/main" id="{830B9160-F999-694D-A5BC-B5268B3537C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045575" y="3063874"/>
              <a:ext cx="914400" cy="0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endParaRPr lang="en-US"/>
            </a:p>
          </p:txBody>
        </p:sp>
        <p:sp>
          <p:nvSpPr>
            <p:cNvPr id="73" name="Line 66">
              <a:extLst>
                <a:ext uri="{FF2B5EF4-FFF2-40B4-BE49-F238E27FC236}">
                  <a16:creationId xmlns:a16="http://schemas.microsoft.com/office/drawing/2014/main" id="{0BE94DA0-3512-CD4C-95B9-380D68FA717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045575" y="3216274"/>
              <a:ext cx="914400" cy="0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endParaRPr lang="en-US"/>
            </a:p>
          </p:txBody>
        </p:sp>
        <p:sp>
          <p:nvSpPr>
            <p:cNvPr id="74" name="Line 67">
              <a:extLst>
                <a:ext uri="{FF2B5EF4-FFF2-40B4-BE49-F238E27FC236}">
                  <a16:creationId xmlns:a16="http://schemas.microsoft.com/office/drawing/2014/main" id="{96DB796B-449B-F147-8981-A428452FF3A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045575" y="3368674"/>
              <a:ext cx="914400" cy="0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endParaRPr lang="en-US"/>
            </a:p>
          </p:txBody>
        </p:sp>
        <p:sp>
          <p:nvSpPr>
            <p:cNvPr id="75" name="Line 68">
              <a:extLst>
                <a:ext uri="{FF2B5EF4-FFF2-40B4-BE49-F238E27FC236}">
                  <a16:creationId xmlns:a16="http://schemas.microsoft.com/office/drawing/2014/main" id="{384F8A67-AFB8-2B4D-9041-EEA43F91BFB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045575" y="3521074"/>
              <a:ext cx="914400" cy="0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endParaRPr lang="en-US"/>
            </a:p>
          </p:txBody>
        </p:sp>
        <p:sp>
          <p:nvSpPr>
            <p:cNvPr id="76" name="Line 69">
              <a:extLst>
                <a:ext uri="{FF2B5EF4-FFF2-40B4-BE49-F238E27FC236}">
                  <a16:creationId xmlns:a16="http://schemas.microsoft.com/office/drawing/2014/main" id="{E26E0EFD-225E-FC45-84E8-F1F7CC8297E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721975" y="3673474"/>
              <a:ext cx="0" cy="152400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headEnd/>
              <a:tailEnd/>
            </a:ln>
          </p:spPr>
          <p:txBody>
            <a:bodyPr lIns="90488" tIns="44450" rIns="90488" bIns="44450">
              <a:spAutoFit/>
            </a:bodyPr>
            <a:lstStyle/>
            <a:p>
              <a:endParaRPr lang="en-US"/>
            </a:p>
          </p:txBody>
        </p:sp>
        <p:sp>
          <p:nvSpPr>
            <p:cNvPr id="77" name="Line 70">
              <a:extLst>
                <a:ext uri="{FF2B5EF4-FFF2-40B4-BE49-F238E27FC236}">
                  <a16:creationId xmlns:a16="http://schemas.microsoft.com/office/drawing/2014/main" id="{BA711B43-BD45-D04C-B706-87037D036F1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874375" y="3673474"/>
              <a:ext cx="0" cy="152400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headEnd/>
              <a:tailEnd/>
            </a:ln>
          </p:spPr>
          <p:txBody>
            <a:bodyPr lIns="90488" tIns="44450" rIns="90488" bIns="44450">
              <a:spAutoFit/>
            </a:bodyPr>
            <a:lstStyle/>
            <a:p>
              <a:endParaRPr lang="en-US"/>
            </a:p>
          </p:txBody>
        </p:sp>
        <p:sp>
          <p:nvSpPr>
            <p:cNvPr id="78" name="Line 71">
              <a:extLst>
                <a:ext uri="{FF2B5EF4-FFF2-40B4-BE49-F238E27FC236}">
                  <a16:creationId xmlns:a16="http://schemas.microsoft.com/office/drawing/2014/main" id="{CD5FF940-BE1B-4543-A2FD-A0EFDD04C15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026775" y="3673474"/>
              <a:ext cx="0" cy="152400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headEnd/>
              <a:tailEnd/>
            </a:ln>
          </p:spPr>
          <p:txBody>
            <a:bodyPr lIns="90488" tIns="44450" rIns="90488" bIns="44450">
              <a:spAutoFit/>
            </a:bodyPr>
            <a:lstStyle/>
            <a:p>
              <a:endParaRPr lang="en-US"/>
            </a:p>
          </p:txBody>
        </p:sp>
        <p:sp>
          <p:nvSpPr>
            <p:cNvPr id="79" name="Line 72">
              <a:extLst>
                <a:ext uri="{FF2B5EF4-FFF2-40B4-BE49-F238E27FC236}">
                  <a16:creationId xmlns:a16="http://schemas.microsoft.com/office/drawing/2014/main" id="{9A6FC915-F88A-5844-A6AF-FB4B2AB1CAA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179175" y="3673474"/>
              <a:ext cx="0" cy="152400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headEnd/>
              <a:tailEnd/>
            </a:ln>
          </p:spPr>
          <p:txBody>
            <a:bodyPr lIns="90488" tIns="44450" rIns="90488" bIns="44450">
              <a:spAutoFit/>
            </a:bodyPr>
            <a:lstStyle/>
            <a:p>
              <a:endParaRPr lang="en-US"/>
            </a:p>
          </p:txBody>
        </p:sp>
        <p:sp>
          <p:nvSpPr>
            <p:cNvPr id="80" name="Line 73">
              <a:extLst>
                <a:ext uri="{FF2B5EF4-FFF2-40B4-BE49-F238E27FC236}">
                  <a16:creationId xmlns:a16="http://schemas.microsoft.com/office/drawing/2014/main" id="{85877A44-2728-D248-BA64-2E6AA8709A8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331575" y="3673474"/>
              <a:ext cx="0" cy="152400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headEnd/>
              <a:tailEnd/>
            </a:ln>
          </p:spPr>
          <p:txBody>
            <a:bodyPr lIns="90488" tIns="44450" rIns="90488" bIns="44450">
              <a:spAutoFit/>
            </a:bodyPr>
            <a:lstStyle/>
            <a:p>
              <a:endParaRPr lang="en-US"/>
            </a:p>
          </p:txBody>
        </p:sp>
        <p:sp>
          <p:nvSpPr>
            <p:cNvPr id="56" name="Rectangle 49">
              <a:extLst>
                <a:ext uri="{FF2B5EF4-FFF2-40B4-BE49-F238E27FC236}">
                  <a16:creationId xmlns:a16="http://schemas.microsoft.com/office/drawing/2014/main" id="{B62BD481-6034-A142-9147-19AF299B78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45575" y="2759074"/>
              <a:ext cx="914400" cy="914400"/>
            </a:xfrm>
            <a:prstGeom prst="rect">
              <a:avLst/>
            </a:prstGeom>
            <a:noFill/>
            <a:ln w="28575">
              <a:solidFill>
                <a:schemeClr val="accent6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" name="Rectangle 51">
              <a:extLst>
                <a:ext uri="{FF2B5EF4-FFF2-40B4-BE49-F238E27FC236}">
                  <a16:creationId xmlns:a16="http://schemas.microsoft.com/office/drawing/2014/main" id="{8825A873-CC30-454E-A6A7-AA8E248825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10161" y="3673474"/>
              <a:ext cx="1226214" cy="152400"/>
            </a:xfrm>
            <a:prstGeom prst="rect">
              <a:avLst/>
            </a:prstGeom>
            <a:noFill/>
            <a:ln w="28575">
              <a:solidFill>
                <a:schemeClr val="accent6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" name="Rectangle 5">
              <a:extLst>
                <a:ext uri="{FF2B5EF4-FFF2-40B4-BE49-F238E27FC236}">
                  <a16:creationId xmlns:a16="http://schemas.microsoft.com/office/drawing/2014/main" id="{AA67CA0A-DEE8-794C-8144-D7FD0B1FCC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45375" y="2606674"/>
              <a:ext cx="1219200" cy="1219200"/>
            </a:xfrm>
            <a:prstGeom prst="rect">
              <a:avLst/>
            </a:prstGeom>
            <a:noFill/>
            <a:ln w="28575">
              <a:solidFill>
                <a:schemeClr val="accent6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AEA7870C-7614-704B-BF27-CA80988F3900}"/>
              </a:ext>
            </a:extLst>
          </p:cNvPr>
          <p:cNvCxnSpPr>
            <a:cxnSpLocks/>
          </p:cNvCxnSpPr>
          <p:nvPr/>
        </p:nvCxnSpPr>
        <p:spPr>
          <a:xfrm flipV="1">
            <a:off x="4495800" y="1851454"/>
            <a:ext cx="1828800" cy="286587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6EFB66B1-76FC-FC40-B2DD-0019D3FDA79B}"/>
              </a:ext>
            </a:extLst>
          </p:cNvPr>
          <p:cNvGrpSpPr/>
          <p:nvPr/>
        </p:nvGrpSpPr>
        <p:grpSpPr>
          <a:xfrm>
            <a:off x="6323013" y="4495800"/>
            <a:ext cx="4573587" cy="1734924"/>
            <a:chOff x="3348038" y="4997243"/>
            <a:chExt cx="4573587" cy="1734924"/>
          </a:xfrm>
        </p:grpSpPr>
        <p:sp>
          <p:nvSpPr>
            <p:cNvPr id="82" name="AutoShape 4">
              <a:extLst>
                <a:ext uri="{FF2B5EF4-FFF2-40B4-BE49-F238E27FC236}">
                  <a16:creationId xmlns:a16="http://schemas.microsoft.com/office/drawing/2014/main" id="{B1C56AF1-877D-A14F-AC0D-CC865146A2FA}"/>
                </a:ext>
              </a:extLst>
            </p:cNvPr>
            <p:cNvSpPr>
              <a:spLocks/>
            </p:cNvSpPr>
            <p:nvPr/>
          </p:nvSpPr>
          <p:spPr bwMode="auto">
            <a:xfrm>
              <a:off x="3348038" y="4997243"/>
              <a:ext cx="4573587" cy="1734924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lIns="90488" tIns="44450" rIns="90488" bIns="44450" anchor="ctr" anchorCtr="0"/>
            <a:lstStyle/>
            <a:p>
              <a:r>
                <a:rPr lang="en-US" dirty="0">
                  <a:solidFill>
                    <a:schemeClr val="bg1"/>
                  </a:solidFill>
                </a:rPr>
                <a:t>Declare arrays</a:t>
              </a:r>
            </a:p>
            <a:p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83" name="Rectangle 6">
              <a:extLst>
                <a:ext uri="{FF2B5EF4-FFF2-40B4-BE49-F238E27FC236}">
                  <a16:creationId xmlns:a16="http://schemas.microsoft.com/office/drawing/2014/main" id="{D2F25D7E-03B0-CD45-BAC4-7196FC2363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29200" y="5121275"/>
              <a:ext cx="1219200" cy="1219200"/>
            </a:xfrm>
            <a:prstGeom prst="rect">
              <a:avLst/>
            </a:prstGeom>
            <a:solidFill>
              <a:srgbClr val="FFFF99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" name="Line 7">
              <a:extLst>
                <a:ext uri="{FF2B5EF4-FFF2-40B4-BE49-F238E27FC236}">
                  <a16:creationId xmlns:a16="http://schemas.microsoft.com/office/drawing/2014/main" id="{2A9BA492-C330-7E4E-9572-1C30CEEA974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34000" y="5121275"/>
              <a:ext cx="0" cy="12192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5" name="Line 8">
              <a:extLst>
                <a:ext uri="{FF2B5EF4-FFF2-40B4-BE49-F238E27FC236}">
                  <a16:creationId xmlns:a16="http://schemas.microsoft.com/office/drawing/2014/main" id="{38BD5F9E-6701-9142-AA37-6EF4D31E223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81600" y="5121275"/>
              <a:ext cx="0" cy="12192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6" name="Line 9">
              <a:extLst>
                <a:ext uri="{FF2B5EF4-FFF2-40B4-BE49-F238E27FC236}">
                  <a16:creationId xmlns:a16="http://schemas.microsoft.com/office/drawing/2014/main" id="{4EC1A3C8-6305-2D42-AC7D-C6DC1CC7552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6400" y="5121275"/>
              <a:ext cx="0" cy="12192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7" name="Line 10">
              <a:extLst>
                <a:ext uri="{FF2B5EF4-FFF2-40B4-BE49-F238E27FC236}">
                  <a16:creationId xmlns:a16="http://schemas.microsoft.com/office/drawing/2014/main" id="{DEEA8C9B-84A7-694F-B6AF-54A1C998AD5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638800" y="5121275"/>
              <a:ext cx="0" cy="12192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" name="Line 11">
              <a:extLst>
                <a:ext uri="{FF2B5EF4-FFF2-40B4-BE49-F238E27FC236}">
                  <a16:creationId xmlns:a16="http://schemas.microsoft.com/office/drawing/2014/main" id="{21B3A795-F726-A14D-8CD6-1346C9856DB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791200" y="5121275"/>
              <a:ext cx="0" cy="12192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9" name="Line 12">
              <a:extLst>
                <a:ext uri="{FF2B5EF4-FFF2-40B4-BE49-F238E27FC236}">
                  <a16:creationId xmlns:a16="http://schemas.microsoft.com/office/drawing/2014/main" id="{C398D6F0-EA3B-6A41-9748-2902C9CAF04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943600" y="5121275"/>
              <a:ext cx="0" cy="12192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0" name="Line 13">
              <a:extLst>
                <a:ext uri="{FF2B5EF4-FFF2-40B4-BE49-F238E27FC236}">
                  <a16:creationId xmlns:a16="http://schemas.microsoft.com/office/drawing/2014/main" id="{9C685CBB-7359-A747-9EB5-FFDEF245FD7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096000" y="5121275"/>
              <a:ext cx="0" cy="12192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1" name="Line 14">
              <a:extLst>
                <a:ext uri="{FF2B5EF4-FFF2-40B4-BE49-F238E27FC236}">
                  <a16:creationId xmlns:a16="http://schemas.microsoft.com/office/drawing/2014/main" id="{3D4E9485-0886-404D-AB60-01DBB623632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29200" y="5426075"/>
              <a:ext cx="12192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2" name="Line 15">
              <a:extLst>
                <a:ext uri="{FF2B5EF4-FFF2-40B4-BE49-F238E27FC236}">
                  <a16:creationId xmlns:a16="http://schemas.microsoft.com/office/drawing/2014/main" id="{A201BCBF-F34E-D149-AC04-6EE5EFB1A76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29200" y="5273675"/>
              <a:ext cx="12192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3" name="Line 16">
              <a:extLst>
                <a:ext uri="{FF2B5EF4-FFF2-40B4-BE49-F238E27FC236}">
                  <a16:creationId xmlns:a16="http://schemas.microsoft.com/office/drawing/2014/main" id="{535859D1-ECDE-4546-BE0B-F2B13C0EAB9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29200" y="5578475"/>
              <a:ext cx="12192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4" name="Line 17">
              <a:extLst>
                <a:ext uri="{FF2B5EF4-FFF2-40B4-BE49-F238E27FC236}">
                  <a16:creationId xmlns:a16="http://schemas.microsoft.com/office/drawing/2014/main" id="{E6C9CBEF-7762-EB4C-A172-BE96CBFA912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29200" y="5730875"/>
              <a:ext cx="12192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5" name="Line 18">
              <a:extLst>
                <a:ext uri="{FF2B5EF4-FFF2-40B4-BE49-F238E27FC236}">
                  <a16:creationId xmlns:a16="http://schemas.microsoft.com/office/drawing/2014/main" id="{06D0302A-4AB1-3845-B07B-5760EFA9670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29200" y="5883275"/>
              <a:ext cx="12192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6" name="Line 19">
              <a:extLst>
                <a:ext uri="{FF2B5EF4-FFF2-40B4-BE49-F238E27FC236}">
                  <a16:creationId xmlns:a16="http://schemas.microsoft.com/office/drawing/2014/main" id="{B870A5A3-B00B-1D4A-B26A-41E391F7A80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29200" y="6035675"/>
              <a:ext cx="12192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" name="Line 20">
              <a:extLst>
                <a:ext uri="{FF2B5EF4-FFF2-40B4-BE49-F238E27FC236}">
                  <a16:creationId xmlns:a16="http://schemas.microsoft.com/office/drawing/2014/main" id="{CB4A51F9-1210-8047-BA72-03CC59CDD3A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29200" y="6188075"/>
              <a:ext cx="12192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8" name="Text Box 21">
              <a:extLst>
                <a:ext uri="{FF2B5EF4-FFF2-40B4-BE49-F238E27FC236}">
                  <a16:creationId xmlns:a16="http://schemas.microsoft.com/office/drawing/2014/main" id="{48745DDE-8EEE-384A-B98C-1B7006B4588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64175" y="6367046"/>
              <a:ext cx="306494" cy="33855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r>
                <a:rPr lang="en-US" sz="1600" i="1">
                  <a:solidFill>
                    <a:schemeClr val="bg1"/>
                  </a:solidFill>
                </a:rPr>
                <a:t>A</a:t>
              </a:r>
              <a:endParaRPr lang="en-US" sz="1600">
                <a:solidFill>
                  <a:schemeClr val="bg1"/>
                </a:solidFill>
              </a:endParaRPr>
            </a:p>
          </p:txBody>
        </p:sp>
        <p:sp>
          <p:nvSpPr>
            <p:cNvPr id="99" name="Rectangle 22">
              <a:extLst>
                <a:ext uri="{FF2B5EF4-FFF2-40B4-BE49-F238E27FC236}">
                  <a16:creationId xmlns:a16="http://schemas.microsoft.com/office/drawing/2014/main" id="{4195A29C-5290-4544-A809-3766B58248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77000" y="5121275"/>
              <a:ext cx="1219200" cy="1219200"/>
            </a:xfrm>
            <a:prstGeom prst="rect">
              <a:avLst/>
            </a:prstGeom>
            <a:solidFill>
              <a:srgbClr val="99CCFF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0" name="Line 23">
              <a:extLst>
                <a:ext uri="{FF2B5EF4-FFF2-40B4-BE49-F238E27FC236}">
                  <a16:creationId xmlns:a16="http://schemas.microsoft.com/office/drawing/2014/main" id="{B4D77C02-F1D9-0B42-A160-FD25E69FBCC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81800" y="5121275"/>
              <a:ext cx="0" cy="12192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" name="Line 24">
              <a:extLst>
                <a:ext uri="{FF2B5EF4-FFF2-40B4-BE49-F238E27FC236}">
                  <a16:creationId xmlns:a16="http://schemas.microsoft.com/office/drawing/2014/main" id="{647A66DC-FC9F-6A4D-BB26-900B258AA0F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629400" y="5121275"/>
              <a:ext cx="0" cy="12192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" name="Line 25">
              <a:extLst>
                <a:ext uri="{FF2B5EF4-FFF2-40B4-BE49-F238E27FC236}">
                  <a16:creationId xmlns:a16="http://schemas.microsoft.com/office/drawing/2014/main" id="{ABD300FD-D7D9-1843-B5E0-BBC9F74CA99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934200" y="5121275"/>
              <a:ext cx="0" cy="12192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3" name="Line 26">
              <a:extLst>
                <a:ext uri="{FF2B5EF4-FFF2-40B4-BE49-F238E27FC236}">
                  <a16:creationId xmlns:a16="http://schemas.microsoft.com/office/drawing/2014/main" id="{7AC763C1-0B26-8344-8617-CC47D59D7C0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86600" y="5121275"/>
              <a:ext cx="0" cy="12192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4" name="Line 27">
              <a:extLst>
                <a:ext uri="{FF2B5EF4-FFF2-40B4-BE49-F238E27FC236}">
                  <a16:creationId xmlns:a16="http://schemas.microsoft.com/office/drawing/2014/main" id="{27B526D4-9753-9247-AE95-D520A041C43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239000" y="5121275"/>
              <a:ext cx="0" cy="12192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5" name="Line 28">
              <a:extLst>
                <a:ext uri="{FF2B5EF4-FFF2-40B4-BE49-F238E27FC236}">
                  <a16:creationId xmlns:a16="http://schemas.microsoft.com/office/drawing/2014/main" id="{5876A5EA-EB4F-084E-A96E-1642D495A6A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391400" y="5121275"/>
              <a:ext cx="0" cy="12192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6" name="Line 29">
              <a:extLst>
                <a:ext uri="{FF2B5EF4-FFF2-40B4-BE49-F238E27FC236}">
                  <a16:creationId xmlns:a16="http://schemas.microsoft.com/office/drawing/2014/main" id="{B33B7736-801F-EE42-9E48-0A9F6AC87BD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543800" y="5121275"/>
              <a:ext cx="0" cy="12192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7" name="Line 30">
              <a:extLst>
                <a:ext uri="{FF2B5EF4-FFF2-40B4-BE49-F238E27FC236}">
                  <a16:creationId xmlns:a16="http://schemas.microsoft.com/office/drawing/2014/main" id="{F12AC11E-49C6-1C46-ADF5-89986EA2DB3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477000" y="5426075"/>
              <a:ext cx="12192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8" name="Line 31">
              <a:extLst>
                <a:ext uri="{FF2B5EF4-FFF2-40B4-BE49-F238E27FC236}">
                  <a16:creationId xmlns:a16="http://schemas.microsoft.com/office/drawing/2014/main" id="{0D7AEE42-569E-B24F-8294-C98F123B890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477000" y="5273675"/>
              <a:ext cx="12192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9" name="Line 32">
              <a:extLst>
                <a:ext uri="{FF2B5EF4-FFF2-40B4-BE49-F238E27FC236}">
                  <a16:creationId xmlns:a16="http://schemas.microsoft.com/office/drawing/2014/main" id="{FC8F7DB7-7D38-A449-A64D-7416E186FC8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477000" y="5578475"/>
              <a:ext cx="12192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" name="Line 33">
              <a:extLst>
                <a:ext uri="{FF2B5EF4-FFF2-40B4-BE49-F238E27FC236}">
                  <a16:creationId xmlns:a16="http://schemas.microsoft.com/office/drawing/2014/main" id="{E9483F2D-6A6F-A040-A1FA-7FB0C5BB1D9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477000" y="5730875"/>
              <a:ext cx="12192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1" name="Line 34">
              <a:extLst>
                <a:ext uri="{FF2B5EF4-FFF2-40B4-BE49-F238E27FC236}">
                  <a16:creationId xmlns:a16="http://schemas.microsoft.com/office/drawing/2014/main" id="{76581B95-D6C9-0D4C-A475-606E38269B0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477000" y="5883275"/>
              <a:ext cx="12192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" name="Line 35">
              <a:extLst>
                <a:ext uri="{FF2B5EF4-FFF2-40B4-BE49-F238E27FC236}">
                  <a16:creationId xmlns:a16="http://schemas.microsoft.com/office/drawing/2014/main" id="{1C69C0B6-2674-6941-B57E-74619C3ED5C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477000" y="6035675"/>
              <a:ext cx="12192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3" name="Line 36">
              <a:extLst>
                <a:ext uri="{FF2B5EF4-FFF2-40B4-BE49-F238E27FC236}">
                  <a16:creationId xmlns:a16="http://schemas.microsoft.com/office/drawing/2014/main" id="{45B4C2E8-007D-194C-A617-5CF35D6B9EE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477000" y="6188075"/>
              <a:ext cx="12192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" name="Text Box 37">
              <a:extLst>
                <a:ext uri="{FF2B5EF4-FFF2-40B4-BE49-F238E27FC236}">
                  <a16:creationId xmlns:a16="http://schemas.microsoft.com/office/drawing/2014/main" id="{D2CB51DC-6F96-6A4E-91C6-DACB426F072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748463" y="6367046"/>
              <a:ext cx="646331" cy="33855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r>
                <a:rPr lang="en-US" sz="1600" i="1">
                  <a:solidFill>
                    <a:schemeClr val="bg1"/>
                  </a:solidFill>
                </a:rPr>
                <a:t>Temp</a:t>
              </a:r>
              <a:endParaRPr lang="en-US" sz="1600">
                <a:solidFill>
                  <a:schemeClr val="bg1"/>
                </a:solidFill>
              </a:endParaRPr>
            </a:p>
          </p:txBody>
        </p:sp>
      </p:grpSp>
      <p:sp>
        <p:nvSpPr>
          <p:cNvPr id="12902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highlight>
                  <a:srgbClr val="FFFF00"/>
                </a:highlight>
              </a:rPr>
              <a:t>Jacobi Iteration in Chapel</a:t>
            </a:r>
          </a:p>
        </p:txBody>
      </p: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FBE7BE91-3286-554D-9377-5F9C1B0D9D31}"/>
              </a:ext>
            </a:extLst>
          </p:cNvPr>
          <p:cNvCxnSpPr>
            <a:cxnSpLocks/>
          </p:cNvCxnSpPr>
          <p:nvPr/>
        </p:nvCxnSpPr>
        <p:spPr>
          <a:xfrm>
            <a:off x="3840164" y="3063874"/>
            <a:ext cx="2484435" cy="2013158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2B30CDA-A40D-3441-8F8F-E7EBF3C25799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3"/>
                </a:buBlip>
              </a:pPr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7292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8" name="Rectangle 3"/>
          <p:cNvSpPr>
            <a:spLocks noGrp="1" noChangeArrowheads="1"/>
          </p:cNvSpPr>
          <p:nvPr>
            <p:ph type="body" sz="quarter" idx="17"/>
          </p:nvPr>
        </p:nvSpPr>
        <p:spPr>
          <a:xfrm>
            <a:off x="285750" y="999160"/>
            <a:ext cx="9163049" cy="5173040"/>
          </a:xfr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txBody>
          <a:bodyPr/>
          <a:lstStyle/>
          <a:p>
            <a:pPr eaLnBrk="1" hangingPunct="1">
              <a:spcBef>
                <a:spcPct val="0"/>
              </a:spcBef>
              <a:buFont typeface="Wingdings" pitchFamily="2" charset="2"/>
              <a:buNone/>
            </a:pPr>
            <a:r>
              <a:rPr lang="en-US" sz="1600" b="1" dirty="0">
                <a:solidFill>
                  <a:schemeClr val="accent1"/>
                </a:solidFill>
                <a:latin typeface="Courier New" pitchFamily="49" charset="0"/>
              </a:rPr>
              <a:t> </a:t>
            </a:r>
            <a:endParaRPr lang="en-US" sz="1600" dirty="0">
              <a:latin typeface="Courier New" pitchFamily="49" charset="0"/>
            </a:endParaRPr>
          </a:p>
          <a:p>
            <a:pPr eaLnBrk="1" hangingPunct="1">
              <a:spcBef>
                <a:spcPct val="0"/>
              </a:spcBef>
              <a:buFont typeface="Wingdings" pitchFamily="2" charset="2"/>
              <a:buNone/>
            </a:pPr>
            <a:endParaRPr lang="en-US" sz="1600" b="1" dirty="0">
              <a:latin typeface="Courier New" pitchFamily="49" charset="0"/>
            </a:endParaRPr>
          </a:p>
          <a:p>
            <a:pPr eaLnBrk="1" hangingPunct="1">
              <a:spcBef>
                <a:spcPct val="0"/>
              </a:spcBef>
              <a:buFont typeface="Wingdings" pitchFamily="2" charset="2"/>
              <a:buNone/>
            </a:pPr>
            <a:r>
              <a:rPr lang="en-US" sz="1600" b="1" dirty="0">
                <a:solidFill>
                  <a:schemeClr val="accent1"/>
                </a:solidFill>
                <a:latin typeface="Courier New" pitchFamily="49" charset="0"/>
              </a:rPr>
              <a:t>config</a:t>
            </a:r>
            <a:r>
              <a:rPr lang="en-US" sz="1600" dirty="0">
                <a:solidFill>
                  <a:schemeClr val="accent1"/>
                </a:solidFill>
                <a:latin typeface="Courier New" pitchFamily="49" charset="0"/>
              </a:rPr>
              <a:t> </a:t>
            </a:r>
            <a:r>
              <a:rPr lang="en-US" sz="1600" b="1" dirty="0">
                <a:solidFill>
                  <a:schemeClr val="accent1"/>
                </a:solidFill>
                <a:latin typeface="Courier New" pitchFamily="49" charset="0"/>
              </a:rPr>
              <a:t>const</a:t>
            </a:r>
            <a:r>
              <a:rPr lang="en-US" sz="1600" dirty="0">
                <a:latin typeface="Courier New" pitchFamily="49" charset="0"/>
              </a:rPr>
              <a:t> </a:t>
            </a:r>
            <a:r>
              <a:rPr lang="en-US" sz="1600" dirty="0">
                <a:solidFill>
                  <a:schemeClr val="accent3"/>
                </a:solidFill>
                <a:latin typeface="Courier New" pitchFamily="49" charset="0"/>
              </a:rPr>
              <a:t>n</a:t>
            </a:r>
            <a:r>
              <a:rPr lang="en-US" sz="1600" dirty="0">
                <a:latin typeface="Courier New" pitchFamily="49" charset="0"/>
              </a:rPr>
              <a:t> = 6, </a:t>
            </a:r>
            <a:r>
              <a:rPr lang="en-US" sz="1600" dirty="0">
                <a:solidFill>
                  <a:schemeClr val="accent3"/>
                </a:solidFill>
                <a:latin typeface="Courier New" pitchFamily="49" charset="0"/>
              </a:rPr>
              <a:t>epsilon</a:t>
            </a:r>
            <a:r>
              <a:rPr lang="en-US" sz="1600" dirty="0">
                <a:latin typeface="Courier New" pitchFamily="49" charset="0"/>
              </a:rPr>
              <a:t> = 0.01;</a:t>
            </a:r>
          </a:p>
          <a:p>
            <a:pPr eaLnBrk="1" hangingPunct="1">
              <a:spcBef>
                <a:spcPct val="0"/>
              </a:spcBef>
              <a:buFont typeface="Wingdings" pitchFamily="2" charset="2"/>
              <a:buNone/>
            </a:pPr>
            <a:endParaRPr lang="en-US" sz="1600" dirty="0">
              <a:latin typeface="Courier New" pitchFamily="49" charset="0"/>
            </a:endParaRPr>
          </a:p>
          <a:p>
            <a:pPr eaLnBrk="1" hangingPunct="1">
              <a:spcBef>
                <a:spcPct val="0"/>
              </a:spcBef>
              <a:buFont typeface="Wingdings" pitchFamily="2" charset="2"/>
              <a:buNone/>
            </a:pPr>
            <a:r>
              <a:rPr lang="en-US" sz="1600" b="1" dirty="0">
                <a:solidFill>
                  <a:schemeClr val="accent1"/>
                </a:solidFill>
                <a:latin typeface="Courier New" pitchFamily="49" charset="0"/>
              </a:rPr>
              <a:t>const</a:t>
            </a:r>
            <a:r>
              <a:rPr lang="en-US" sz="1600" dirty="0">
                <a:latin typeface="Courier New" pitchFamily="49" charset="0"/>
              </a:rPr>
              <a:t> </a:t>
            </a:r>
            <a:r>
              <a:rPr lang="en-US" sz="1600" dirty="0" err="1">
                <a:solidFill>
                  <a:schemeClr val="accent3"/>
                </a:solidFill>
                <a:latin typeface="Courier New" pitchFamily="49" charset="0"/>
              </a:rPr>
              <a:t>AllInds</a:t>
            </a:r>
            <a:r>
              <a:rPr lang="en-US" sz="1600" dirty="0">
                <a:latin typeface="Courier New" pitchFamily="49" charset="0"/>
              </a:rPr>
              <a:t> = {0..n+1, 0..n+1},</a:t>
            </a:r>
          </a:p>
          <a:p>
            <a:pPr eaLnBrk="1" hangingPunct="1">
              <a:spcBef>
                <a:spcPct val="0"/>
              </a:spcBef>
              <a:buFont typeface="Wingdings" pitchFamily="2" charset="2"/>
              <a:buNone/>
            </a:pPr>
            <a:r>
              <a:rPr lang="en-US" sz="1600" dirty="0">
                <a:latin typeface="Courier New" pitchFamily="49" charset="0"/>
              </a:rPr>
              <a:t>            </a:t>
            </a:r>
            <a:r>
              <a:rPr lang="en-US" sz="1600" dirty="0">
                <a:solidFill>
                  <a:schemeClr val="accent3"/>
                </a:solidFill>
                <a:latin typeface="Courier New" pitchFamily="49" charset="0"/>
              </a:rPr>
              <a:t>D</a:t>
            </a:r>
            <a:r>
              <a:rPr lang="en-US" sz="1600" dirty="0">
                <a:latin typeface="Courier New" pitchFamily="49" charset="0"/>
              </a:rPr>
              <a:t> = </a:t>
            </a:r>
            <a:r>
              <a:rPr lang="en-US" sz="1600" dirty="0" err="1">
                <a:latin typeface="Courier New" pitchFamily="49" charset="0"/>
              </a:rPr>
              <a:t>AllInds</a:t>
            </a:r>
            <a:r>
              <a:rPr lang="en-US" sz="1600" dirty="0">
                <a:latin typeface="Courier New" pitchFamily="49" charset="0"/>
              </a:rPr>
              <a:t>[1..n, 1..n],</a:t>
            </a:r>
          </a:p>
          <a:p>
            <a:pPr eaLnBrk="1" hangingPunct="1">
              <a:spcBef>
                <a:spcPct val="0"/>
              </a:spcBef>
              <a:buFont typeface="Wingdings" pitchFamily="2" charset="2"/>
              <a:buNone/>
            </a:pPr>
            <a:r>
              <a:rPr lang="en-US" sz="1600" dirty="0">
                <a:latin typeface="Courier New" pitchFamily="49" charset="0"/>
              </a:rPr>
              <a:t>      </a:t>
            </a:r>
            <a:r>
              <a:rPr lang="en-US" sz="1600" dirty="0" err="1">
                <a:solidFill>
                  <a:schemeClr val="accent3"/>
                </a:solidFill>
                <a:latin typeface="Courier New" pitchFamily="49" charset="0"/>
              </a:rPr>
              <a:t>LastRow</a:t>
            </a:r>
            <a:r>
              <a:rPr lang="en-US" sz="1600" dirty="0">
                <a:latin typeface="Courier New" pitchFamily="49" charset="0"/>
              </a:rPr>
              <a:t> = </a:t>
            </a:r>
            <a:r>
              <a:rPr lang="en-US" sz="1600" dirty="0" err="1">
                <a:latin typeface="Courier New" pitchFamily="49" charset="0"/>
              </a:rPr>
              <a:t>AllInds</a:t>
            </a:r>
            <a:r>
              <a:rPr lang="en-US" sz="1600" dirty="0">
                <a:latin typeface="Courier New" pitchFamily="49" charset="0"/>
              </a:rPr>
              <a:t>[n+1..n+1, ..];</a:t>
            </a:r>
          </a:p>
          <a:p>
            <a:pPr eaLnBrk="1" hangingPunct="1">
              <a:spcBef>
                <a:spcPct val="0"/>
              </a:spcBef>
              <a:buFont typeface="Wingdings" pitchFamily="2" charset="2"/>
              <a:buNone/>
            </a:pPr>
            <a:endParaRPr lang="en-US" sz="1600" dirty="0">
              <a:latin typeface="Courier New" pitchFamily="49" charset="0"/>
            </a:endParaRPr>
          </a:p>
          <a:p>
            <a:pPr eaLnBrk="1" hangingPunct="1">
              <a:spcBef>
                <a:spcPct val="0"/>
              </a:spcBef>
              <a:buFont typeface="Wingdings" pitchFamily="2" charset="2"/>
              <a:buNone/>
            </a:pPr>
            <a:r>
              <a:rPr lang="en-US" sz="1600" b="1" dirty="0">
                <a:solidFill>
                  <a:schemeClr val="accent1"/>
                </a:solidFill>
                <a:latin typeface="Courier New" pitchFamily="49" charset="0"/>
              </a:rPr>
              <a:t>var</a:t>
            </a:r>
            <a:r>
              <a:rPr lang="en-US" sz="1600" dirty="0">
                <a:latin typeface="Courier New" pitchFamily="49" charset="0"/>
              </a:rPr>
              <a:t> </a:t>
            </a:r>
            <a:r>
              <a:rPr lang="en-US" sz="1600" dirty="0">
                <a:solidFill>
                  <a:schemeClr val="accent3"/>
                </a:solidFill>
                <a:latin typeface="Courier New" pitchFamily="49" charset="0"/>
              </a:rPr>
              <a:t>A</a:t>
            </a:r>
            <a:r>
              <a:rPr lang="en-US" sz="1600" dirty="0">
                <a:latin typeface="Courier New" pitchFamily="49" charset="0"/>
              </a:rPr>
              <a:t>, </a:t>
            </a:r>
            <a:r>
              <a:rPr lang="en-US" sz="1600" dirty="0">
                <a:solidFill>
                  <a:schemeClr val="accent3"/>
                </a:solidFill>
                <a:latin typeface="Courier New" pitchFamily="49" charset="0"/>
              </a:rPr>
              <a:t>Temp</a:t>
            </a:r>
            <a:r>
              <a:rPr lang="en-US" sz="1600" dirty="0">
                <a:latin typeface="Courier New" pitchFamily="49" charset="0"/>
              </a:rPr>
              <a:t>: [</a:t>
            </a:r>
            <a:r>
              <a:rPr lang="en-US" sz="1600" dirty="0" err="1">
                <a:latin typeface="Courier New" pitchFamily="49" charset="0"/>
              </a:rPr>
              <a:t>AllInds</a:t>
            </a:r>
            <a:r>
              <a:rPr lang="en-US" sz="1600" dirty="0">
                <a:latin typeface="Courier New" pitchFamily="49" charset="0"/>
              </a:rPr>
              <a:t>] </a:t>
            </a:r>
            <a:r>
              <a:rPr lang="en-US" sz="1600" b="1" dirty="0">
                <a:solidFill>
                  <a:schemeClr val="accent1"/>
                </a:solidFill>
                <a:latin typeface="Courier New" pitchFamily="49" charset="0"/>
              </a:rPr>
              <a:t>real</a:t>
            </a:r>
            <a:r>
              <a:rPr lang="en-US" sz="1600" dirty="0">
                <a:latin typeface="Courier New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Font typeface="Wingdings" pitchFamily="2" charset="2"/>
              <a:buNone/>
            </a:pPr>
            <a:endParaRPr lang="en-US" sz="1600" dirty="0">
              <a:latin typeface="Courier New" pitchFamily="49" charset="0"/>
            </a:endParaRPr>
          </a:p>
          <a:p>
            <a:pPr>
              <a:spcBef>
                <a:spcPct val="0"/>
              </a:spcBef>
              <a:buNone/>
            </a:pPr>
            <a:r>
              <a:rPr lang="en-US" sz="1600" b="1" dirty="0">
                <a:solidFill>
                  <a:schemeClr val="accent1"/>
                </a:solidFill>
                <a:latin typeface="Courier New"/>
                <a:cs typeface="Courier New"/>
              </a:rPr>
              <a:t> </a:t>
            </a:r>
            <a:endParaRPr lang="en-US" sz="1600" dirty="0">
              <a:latin typeface="Courier New"/>
              <a:cs typeface="Courier New"/>
            </a:endParaRPr>
          </a:p>
          <a:p>
            <a:pPr>
              <a:spcBef>
                <a:spcPct val="0"/>
              </a:spcBef>
              <a:buNone/>
            </a:pPr>
            <a:endParaRPr lang="en-US" sz="1600" dirty="0">
              <a:latin typeface="Courier New" pitchFamily="49" charset="0"/>
            </a:endParaRPr>
          </a:p>
          <a:p>
            <a:pPr eaLnBrk="1" hangingPunct="1">
              <a:spcBef>
                <a:spcPct val="0"/>
              </a:spcBef>
              <a:buFont typeface="Wingdings" pitchFamily="2" charset="2"/>
              <a:buNone/>
            </a:pPr>
            <a:r>
              <a:rPr lang="en-US" sz="1600" dirty="0">
                <a:latin typeface="Courier New" pitchFamily="49" charset="0"/>
              </a:rPr>
              <a:t>A[</a:t>
            </a:r>
            <a:r>
              <a:rPr lang="en-US" sz="1600" dirty="0" err="1">
                <a:latin typeface="Courier New" pitchFamily="49" charset="0"/>
              </a:rPr>
              <a:t>LastRow</a:t>
            </a:r>
            <a:r>
              <a:rPr lang="en-US" sz="1600" dirty="0">
                <a:latin typeface="Courier New" pitchFamily="49" charset="0"/>
              </a:rPr>
              <a:t>] = 1.0;</a:t>
            </a:r>
          </a:p>
          <a:p>
            <a:pPr eaLnBrk="1" hangingPunct="1">
              <a:spcBef>
                <a:spcPct val="0"/>
              </a:spcBef>
              <a:buFont typeface="Wingdings" pitchFamily="2" charset="2"/>
              <a:buNone/>
            </a:pPr>
            <a:endParaRPr lang="en-US" sz="1600" dirty="0">
              <a:latin typeface="Courier New" pitchFamily="49" charset="0"/>
            </a:endParaRPr>
          </a:p>
          <a:p>
            <a:pPr eaLnBrk="1" hangingPunct="1">
              <a:spcBef>
                <a:spcPct val="0"/>
              </a:spcBef>
              <a:buFont typeface="Wingdings" pitchFamily="2" charset="2"/>
              <a:buNone/>
            </a:pPr>
            <a:r>
              <a:rPr lang="en-US" sz="1600" b="1" dirty="0">
                <a:solidFill>
                  <a:schemeClr val="accent1"/>
                </a:solidFill>
                <a:latin typeface="Courier New" pitchFamily="49" charset="0"/>
              </a:rPr>
              <a:t>do</a:t>
            </a:r>
            <a:r>
              <a:rPr lang="en-US" sz="1600" dirty="0">
                <a:latin typeface="Courier New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Font typeface="Wingdings" pitchFamily="2" charset="2"/>
              <a:buNone/>
            </a:pPr>
            <a:r>
              <a:rPr lang="en-US" sz="1600" dirty="0">
                <a:latin typeface="Courier New" pitchFamily="49" charset="0"/>
              </a:rPr>
              <a:t>  </a:t>
            </a:r>
            <a:r>
              <a:rPr lang="en-US" sz="1600" b="1" dirty="0">
                <a:solidFill>
                  <a:schemeClr val="accent1"/>
                </a:solidFill>
                <a:latin typeface="Courier New" pitchFamily="49" charset="0"/>
              </a:rPr>
              <a:t>forall</a:t>
            </a:r>
            <a:r>
              <a:rPr lang="en-US" sz="1600" dirty="0">
                <a:latin typeface="Courier New" pitchFamily="49" charset="0"/>
              </a:rPr>
              <a:t> (</a:t>
            </a:r>
            <a:r>
              <a:rPr lang="en-US" sz="1600" dirty="0">
                <a:solidFill>
                  <a:schemeClr val="accent3"/>
                </a:solidFill>
                <a:latin typeface="Courier New" pitchFamily="49" charset="0"/>
              </a:rPr>
              <a:t>i</a:t>
            </a:r>
            <a:r>
              <a:rPr lang="en-US" sz="1600" dirty="0">
                <a:latin typeface="Courier New" pitchFamily="49" charset="0"/>
              </a:rPr>
              <a:t>,</a:t>
            </a:r>
            <a:r>
              <a:rPr lang="en-US" sz="1600" dirty="0">
                <a:solidFill>
                  <a:schemeClr val="accent3"/>
                </a:solidFill>
                <a:latin typeface="Courier New" pitchFamily="49" charset="0"/>
              </a:rPr>
              <a:t>j</a:t>
            </a:r>
            <a:r>
              <a:rPr lang="en-US" sz="1600" dirty="0">
                <a:latin typeface="Courier New" pitchFamily="49" charset="0"/>
              </a:rPr>
              <a:t>) </a:t>
            </a:r>
            <a:r>
              <a:rPr lang="en-US" sz="1600" b="1" dirty="0">
                <a:solidFill>
                  <a:schemeClr val="accent1"/>
                </a:solidFill>
                <a:latin typeface="Courier New" pitchFamily="49" charset="0"/>
              </a:rPr>
              <a:t>in</a:t>
            </a:r>
            <a:r>
              <a:rPr lang="en-US" sz="1600" dirty="0">
                <a:latin typeface="Courier New" pitchFamily="49" charset="0"/>
              </a:rPr>
              <a:t> D </a:t>
            </a:r>
            <a:r>
              <a:rPr lang="en-US" sz="1600" b="1" dirty="0">
                <a:solidFill>
                  <a:schemeClr val="accent1"/>
                </a:solidFill>
                <a:latin typeface="Courier New" pitchFamily="49" charset="0"/>
              </a:rPr>
              <a:t>do</a:t>
            </a:r>
          </a:p>
          <a:p>
            <a:pPr eaLnBrk="1" hangingPunct="1">
              <a:spcBef>
                <a:spcPct val="0"/>
              </a:spcBef>
              <a:buFont typeface="Wingdings" pitchFamily="2" charset="2"/>
              <a:buNone/>
            </a:pPr>
            <a:r>
              <a:rPr lang="en-US" sz="1600" dirty="0">
                <a:latin typeface="Courier New" pitchFamily="49" charset="0"/>
              </a:rPr>
              <a:t>    Temp[i,j] = (A[i-1,j] + A[i+1,j] + A[i,j-1] + A[i,j+1]) / 4;</a:t>
            </a:r>
          </a:p>
          <a:p>
            <a:pPr eaLnBrk="1" hangingPunct="1">
              <a:spcBef>
                <a:spcPct val="0"/>
              </a:spcBef>
              <a:buFont typeface="Wingdings" pitchFamily="2" charset="2"/>
              <a:buNone/>
            </a:pPr>
            <a:endParaRPr lang="en-US" sz="1600" dirty="0">
              <a:latin typeface="Courier New" pitchFamily="49" charset="0"/>
            </a:endParaRPr>
          </a:p>
          <a:p>
            <a:pPr eaLnBrk="1" hangingPunct="1">
              <a:spcBef>
                <a:spcPct val="0"/>
              </a:spcBef>
              <a:buFont typeface="Wingdings" pitchFamily="2" charset="2"/>
              <a:buNone/>
            </a:pPr>
            <a:r>
              <a:rPr lang="en-US" sz="1600" dirty="0">
                <a:latin typeface="Courier New" pitchFamily="49" charset="0"/>
              </a:rPr>
              <a:t>  </a:t>
            </a:r>
            <a:r>
              <a:rPr lang="en-US" sz="1600" b="1" dirty="0">
                <a:solidFill>
                  <a:schemeClr val="accent1"/>
                </a:solidFill>
                <a:latin typeface="Courier New" pitchFamily="49" charset="0"/>
              </a:rPr>
              <a:t>const</a:t>
            </a:r>
            <a:r>
              <a:rPr lang="en-US" sz="1600" dirty="0">
                <a:latin typeface="Courier New" pitchFamily="49" charset="0"/>
              </a:rPr>
              <a:t> </a:t>
            </a:r>
            <a:r>
              <a:rPr lang="en-US" sz="1600" dirty="0">
                <a:solidFill>
                  <a:schemeClr val="accent3"/>
                </a:solidFill>
                <a:latin typeface="Courier New" pitchFamily="49" charset="0"/>
              </a:rPr>
              <a:t>delta</a:t>
            </a:r>
            <a:r>
              <a:rPr lang="en-US" sz="1600" dirty="0">
                <a:latin typeface="Courier New" pitchFamily="49" charset="0"/>
              </a:rPr>
              <a:t> = </a:t>
            </a:r>
            <a:r>
              <a:rPr lang="en-US" sz="1600" b="1" dirty="0">
                <a:solidFill>
                  <a:schemeClr val="accent4"/>
                </a:solidFill>
                <a:latin typeface="Courier New" pitchFamily="49" charset="0"/>
              </a:rPr>
              <a:t>max</a:t>
            </a:r>
            <a:r>
              <a:rPr lang="en-US" sz="1600" dirty="0">
                <a:latin typeface="Courier New" pitchFamily="49" charset="0"/>
              </a:rPr>
              <a:t> </a:t>
            </a:r>
            <a:r>
              <a:rPr lang="en-US" sz="1600" b="1" dirty="0">
                <a:solidFill>
                  <a:schemeClr val="accent1"/>
                </a:solidFill>
                <a:latin typeface="Courier New" pitchFamily="49" charset="0"/>
              </a:rPr>
              <a:t>reduce</a:t>
            </a:r>
            <a:r>
              <a:rPr lang="en-US" sz="1600" dirty="0">
                <a:latin typeface="Courier New" pitchFamily="49" charset="0"/>
              </a:rPr>
              <a:t> </a:t>
            </a:r>
            <a:r>
              <a:rPr lang="en-US" sz="1600" b="1" dirty="0">
                <a:solidFill>
                  <a:schemeClr val="accent4"/>
                </a:solidFill>
                <a:latin typeface="Courier New" pitchFamily="49" charset="0"/>
              </a:rPr>
              <a:t>abs</a:t>
            </a:r>
            <a:r>
              <a:rPr lang="en-US" sz="1600" dirty="0">
                <a:latin typeface="Courier New" pitchFamily="49" charset="0"/>
              </a:rPr>
              <a:t>(A[D] - Temp[D]);</a:t>
            </a:r>
          </a:p>
          <a:p>
            <a:pPr eaLnBrk="1" hangingPunct="1">
              <a:spcBef>
                <a:spcPct val="0"/>
              </a:spcBef>
              <a:buFont typeface="Wingdings" pitchFamily="2" charset="2"/>
              <a:buNone/>
            </a:pPr>
            <a:r>
              <a:rPr lang="en-US" sz="1600" dirty="0">
                <a:latin typeface="Courier New" pitchFamily="49" charset="0"/>
              </a:rPr>
              <a:t>  A[D] = Temp[D];</a:t>
            </a:r>
          </a:p>
          <a:p>
            <a:pPr eaLnBrk="1" hangingPunct="1">
              <a:spcBef>
                <a:spcPct val="0"/>
              </a:spcBef>
              <a:buFont typeface="Wingdings" pitchFamily="2" charset="2"/>
              <a:buNone/>
            </a:pPr>
            <a:r>
              <a:rPr lang="en-US" sz="1600" dirty="0">
                <a:latin typeface="Courier New" pitchFamily="49" charset="0"/>
              </a:rPr>
              <a:t>} </a:t>
            </a:r>
            <a:r>
              <a:rPr lang="en-US" sz="1600" b="1" dirty="0">
                <a:solidFill>
                  <a:schemeClr val="accent1"/>
                </a:solidFill>
                <a:latin typeface="Courier New" pitchFamily="49" charset="0"/>
              </a:rPr>
              <a:t>while</a:t>
            </a:r>
            <a:r>
              <a:rPr lang="en-US" sz="1600" dirty="0">
                <a:latin typeface="Courier New" pitchFamily="49" charset="0"/>
              </a:rPr>
              <a:t> delta &gt; epsilon;</a:t>
            </a:r>
          </a:p>
          <a:p>
            <a:pPr eaLnBrk="1" hangingPunct="1">
              <a:spcBef>
                <a:spcPct val="0"/>
              </a:spcBef>
              <a:buFont typeface="Wingdings" pitchFamily="2" charset="2"/>
              <a:buNone/>
            </a:pPr>
            <a:endParaRPr lang="en-US" sz="1600" dirty="0">
              <a:latin typeface="Courier New" pitchFamily="49" charset="0"/>
            </a:endParaRPr>
          </a:p>
          <a:p>
            <a:pPr eaLnBrk="1" hangingPunct="1">
              <a:spcBef>
                <a:spcPct val="0"/>
              </a:spcBef>
              <a:buFont typeface="Wingdings" pitchFamily="2" charset="2"/>
              <a:buNone/>
            </a:pPr>
            <a:r>
              <a:rPr lang="en-US" sz="1600" b="1" dirty="0" err="1">
                <a:solidFill>
                  <a:schemeClr val="accent4"/>
                </a:solidFill>
                <a:latin typeface="Courier New" pitchFamily="49" charset="0"/>
              </a:rPr>
              <a:t>writeln</a:t>
            </a:r>
            <a:r>
              <a:rPr lang="en-US" sz="1600" dirty="0">
                <a:latin typeface="Courier New" pitchFamily="49" charset="0"/>
              </a:rPr>
              <a:t>(A);</a:t>
            </a:r>
          </a:p>
        </p:txBody>
      </p:sp>
      <p:sp>
        <p:nvSpPr>
          <p:cNvPr id="5" name="AutoShape 3">
            <a:extLst>
              <a:ext uri="{FF2B5EF4-FFF2-40B4-BE49-F238E27FC236}">
                <a16:creationId xmlns:a16="http://schemas.microsoft.com/office/drawing/2014/main" id="{F413654B-A16D-6F4F-B327-269D082FD23E}"/>
              </a:ext>
            </a:extLst>
          </p:cNvPr>
          <p:cNvSpPr>
            <a:spLocks/>
          </p:cNvSpPr>
          <p:nvPr/>
        </p:nvSpPr>
        <p:spPr bwMode="auto">
          <a:xfrm>
            <a:off x="4648200" y="2667000"/>
            <a:ext cx="7067543" cy="1662529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  <a:miter lim="800000"/>
            <a:headEnd/>
            <a:tailEnd/>
          </a:ln>
        </p:spPr>
        <p:txBody>
          <a:bodyPr lIns="90488" tIns="44450" rIns="90488" bIns="44450" anchor="ctr"/>
          <a:lstStyle/>
          <a:p>
            <a:r>
              <a:rPr lang="en-US" dirty="0">
                <a:solidFill>
                  <a:schemeClr val="bg1"/>
                </a:solidFill>
              </a:rPr>
              <a:t>Set Explicit Boundary Condition</a:t>
            </a:r>
          </a:p>
          <a:p>
            <a:pPr marL="173038" indent="-173038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indexing by a domain refers to the subarray in question</a:t>
            </a:r>
          </a:p>
          <a:p>
            <a:pPr marL="173038" indent="-173038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scalar values are “promoted” when assigned to arrays</a:t>
            </a:r>
          </a:p>
          <a:p>
            <a:pPr marL="173038" indent="-173038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“whole-array” operations like this are implicitly parallel</a:t>
            </a:r>
          </a:p>
          <a:p>
            <a:pPr algn="l"/>
            <a:endParaRPr lang="en-US" sz="1600" dirty="0">
              <a:sym typeface="Symbol" pitchFamily="18" charset="2"/>
            </a:endParaRPr>
          </a:p>
          <a:p>
            <a:pPr algn="l"/>
            <a:endParaRPr lang="en-US" sz="1600" dirty="0">
              <a:sym typeface="Symbol" pitchFamily="18" charset="2"/>
            </a:endParaRP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D7842F55-609F-0147-B684-0745734067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07171" y="2820402"/>
            <a:ext cx="1219200" cy="1219200"/>
          </a:xfrm>
          <a:prstGeom prst="rect">
            <a:avLst/>
          </a:prstGeom>
          <a:solidFill>
            <a:srgbClr val="FFFF99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" name="Rectangle 51">
            <a:extLst>
              <a:ext uri="{FF2B5EF4-FFF2-40B4-BE49-F238E27FC236}">
                <a16:creationId xmlns:a16="http://schemas.microsoft.com/office/drawing/2014/main" id="{1562DD3E-85CC-A443-BF3E-02F253A170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03786" y="3887202"/>
            <a:ext cx="1226214" cy="152400"/>
          </a:xfrm>
          <a:prstGeom prst="rect">
            <a:avLst/>
          </a:prstGeom>
          <a:solidFill>
            <a:schemeClr val="accent4"/>
          </a:solidFill>
          <a:ln w="2857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" name="Line 7">
            <a:extLst>
              <a:ext uri="{FF2B5EF4-FFF2-40B4-BE49-F238E27FC236}">
                <a16:creationId xmlns:a16="http://schemas.microsoft.com/office/drawing/2014/main" id="{B46F62C9-2B1C-6549-97CC-501CB24A7C38}"/>
              </a:ext>
            </a:extLst>
          </p:cNvPr>
          <p:cNvSpPr>
            <a:spLocks noChangeShapeType="1"/>
          </p:cNvSpPr>
          <p:nvPr/>
        </p:nvSpPr>
        <p:spPr bwMode="auto">
          <a:xfrm>
            <a:off x="10511971" y="2820402"/>
            <a:ext cx="0" cy="1219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9" name="Line 8">
            <a:extLst>
              <a:ext uri="{FF2B5EF4-FFF2-40B4-BE49-F238E27FC236}">
                <a16:creationId xmlns:a16="http://schemas.microsoft.com/office/drawing/2014/main" id="{E6EE155E-717A-7C41-B368-680DFC6E715B}"/>
              </a:ext>
            </a:extLst>
          </p:cNvPr>
          <p:cNvSpPr>
            <a:spLocks noChangeShapeType="1"/>
          </p:cNvSpPr>
          <p:nvPr/>
        </p:nvSpPr>
        <p:spPr bwMode="auto">
          <a:xfrm>
            <a:off x="10359571" y="2820402"/>
            <a:ext cx="0" cy="1219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Line 9">
            <a:extLst>
              <a:ext uri="{FF2B5EF4-FFF2-40B4-BE49-F238E27FC236}">
                <a16:creationId xmlns:a16="http://schemas.microsoft.com/office/drawing/2014/main" id="{E1CB12ED-41D4-B743-BC78-E14130D74F61}"/>
              </a:ext>
            </a:extLst>
          </p:cNvPr>
          <p:cNvSpPr>
            <a:spLocks noChangeShapeType="1"/>
          </p:cNvSpPr>
          <p:nvPr/>
        </p:nvSpPr>
        <p:spPr bwMode="auto">
          <a:xfrm>
            <a:off x="10664371" y="2820402"/>
            <a:ext cx="0" cy="1219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" name="Line 10">
            <a:extLst>
              <a:ext uri="{FF2B5EF4-FFF2-40B4-BE49-F238E27FC236}">
                <a16:creationId xmlns:a16="http://schemas.microsoft.com/office/drawing/2014/main" id="{34540FD7-0D90-084E-87B1-BB2C26C7BB96}"/>
              </a:ext>
            </a:extLst>
          </p:cNvPr>
          <p:cNvSpPr>
            <a:spLocks noChangeShapeType="1"/>
          </p:cNvSpPr>
          <p:nvPr/>
        </p:nvSpPr>
        <p:spPr bwMode="auto">
          <a:xfrm>
            <a:off x="10816771" y="2820402"/>
            <a:ext cx="0" cy="1219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2" name="Line 11">
            <a:extLst>
              <a:ext uri="{FF2B5EF4-FFF2-40B4-BE49-F238E27FC236}">
                <a16:creationId xmlns:a16="http://schemas.microsoft.com/office/drawing/2014/main" id="{8B193F57-3B7A-DC4F-A203-B4D286BA1938}"/>
              </a:ext>
            </a:extLst>
          </p:cNvPr>
          <p:cNvSpPr>
            <a:spLocks noChangeShapeType="1"/>
          </p:cNvSpPr>
          <p:nvPr/>
        </p:nvSpPr>
        <p:spPr bwMode="auto">
          <a:xfrm>
            <a:off x="10969171" y="2820402"/>
            <a:ext cx="0" cy="1219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" name="Line 12">
            <a:extLst>
              <a:ext uri="{FF2B5EF4-FFF2-40B4-BE49-F238E27FC236}">
                <a16:creationId xmlns:a16="http://schemas.microsoft.com/office/drawing/2014/main" id="{8BE32BCB-B5AD-0140-AE13-B195F982A03F}"/>
              </a:ext>
            </a:extLst>
          </p:cNvPr>
          <p:cNvSpPr>
            <a:spLocks noChangeShapeType="1"/>
          </p:cNvSpPr>
          <p:nvPr/>
        </p:nvSpPr>
        <p:spPr bwMode="auto">
          <a:xfrm>
            <a:off x="11121571" y="2820402"/>
            <a:ext cx="0" cy="1219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4" name="Line 13">
            <a:extLst>
              <a:ext uri="{FF2B5EF4-FFF2-40B4-BE49-F238E27FC236}">
                <a16:creationId xmlns:a16="http://schemas.microsoft.com/office/drawing/2014/main" id="{D48631DE-9F08-0745-9D53-9BB765326DC1}"/>
              </a:ext>
            </a:extLst>
          </p:cNvPr>
          <p:cNvSpPr>
            <a:spLocks noChangeShapeType="1"/>
          </p:cNvSpPr>
          <p:nvPr/>
        </p:nvSpPr>
        <p:spPr bwMode="auto">
          <a:xfrm>
            <a:off x="11273971" y="2820402"/>
            <a:ext cx="0" cy="1219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5" name="Line 14">
            <a:extLst>
              <a:ext uri="{FF2B5EF4-FFF2-40B4-BE49-F238E27FC236}">
                <a16:creationId xmlns:a16="http://schemas.microsoft.com/office/drawing/2014/main" id="{E795F4A9-728C-0F45-9818-43C6812F10F1}"/>
              </a:ext>
            </a:extLst>
          </p:cNvPr>
          <p:cNvSpPr>
            <a:spLocks noChangeShapeType="1"/>
          </p:cNvSpPr>
          <p:nvPr/>
        </p:nvSpPr>
        <p:spPr bwMode="auto">
          <a:xfrm>
            <a:off x="10207171" y="3125202"/>
            <a:ext cx="12192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6" name="Line 15">
            <a:extLst>
              <a:ext uri="{FF2B5EF4-FFF2-40B4-BE49-F238E27FC236}">
                <a16:creationId xmlns:a16="http://schemas.microsoft.com/office/drawing/2014/main" id="{81782820-1A96-DC4F-9255-6C9A31D6847C}"/>
              </a:ext>
            </a:extLst>
          </p:cNvPr>
          <p:cNvSpPr>
            <a:spLocks noChangeShapeType="1"/>
          </p:cNvSpPr>
          <p:nvPr/>
        </p:nvSpPr>
        <p:spPr bwMode="auto">
          <a:xfrm>
            <a:off x="10207171" y="2972802"/>
            <a:ext cx="12192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7" name="Line 16">
            <a:extLst>
              <a:ext uri="{FF2B5EF4-FFF2-40B4-BE49-F238E27FC236}">
                <a16:creationId xmlns:a16="http://schemas.microsoft.com/office/drawing/2014/main" id="{4E743990-CB2C-C440-A260-68DACE5120A3}"/>
              </a:ext>
            </a:extLst>
          </p:cNvPr>
          <p:cNvSpPr>
            <a:spLocks noChangeShapeType="1"/>
          </p:cNvSpPr>
          <p:nvPr/>
        </p:nvSpPr>
        <p:spPr bwMode="auto">
          <a:xfrm>
            <a:off x="10207171" y="3277602"/>
            <a:ext cx="12192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8" name="Line 17">
            <a:extLst>
              <a:ext uri="{FF2B5EF4-FFF2-40B4-BE49-F238E27FC236}">
                <a16:creationId xmlns:a16="http://schemas.microsoft.com/office/drawing/2014/main" id="{5FB71185-AC91-1E42-AD7C-00AC67AF7295}"/>
              </a:ext>
            </a:extLst>
          </p:cNvPr>
          <p:cNvSpPr>
            <a:spLocks noChangeShapeType="1"/>
          </p:cNvSpPr>
          <p:nvPr/>
        </p:nvSpPr>
        <p:spPr bwMode="auto">
          <a:xfrm>
            <a:off x="10207171" y="3430002"/>
            <a:ext cx="12192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" name="Line 18">
            <a:extLst>
              <a:ext uri="{FF2B5EF4-FFF2-40B4-BE49-F238E27FC236}">
                <a16:creationId xmlns:a16="http://schemas.microsoft.com/office/drawing/2014/main" id="{8BE7D305-2420-544D-B4B9-FA3985E6988E}"/>
              </a:ext>
            </a:extLst>
          </p:cNvPr>
          <p:cNvSpPr>
            <a:spLocks noChangeShapeType="1"/>
          </p:cNvSpPr>
          <p:nvPr/>
        </p:nvSpPr>
        <p:spPr bwMode="auto">
          <a:xfrm>
            <a:off x="10207171" y="3582402"/>
            <a:ext cx="12192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" name="Line 19">
            <a:extLst>
              <a:ext uri="{FF2B5EF4-FFF2-40B4-BE49-F238E27FC236}">
                <a16:creationId xmlns:a16="http://schemas.microsoft.com/office/drawing/2014/main" id="{9A18A002-B4CA-D248-B602-4F9EE661F5FE}"/>
              </a:ext>
            </a:extLst>
          </p:cNvPr>
          <p:cNvSpPr>
            <a:spLocks noChangeShapeType="1"/>
          </p:cNvSpPr>
          <p:nvPr/>
        </p:nvSpPr>
        <p:spPr bwMode="auto">
          <a:xfrm>
            <a:off x="10207171" y="3734802"/>
            <a:ext cx="12192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" name="Line 20">
            <a:extLst>
              <a:ext uri="{FF2B5EF4-FFF2-40B4-BE49-F238E27FC236}">
                <a16:creationId xmlns:a16="http://schemas.microsoft.com/office/drawing/2014/main" id="{7FB7FC12-BCE8-8741-86AD-30CB3168AD85}"/>
              </a:ext>
            </a:extLst>
          </p:cNvPr>
          <p:cNvSpPr>
            <a:spLocks noChangeShapeType="1"/>
          </p:cNvSpPr>
          <p:nvPr/>
        </p:nvSpPr>
        <p:spPr bwMode="auto">
          <a:xfrm>
            <a:off x="10207171" y="3887202"/>
            <a:ext cx="12192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2" name="Text Box 21">
            <a:extLst>
              <a:ext uri="{FF2B5EF4-FFF2-40B4-BE49-F238E27FC236}">
                <a16:creationId xmlns:a16="http://schemas.microsoft.com/office/drawing/2014/main" id="{986B5036-1653-EA42-9319-54B9801F5C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42146" y="3990975"/>
            <a:ext cx="306494" cy="33855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r>
              <a:rPr lang="en-US" sz="1600" i="1" dirty="0">
                <a:solidFill>
                  <a:schemeClr val="bg1"/>
                </a:solidFill>
              </a:rPr>
              <a:t>A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2902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Jacobi Iteration in Chapel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2B30CDA-A40D-3441-8F8F-E7EBF3C25799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3"/>
                </a:buBlip>
              </a:pPr>
              <a:t>57</a:t>
            </a:fld>
            <a:endParaRPr lang="en-US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CE845F9-9F56-2641-926D-5B15F217A7CE}"/>
              </a:ext>
            </a:extLst>
          </p:cNvPr>
          <p:cNvCxnSpPr>
            <a:cxnSpLocks/>
          </p:cNvCxnSpPr>
          <p:nvPr/>
        </p:nvCxnSpPr>
        <p:spPr>
          <a:xfrm flipV="1">
            <a:off x="2480128" y="2972802"/>
            <a:ext cx="2164443" cy="821550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4">
            <a:extLst>
              <a:ext uri="{FF2B5EF4-FFF2-40B4-BE49-F238E27FC236}">
                <a16:creationId xmlns:a16="http://schemas.microsoft.com/office/drawing/2014/main" id="{5875DFC9-6931-7441-9509-DCF5550BEE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10800" y="2819400"/>
            <a:ext cx="1219200" cy="12192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305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8" name="Rectangle 3"/>
          <p:cNvSpPr>
            <a:spLocks noGrp="1" noChangeArrowheads="1"/>
          </p:cNvSpPr>
          <p:nvPr>
            <p:ph type="body" sz="quarter" idx="17"/>
          </p:nvPr>
        </p:nvSpPr>
        <p:spPr>
          <a:xfrm>
            <a:off x="285750" y="999160"/>
            <a:ext cx="9163049" cy="5173040"/>
          </a:xfr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txBody>
          <a:bodyPr/>
          <a:lstStyle/>
          <a:p>
            <a:pPr eaLnBrk="1" hangingPunct="1">
              <a:spcBef>
                <a:spcPct val="0"/>
              </a:spcBef>
              <a:buFont typeface="Wingdings" pitchFamily="2" charset="2"/>
              <a:buNone/>
            </a:pPr>
            <a:r>
              <a:rPr lang="en-US" sz="1600" b="1" dirty="0">
                <a:solidFill>
                  <a:schemeClr val="accent1"/>
                </a:solidFill>
                <a:latin typeface="Courier New" pitchFamily="49" charset="0"/>
              </a:rPr>
              <a:t> </a:t>
            </a:r>
            <a:endParaRPr lang="en-US" sz="1600" dirty="0">
              <a:latin typeface="Courier New" pitchFamily="49" charset="0"/>
            </a:endParaRPr>
          </a:p>
          <a:p>
            <a:pPr eaLnBrk="1" hangingPunct="1">
              <a:spcBef>
                <a:spcPct val="0"/>
              </a:spcBef>
              <a:buFont typeface="Wingdings" pitchFamily="2" charset="2"/>
              <a:buNone/>
            </a:pPr>
            <a:endParaRPr lang="en-US" sz="1600" b="1" dirty="0">
              <a:latin typeface="Courier New" pitchFamily="49" charset="0"/>
            </a:endParaRPr>
          </a:p>
          <a:p>
            <a:pPr eaLnBrk="1" hangingPunct="1">
              <a:spcBef>
                <a:spcPct val="0"/>
              </a:spcBef>
              <a:buFont typeface="Wingdings" pitchFamily="2" charset="2"/>
              <a:buNone/>
            </a:pPr>
            <a:r>
              <a:rPr lang="en-US" sz="1600" b="1" dirty="0">
                <a:solidFill>
                  <a:schemeClr val="accent1"/>
                </a:solidFill>
                <a:latin typeface="Courier New" pitchFamily="49" charset="0"/>
              </a:rPr>
              <a:t>config</a:t>
            </a:r>
            <a:r>
              <a:rPr lang="en-US" sz="1600" dirty="0">
                <a:solidFill>
                  <a:schemeClr val="accent1"/>
                </a:solidFill>
                <a:latin typeface="Courier New" pitchFamily="49" charset="0"/>
              </a:rPr>
              <a:t> </a:t>
            </a:r>
            <a:r>
              <a:rPr lang="en-US" sz="1600" b="1" dirty="0">
                <a:solidFill>
                  <a:schemeClr val="accent1"/>
                </a:solidFill>
                <a:latin typeface="Courier New" pitchFamily="49" charset="0"/>
              </a:rPr>
              <a:t>const</a:t>
            </a:r>
            <a:r>
              <a:rPr lang="en-US" sz="1600" dirty="0">
                <a:latin typeface="Courier New" pitchFamily="49" charset="0"/>
              </a:rPr>
              <a:t> </a:t>
            </a:r>
            <a:r>
              <a:rPr lang="en-US" sz="1600" dirty="0">
                <a:solidFill>
                  <a:schemeClr val="accent3"/>
                </a:solidFill>
                <a:latin typeface="Courier New" pitchFamily="49" charset="0"/>
              </a:rPr>
              <a:t>n</a:t>
            </a:r>
            <a:r>
              <a:rPr lang="en-US" sz="1600" dirty="0">
                <a:latin typeface="Courier New" pitchFamily="49" charset="0"/>
              </a:rPr>
              <a:t> = 6, </a:t>
            </a:r>
            <a:r>
              <a:rPr lang="en-US" sz="1600" dirty="0">
                <a:solidFill>
                  <a:schemeClr val="accent3"/>
                </a:solidFill>
                <a:latin typeface="Courier New" pitchFamily="49" charset="0"/>
              </a:rPr>
              <a:t>epsilon</a:t>
            </a:r>
            <a:r>
              <a:rPr lang="en-US" sz="1600" dirty="0">
                <a:latin typeface="Courier New" pitchFamily="49" charset="0"/>
              </a:rPr>
              <a:t> = 0.01;</a:t>
            </a:r>
          </a:p>
          <a:p>
            <a:pPr eaLnBrk="1" hangingPunct="1">
              <a:spcBef>
                <a:spcPct val="0"/>
              </a:spcBef>
              <a:buFont typeface="Wingdings" pitchFamily="2" charset="2"/>
              <a:buNone/>
            </a:pPr>
            <a:endParaRPr lang="en-US" sz="1600" dirty="0">
              <a:latin typeface="Courier New" pitchFamily="49" charset="0"/>
            </a:endParaRPr>
          </a:p>
          <a:p>
            <a:pPr eaLnBrk="1" hangingPunct="1">
              <a:spcBef>
                <a:spcPct val="0"/>
              </a:spcBef>
              <a:buFont typeface="Wingdings" pitchFamily="2" charset="2"/>
              <a:buNone/>
            </a:pPr>
            <a:r>
              <a:rPr lang="en-US" sz="1600" b="1" dirty="0">
                <a:solidFill>
                  <a:schemeClr val="accent1"/>
                </a:solidFill>
                <a:latin typeface="Courier New" pitchFamily="49" charset="0"/>
              </a:rPr>
              <a:t>const</a:t>
            </a:r>
            <a:r>
              <a:rPr lang="en-US" sz="1600" dirty="0">
                <a:latin typeface="Courier New" pitchFamily="49" charset="0"/>
              </a:rPr>
              <a:t> </a:t>
            </a:r>
            <a:r>
              <a:rPr lang="en-US" sz="1600" dirty="0" err="1">
                <a:solidFill>
                  <a:schemeClr val="accent3"/>
                </a:solidFill>
                <a:latin typeface="Courier New" pitchFamily="49" charset="0"/>
              </a:rPr>
              <a:t>AllInds</a:t>
            </a:r>
            <a:r>
              <a:rPr lang="en-US" sz="1600" dirty="0">
                <a:latin typeface="Courier New" pitchFamily="49" charset="0"/>
              </a:rPr>
              <a:t> = {0..n+1, 0..n+1},</a:t>
            </a:r>
          </a:p>
          <a:p>
            <a:pPr eaLnBrk="1" hangingPunct="1">
              <a:spcBef>
                <a:spcPct val="0"/>
              </a:spcBef>
              <a:buFont typeface="Wingdings" pitchFamily="2" charset="2"/>
              <a:buNone/>
            </a:pPr>
            <a:r>
              <a:rPr lang="en-US" sz="1600" dirty="0">
                <a:latin typeface="Courier New" pitchFamily="49" charset="0"/>
              </a:rPr>
              <a:t>            </a:t>
            </a:r>
            <a:r>
              <a:rPr lang="en-US" sz="1600" dirty="0">
                <a:solidFill>
                  <a:schemeClr val="accent3"/>
                </a:solidFill>
                <a:latin typeface="Courier New" pitchFamily="49" charset="0"/>
              </a:rPr>
              <a:t>D</a:t>
            </a:r>
            <a:r>
              <a:rPr lang="en-US" sz="1600" dirty="0">
                <a:latin typeface="Courier New" pitchFamily="49" charset="0"/>
              </a:rPr>
              <a:t> = </a:t>
            </a:r>
            <a:r>
              <a:rPr lang="en-US" sz="1600" dirty="0" err="1">
                <a:latin typeface="Courier New" pitchFamily="49" charset="0"/>
              </a:rPr>
              <a:t>AllInds</a:t>
            </a:r>
            <a:r>
              <a:rPr lang="en-US" sz="1600" dirty="0">
                <a:latin typeface="Courier New" pitchFamily="49" charset="0"/>
              </a:rPr>
              <a:t>[1..n, 1..n],</a:t>
            </a:r>
          </a:p>
          <a:p>
            <a:pPr eaLnBrk="1" hangingPunct="1">
              <a:spcBef>
                <a:spcPct val="0"/>
              </a:spcBef>
              <a:buFont typeface="Wingdings" pitchFamily="2" charset="2"/>
              <a:buNone/>
            </a:pPr>
            <a:r>
              <a:rPr lang="en-US" sz="1600" dirty="0">
                <a:latin typeface="Courier New" pitchFamily="49" charset="0"/>
              </a:rPr>
              <a:t>      </a:t>
            </a:r>
            <a:r>
              <a:rPr lang="en-US" sz="1600" dirty="0" err="1">
                <a:solidFill>
                  <a:schemeClr val="accent3"/>
                </a:solidFill>
                <a:latin typeface="Courier New" pitchFamily="49" charset="0"/>
              </a:rPr>
              <a:t>LastRow</a:t>
            </a:r>
            <a:r>
              <a:rPr lang="en-US" sz="1600" dirty="0">
                <a:latin typeface="Courier New" pitchFamily="49" charset="0"/>
              </a:rPr>
              <a:t> = </a:t>
            </a:r>
            <a:r>
              <a:rPr lang="en-US" sz="1600" dirty="0" err="1">
                <a:latin typeface="Courier New" pitchFamily="49" charset="0"/>
              </a:rPr>
              <a:t>AllInds</a:t>
            </a:r>
            <a:r>
              <a:rPr lang="en-US" sz="1600" dirty="0">
                <a:latin typeface="Courier New" pitchFamily="49" charset="0"/>
              </a:rPr>
              <a:t>[n+1..n+1, ..];</a:t>
            </a:r>
          </a:p>
          <a:p>
            <a:pPr eaLnBrk="1" hangingPunct="1">
              <a:spcBef>
                <a:spcPct val="0"/>
              </a:spcBef>
              <a:buFont typeface="Wingdings" pitchFamily="2" charset="2"/>
              <a:buNone/>
            </a:pPr>
            <a:endParaRPr lang="en-US" sz="1600" dirty="0">
              <a:latin typeface="Courier New" pitchFamily="49" charset="0"/>
            </a:endParaRPr>
          </a:p>
          <a:p>
            <a:pPr eaLnBrk="1" hangingPunct="1">
              <a:spcBef>
                <a:spcPct val="0"/>
              </a:spcBef>
              <a:buFont typeface="Wingdings" pitchFamily="2" charset="2"/>
              <a:buNone/>
            </a:pPr>
            <a:r>
              <a:rPr lang="en-US" sz="1600" b="1" dirty="0">
                <a:solidFill>
                  <a:schemeClr val="accent1"/>
                </a:solidFill>
                <a:latin typeface="Courier New" pitchFamily="49" charset="0"/>
              </a:rPr>
              <a:t>var</a:t>
            </a:r>
            <a:r>
              <a:rPr lang="en-US" sz="1600" dirty="0">
                <a:latin typeface="Courier New" pitchFamily="49" charset="0"/>
              </a:rPr>
              <a:t> </a:t>
            </a:r>
            <a:r>
              <a:rPr lang="en-US" sz="1600" dirty="0">
                <a:solidFill>
                  <a:schemeClr val="accent3"/>
                </a:solidFill>
                <a:latin typeface="Courier New" pitchFamily="49" charset="0"/>
              </a:rPr>
              <a:t>A</a:t>
            </a:r>
            <a:r>
              <a:rPr lang="en-US" sz="1600" dirty="0">
                <a:latin typeface="Courier New" pitchFamily="49" charset="0"/>
              </a:rPr>
              <a:t>, </a:t>
            </a:r>
            <a:r>
              <a:rPr lang="en-US" sz="1600" dirty="0">
                <a:solidFill>
                  <a:schemeClr val="accent3"/>
                </a:solidFill>
                <a:latin typeface="Courier New" pitchFamily="49" charset="0"/>
              </a:rPr>
              <a:t>Temp</a:t>
            </a:r>
            <a:r>
              <a:rPr lang="en-US" sz="1600" dirty="0">
                <a:latin typeface="Courier New" pitchFamily="49" charset="0"/>
              </a:rPr>
              <a:t>: [</a:t>
            </a:r>
            <a:r>
              <a:rPr lang="en-US" sz="1600" dirty="0" err="1">
                <a:latin typeface="Courier New" pitchFamily="49" charset="0"/>
              </a:rPr>
              <a:t>AllInds</a:t>
            </a:r>
            <a:r>
              <a:rPr lang="en-US" sz="1600" dirty="0">
                <a:latin typeface="Courier New" pitchFamily="49" charset="0"/>
              </a:rPr>
              <a:t>] </a:t>
            </a:r>
            <a:r>
              <a:rPr lang="en-US" sz="1600" b="1" dirty="0">
                <a:solidFill>
                  <a:schemeClr val="accent1"/>
                </a:solidFill>
                <a:latin typeface="Courier New" pitchFamily="49" charset="0"/>
              </a:rPr>
              <a:t>real</a:t>
            </a:r>
            <a:r>
              <a:rPr lang="en-US" sz="1600" dirty="0">
                <a:latin typeface="Courier New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Font typeface="Wingdings" pitchFamily="2" charset="2"/>
              <a:buNone/>
            </a:pPr>
            <a:endParaRPr lang="en-US" sz="1600" dirty="0">
              <a:latin typeface="Courier New" pitchFamily="49" charset="0"/>
            </a:endParaRPr>
          </a:p>
          <a:p>
            <a:pPr>
              <a:spcBef>
                <a:spcPct val="0"/>
              </a:spcBef>
              <a:buNone/>
            </a:pPr>
            <a:r>
              <a:rPr lang="en-US" sz="1600" b="1" dirty="0">
                <a:solidFill>
                  <a:schemeClr val="accent1"/>
                </a:solidFill>
                <a:latin typeface="Courier New"/>
                <a:cs typeface="Courier New"/>
              </a:rPr>
              <a:t> </a:t>
            </a:r>
            <a:endParaRPr lang="en-US" sz="1600" dirty="0">
              <a:latin typeface="Courier New"/>
              <a:cs typeface="Courier New"/>
            </a:endParaRPr>
          </a:p>
          <a:p>
            <a:pPr>
              <a:spcBef>
                <a:spcPct val="0"/>
              </a:spcBef>
              <a:buNone/>
            </a:pPr>
            <a:endParaRPr lang="en-US" sz="1600" dirty="0">
              <a:latin typeface="Courier New" pitchFamily="49" charset="0"/>
            </a:endParaRPr>
          </a:p>
          <a:p>
            <a:pPr eaLnBrk="1" hangingPunct="1">
              <a:spcBef>
                <a:spcPct val="0"/>
              </a:spcBef>
              <a:buFont typeface="Wingdings" pitchFamily="2" charset="2"/>
              <a:buNone/>
            </a:pPr>
            <a:r>
              <a:rPr lang="en-US" sz="1600" dirty="0">
                <a:latin typeface="Courier New" pitchFamily="49" charset="0"/>
              </a:rPr>
              <a:t>A[</a:t>
            </a:r>
            <a:r>
              <a:rPr lang="en-US" sz="1600" dirty="0" err="1">
                <a:latin typeface="Courier New" pitchFamily="49" charset="0"/>
              </a:rPr>
              <a:t>LastRow</a:t>
            </a:r>
            <a:r>
              <a:rPr lang="en-US" sz="1600" dirty="0">
                <a:latin typeface="Courier New" pitchFamily="49" charset="0"/>
              </a:rPr>
              <a:t>] = 1.0;</a:t>
            </a:r>
          </a:p>
          <a:p>
            <a:pPr eaLnBrk="1" hangingPunct="1">
              <a:spcBef>
                <a:spcPct val="0"/>
              </a:spcBef>
              <a:buFont typeface="Wingdings" pitchFamily="2" charset="2"/>
              <a:buNone/>
            </a:pPr>
            <a:endParaRPr lang="en-US" sz="1600" dirty="0">
              <a:latin typeface="Courier New" pitchFamily="49" charset="0"/>
            </a:endParaRPr>
          </a:p>
          <a:p>
            <a:pPr eaLnBrk="1" hangingPunct="1">
              <a:spcBef>
                <a:spcPct val="0"/>
              </a:spcBef>
              <a:buFont typeface="Wingdings" pitchFamily="2" charset="2"/>
              <a:buNone/>
            </a:pPr>
            <a:r>
              <a:rPr lang="en-US" sz="1600" b="1" dirty="0">
                <a:solidFill>
                  <a:schemeClr val="accent1"/>
                </a:solidFill>
                <a:latin typeface="Courier New" pitchFamily="49" charset="0"/>
              </a:rPr>
              <a:t>do</a:t>
            </a:r>
            <a:r>
              <a:rPr lang="en-US" sz="1600" dirty="0">
                <a:latin typeface="Courier New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Font typeface="Wingdings" pitchFamily="2" charset="2"/>
              <a:buNone/>
            </a:pPr>
            <a:r>
              <a:rPr lang="en-US" sz="1600" dirty="0">
                <a:latin typeface="Courier New" pitchFamily="49" charset="0"/>
              </a:rPr>
              <a:t>  </a:t>
            </a:r>
            <a:r>
              <a:rPr lang="en-US" sz="1600" b="1" dirty="0">
                <a:solidFill>
                  <a:schemeClr val="accent1"/>
                </a:solidFill>
                <a:latin typeface="Courier New" pitchFamily="49" charset="0"/>
              </a:rPr>
              <a:t>forall</a:t>
            </a:r>
            <a:r>
              <a:rPr lang="en-US" sz="1600" dirty="0">
                <a:latin typeface="Courier New" pitchFamily="49" charset="0"/>
              </a:rPr>
              <a:t> (</a:t>
            </a:r>
            <a:r>
              <a:rPr lang="en-US" sz="1600" dirty="0">
                <a:solidFill>
                  <a:schemeClr val="accent3"/>
                </a:solidFill>
                <a:latin typeface="Courier New" pitchFamily="49" charset="0"/>
              </a:rPr>
              <a:t>i</a:t>
            </a:r>
            <a:r>
              <a:rPr lang="en-US" sz="1600" dirty="0">
                <a:latin typeface="Courier New" pitchFamily="49" charset="0"/>
              </a:rPr>
              <a:t>,</a:t>
            </a:r>
            <a:r>
              <a:rPr lang="en-US" sz="1600" dirty="0">
                <a:solidFill>
                  <a:schemeClr val="accent3"/>
                </a:solidFill>
                <a:latin typeface="Courier New" pitchFamily="49" charset="0"/>
              </a:rPr>
              <a:t>j</a:t>
            </a:r>
            <a:r>
              <a:rPr lang="en-US" sz="1600" dirty="0">
                <a:latin typeface="Courier New" pitchFamily="49" charset="0"/>
              </a:rPr>
              <a:t>) </a:t>
            </a:r>
            <a:r>
              <a:rPr lang="en-US" sz="1600" b="1" dirty="0">
                <a:solidFill>
                  <a:schemeClr val="accent1"/>
                </a:solidFill>
                <a:latin typeface="Courier New" pitchFamily="49" charset="0"/>
              </a:rPr>
              <a:t>in</a:t>
            </a:r>
            <a:r>
              <a:rPr lang="en-US" sz="1600" dirty="0">
                <a:latin typeface="Courier New" pitchFamily="49" charset="0"/>
              </a:rPr>
              <a:t> D </a:t>
            </a:r>
            <a:r>
              <a:rPr lang="en-US" sz="1600" b="1" dirty="0">
                <a:solidFill>
                  <a:schemeClr val="accent1"/>
                </a:solidFill>
                <a:latin typeface="Courier New" pitchFamily="49" charset="0"/>
              </a:rPr>
              <a:t>do</a:t>
            </a:r>
          </a:p>
          <a:p>
            <a:pPr eaLnBrk="1" hangingPunct="1">
              <a:spcBef>
                <a:spcPct val="0"/>
              </a:spcBef>
              <a:buFont typeface="Wingdings" pitchFamily="2" charset="2"/>
              <a:buNone/>
            </a:pPr>
            <a:r>
              <a:rPr lang="en-US" sz="1600" dirty="0">
                <a:latin typeface="Courier New" pitchFamily="49" charset="0"/>
              </a:rPr>
              <a:t>    Temp[i,j] = (A[i-1,j] + A[i+1,j] + A[i,j-1] + A[i,j+1]) / 4;</a:t>
            </a:r>
          </a:p>
          <a:p>
            <a:pPr eaLnBrk="1" hangingPunct="1">
              <a:spcBef>
                <a:spcPct val="0"/>
              </a:spcBef>
              <a:buFont typeface="Wingdings" pitchFamily="2" charset="2"/>
              <a:buNone/>
            </a:pPr>
            <a:endParaRPr lang="en-US" sz="1600" dirty="0">
              <a:latin typeface="Courier New" pitchFamily="49" charset="0"/>
            </a:endParaRPr>
          </a:p>
          <a:p>
            <a:pPr eaLnBrk="1" hangingPunct="1">
              <a:spcBef>
                <a:spcPct val="0"/>
              </a:spcBef>
              <a:buFont typeface="Wingdings" pitchFamily="2" charset="2"/>
              <a:buNone/>
            </a:pPr>
            <a:r>
              <a:rPr lang="en-US" sz="1600" dirty="0">
                <a:latin typeface="Courier New" pitchFamily="49" charset="0"/>
              </a:rPr>
              <a:t>  </a:t>
            </a:r>
            <a:r>
              <a:rPr lang="en-US" sz="1600" b="1" dirty="0">
                <a:solidFill>
                  <a:schemeClr val="accent1"/>
                </a:solidFill>
                <a:latin typeface="Courier New" pitchFamily="49" charset="0"/>
              </a:rPr>
              <a:t>const</a:t>
            </a:r>
            <a:r>
              <a:rPr lang="en-US" sz="1600" dirty="0">
                <a:latin typeface="Courier New" pitchFamily="49" charset="0"/>
              </a:rPr>
              <a:t> </a:t>
            </a:r>
            <a:r>
              <a:rPr lang="en-US" sz="1600" dirty="0">
                <a:solidFill>
                  <a:schemeClr val="accent3"/>
                </a:solidFill>
                <a:latin typeface="Courier New" pitchFamily="49" charset="0"/>
              </a:rPr>
              <a:t>delta</a:t>
            </a:r>
            <a:r>
              <a:rPr lang="en-US" sz="1600" dirty="0">
                <a:latin typeface="Courier New" pitchFamily="49" charset="0"/>
              </a:rPr>
              <a:t> = </a:t>
            </a:r>
            <a:r>
              <a:rPr lang="en-US" sz="1600" b="1" dirty="0">
                <a:solidFill>
                  <a:schemeClr val="accent4"/>
                </a:solidFill>
                <a:latin typeface="Courier New" pitchFamily="49" charset="0"/>
              </a:rPr>
              <a:t>max</a:t>
            </a:r>
            <a:r>
              <a:rPr lang="en-US" sz="1600" dirty="0">
                <a:latin typeface="Courier New" pitchFamily="49" charset="0"/>
              </a:rPr>
              <a:t> </a:t>
            </a:r>
            <a:r>
              <a:rPr lang="en-US" sz="1600" b="1" dirty="0">
                <a:solidFill>
                  <a:schemeClr val="accent1"/>
                </a:solidFill>
                <a:latin typeface="Courier New" pitchFamily="49" charset="0"/>
              </a:rPr>
              <a:t>reduce</a:t>
            </a:r>
            <a:r>
              <a:rPr lang="en-US" sz="1600" dirty="0">
                <a:latin typeface="Courier New" pitchFamily="49" charset="0"/>
              </a:rPr>
              <a:t> </a:t>
            </a:r>
            <a:r>
              <a:rPr lang="en-US" sz="1600" b="1" dirty="0">
                <a:solidFill>
                  <a:schemeClr val="accent4"/>
                </a:solidFill>
                <a:latin typeface="Courier New" pitchFamily="49" charset="0"/>
              </a:rPr>
              <a:t>abs</a:t>
            </a:r>
            <a:r>
              <a:rPr lang="en-US" sz="1600" dirty="0">
                <a:latin typeface="Courier New" pitchFamily="49" charset="0"/>
              </a:rPr>
              <a:t>(A[D] - Temp[D]);</a:t>
            </a:r>
          </a:p>
          <a:p>
            <a:pPr eaLnBrk="1" hangingPunct="1">
              <a:spcBef>
                <a:spcPct val="0"/>
              </a:spcBef>
              <a:buFont typeface="Wingdings" pitchFamily="2" charset="2"/>
              <a:buNone/>
            </a:pPr>
            <a:r>
              <a:rPr lang="en-US" sz="1600" dirty="0">
                <a:latin typeface="Courier New" pitchFamily="49" charset="0"/>
              </a:rPr>
              <a:t>  A[D] = Temp[D];</a:t>
            </a:r>
          </a:p>
          <a:p>
            <a:pPr eaLnBrk="1" hangingPunct="1">
              <a:spcBef>
                <a:spcPct val="0"/>
              </a:spcBef>
              <a:buFont typeface="Wingdings" pitchFamily="2" charset="2"/>
              <a:buNone/>
            </a:pPr>
            <a:r>
              <a:rPr lang="en-US" sz="1600" dirty="0">
                <a:latin typeface="Courier New" pitchFamily="49" charset="0"/>
              </a:rPr>
              <a:t>} </a:t>
            </a:r>
            <a:r>
              <a:rPr lang="en-US" sz="1600" b="1" dirty="0">
                <a:solidFill>
                  <a:schemeClr val="accent1"/>
                </a:solidFill>
                <a:latin typeface="Courier New" pitchFamily="49" charset="0"/>
              </a:rPr>
              <a:t>while</a:t>
            </a:r>
            <a:r>
              <a:rPr lang="en-US" sz="1600" dirty="0">
                <a:latin typeface="Courier New" pitchFamily="49" charset="0"/>
              </a:rPr>
              <a:t> delta &gt; epsilon;</a:t>
            </a:r>
          </a:p>
          <a:p>
            <a:pPr eaLnBrk="1" hangingPunct="1">
              <a:spcBef>
                <a:spcPct val="0"/>
              </a:spcBef>
              <a:buFont typeface="Wingdings" pitchFamily="2" charset="2"/>
              <a:buNone/>
            </a:pPr>
            <a:endParaRPr lang="en-US" sz="1600" dirty="0">
              <a:latin typeface="Courier New" pitchFamily="49" charset="0"/>
            </a:endParaRPr>
          </a:p>
          <a:p>
            <a:pPr eaLnBrk="1" hangingPunct="1">
              <a:spcBef>
                <a:spcPct val="0"/>
              </a:spcBef>
              <a:buFont typeface="Wingdings" pitchFamily="2" charset="2"/>
              <a:buNone/>
            </a:pPr>
            <a:r>
              <a:rPr lang="en-US" sz="1600" b="1" dirty="0" err="1">
                <a:solidFill>
                  <a:schemeClr val="accent4"/>
                </a:solidFill>
                <a:latin typeface="Courier New" pitchFamily="49" charset="0"/>
              </a:rPr>
              <a:t>writeln</a:t>
            </a:r>
            <a:r>
              <a:rPr lang="en-US" sz="1600" dirty="0">
                <a:latin typeface="Courier New" pitchFamily="49" charset="0"/>
              </a:rPr>
              <a:t>(A);</a:t>
            </a:r>
          </a:p>
        </p:txBody>
      </p:sp>
      <p:sp>
        <p:nvSpPr>
          <p:cNvPr id="12902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Jacobi Iteration in Chapel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2B30CDA-A40D-3441-8F8F-E7EBF3C25799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3"/>
                </a:buBlip>
              </a:pPr>
              <a:t>58</a:t>
            </a:fld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13495B7-54EE-C347-BCC4-29EA0859BFE5}"/>
              </a:ext>
            </a:extLst>
          </p:cNvPr>
          <p:cNvGrpSpPr/>
          <p:nvPr/>
        </p:nvGrpSpPr>
        <p:grpSpPr>
          <a:xfrm>
            <a:off x="5181600" y="3124200"/>
            <a:ext cx="6553200" cy="1066800"/>
            <a:chOff x="1878013" y="1600200"/>
            <a:chExt cx="6553200" cy="1066800"/>
          </a:xfrm>
        </p:grpSpPr>
        <p:sp>
          <p:nvSpPr>
            <p:cNvPr id="5" name="AutoShape 3">
              <a:extLst>
                <a:ext uri="{FF2B5EF4-FFF2-40B4-BE49-F238E27FC236}">
                  <a16:creationId xmlns:a16="http://schemas.microsoft.com/office/drawing/2014/main" id="{CE62FBD3-0C35-5844-9029-7FFAF7B75D62}"/>
                </a:ext>
              </a:extLst>
            </p:cNvPr>
            <p:cNvSpPr>
              <a:spLocks/>
            </p:cNvSpPr>
            <p:nvPr/>
          </p:nvSpPr>
          <p:spPr bwMode="auto">
            <a:xfrm>
              <a:off x="1878013" y="1600200"/>
              <a:ext cx="6553200" cy="1066800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lIns="90488" tIns="44450" rIns="90488" bIns="44450" anchor="ctr"/>
            <a:lstStyle/>
            <a:p>
              <a:r>
                <a:rPr lang="en-US" dirty="0">
                  <a:solidFill>
                    <a:schemeClr val="bg1"/>
                  </a:solidFill>
                </a:rPr>
                <a:t>Compute 5-point stencil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2E7C79F-1D95-EF40-9F88-494D3A931E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30824" y="2035175"/>
              <a:ext cx="242888" cy="242888"/>
            </a:xfrm>
            <a:prstGeom prst="rect">
              <a:avLst/>
            </a:prstGeom>
            <a:solidFill>
              <a:srgbClr val="FFFF99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488" tIns="44450" rIns="90488" bIns="44450" anchor="ctr"/>
            <a:lstStyle/>
            <a:p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C1138A3-068E-0049-A9BD-808F7A901A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30824" y="2278064"/>
              <a:ext cx="242888" cy="242887"/>
            </a:xfrm>
            <a:prstGeom prst="rect">
              <a:avLst/>
            </a:prstGeom>
            <a:solidFill>
              <a:srgbClr val="FF9900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488" tIns="44450" rIns="90488" bIns="44450" anchor="ctr"/>
            <a:lstStyle/>
            <a:p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E0BCC9A-D9EC-0641-81E9-872AE8CECF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30824" y="1792289"/>
              <a:ext cx="242888" cy="242887"/>
            </a:xfrm>
            <a:prstGeom prst="rect">
              <a:avLst/>
            </a:prstGeom>
            <a:solidFill>
              <a:srgbClr val="FF9900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488" tIns="44450" rIns="90488" bIns="44450" anchor="ctr"/>
            <a:lstStyle/>
            <a:p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0598E18-7AB8-BB45-BB2B-89C0F03C27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9524" y="2035175"/>
              <a:ext cx="241300" cy="242888"/>
            </a:xfrm>
            <a:prstGeom prst="rect">
              <a:avLst/>
            </a:prstGeom>
            <a:solidFill>
              <a:srgbClr val="FF9900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488" tIns="44450" rIns="90488" bIns="44450" anchor="ctr"/>
            <a:lstStyle/>
            <a:p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AF74339-D292-434D-970A-945C690361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73713" y="2035175"/>
              <a:ext cx="242887" cy="242888"/>
            </a:xfrm>
            <a:prstGeom prst="rect">
              <a:avLst/>
            </a:prstGeom>
            <a:solidFill>
              <a:srgbClr val="FF9900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488" tIns="44450" rIns="90488" bIns="44450" anchor="ctr"/>
            <a:lstStyle/>
            <a:p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F40E55A-F31D-3142-A136-EF96284E93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15224" y="2278064"/>
              <a:ext cx="242888" cy="242887"/>
            </a:xfrm>
            <a:prstGeom prst="rect">
              <a:avLst/>
            </a:prstGeom>
            <a:solidFill>
              <a:srgbClr val="99CCFF"/>
            </a:solidFill>
            <a:ln w="19050">
              <a:solidFill>
                <a:schemeClr val="bg2"/>
              </a:solidFill>
              <a:prstDash val="sysDot"/>
              <a:miter lim="800000"/>
              <a:headEnd/>
              <a:tailEnd/>
            </a:ln>
          </p:spPr>
          <p:txBody>
            <a:bodyPr wrap="none" lIns="90488" tIns="44450" rIns="90488" bIns="44450" anchor="ctr"/>
            <a:lstStyle/>
            <a:p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56107A9-78C9-3E44-BD02-E5C232E894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15224" y="1792289"/>
              <a:ext cx="242888" cy="242887"/>
            </a:xfrm>
            <a:prstGeom prst="rect">
              <a:avLst/>
            </a:prstGeom>
            <a:solidFill>
              <a:srgbClr val="99CCFF"/>
            </a:solidFill>
            <a:ln w="19050">
              <a:solidFill>
                <a:schemeClr val="bg2"/>
              </a:solidFill>
              <a:prstDash val="sysDot"/>
              <a:miter lim="800000"/>
              <a:headEnd/>
              <a:tailEnd/>
            </a:ln>
          </p:spPr>
          <p:txBody>
            <a:bodyPr wrap="none" lIns="90488" tIns="44450" rIns="90488" bIns="44450" anchor="ctr"/>
            <a:lstStyle/>
            <a:p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C258CD2-810B-FC44-9D8B-29BB3CBCC5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72338" y="2035175"/>
              <a:ext cx="242887" cy="242888"/>
            </a:xfrm>
            <a:prstGeom prst="rect">
              <a:avLst/>
            </a:prstGeom>
            <a:solidFill>
              <a:srgbClr val="99CCFF"/>
            </a:solidFill>
            <a:ln w="19050">
              <a:solidFill>
                <a:schemeClr val="bg2"/>
              </a:solidFill>
              <a:prstDash val="sysDot"/>
              <a:miter lim="800000"/>
              <a:headEnd/>
              <a:tailEnd/>
            </a:ln>
          </p:spPr>
          <p:txBody>
            <a:bodyPr wrap="none" lIns="90488" tIns="44450" rIns="90488" bIns="44450" anchor="ctr"/>
            <a:lstStyle/>
            <a:p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21F56FF-5CE3-1440-AFC3-C768B1E19B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58113" y="2035175"/>
              <a:ext cx="242887" cy="242888"/>
            </a:xfrm>
            <a:prstGeom prst="rect">
              <a:avLst/>
            </a:prstGeom>
            <a:solidFill>
              <a:srgbClr val="99CCFF"/>
            </a:solidFill>
            <a:ln w="19050">
              <a:solidFill>
                <a:schemeClr val="bg2"/>
              </a:solidFill>
              <a:prstDash val="sysDot"/>
              <a:miter lim="800000"/>
              <a:headEnd/>
              <a:tailEnd/>
            </a:ln>
          </p:spPr>
          <p:txBody>
            <a:bodyPr wrap="none" lIns="90488" tIns="44450" rIns="90488" bIns="44450" anchor="ctr"/>
            <a:lstStyle/>
            <a:p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E03E913-E0AC-954B-A952-5A20F2BEA3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15224" y="2035175"/>
              <a:ext cx="242888" cy="242888"/>
            </a:xfrm>
            <a:prstGeom prst="rect">
              <a:avLst/>
            </a:prstGeom>
            <a:solidFill>
              <a:srgbClr val="3366FF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488" tIns="44450" rIns="90488" bIns="44450" anchor="ctr"/>
            <a:lstStyle/>
            <a:p>
              <a:endParaRPr lang="en-US"/>
            </a:p>
          </p:txBody>
        </p:sp>
        <p:sp>
          <p:nvSpPr>
            <p:cNvPr id="16" name="Text Box 15">
              <a:extLst>
                <a:ext uri="{FF2B5EF4-FFF2-40B4-BE49-F238E27FC236}">
                  <a16:creationId xmlns:a16="http://schemas.microsoft.com/office/drawing/2014/main" id="{336558BA-4AE0-4F43-AA17-633B6882891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57713" y="1885479"/>
              <a:ext cx="485711" cy="705321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sz="4000" dirty="0">
                  <a:solidFill>
                    <a:schemeClr val="bg1"/>
                  </a:solidFill>
                  <a:cs typeface="Arial" charset="0"/>
                  <a:sym typeface="Symbol" pitchFamily="18" charset="2"/>
                </a:rPr>
                <a:t></a:t>
              </a:r>
              <a:endParaRPr lang="en-US" sz="4000" dirty="0">
                <a:solidFill>
                  <a:schemeClr val="bg1"/>
                </a:solidFill>
              </a:endParaRPr>
            </a:p>
          </p:txBody>
        </p:sp>
        <p:sp>
          <p:nvSpPr>
            <p:cNvPr id="17" name="AutoShape 16">
              <a:extLst>
                <a:ext uri="{FF2B5EF4-FFF2-40B4-BE49-F238E27FC236}">
                  <a16:creationId xmlns:a16="http://schemas.microsoft.com/office/drawing/2014/main" id="{20083C1F-D8D6-254B-AB84-06C47D3764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8563" y="1752600"/>
              <a:ext cx="39687" cy="768350"/>
            </a:xfrm>
            <a:prstGeom prst="leftBracket">
              <a:avLst>
                <a:gd name="adj" fmla="val 161335"/>
              </a:avLst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wrap="none" lIns="90488" tIns="44450" rIns="90488" bIns="4445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8" name="AutoShape 17">
              <a:extLst>
                <a:ext uri="{FF2B5EF4-FFF2-40B4-BE49-F238E27FC236}">
                  <a16:creationId xmlns:a16="http://schemas.microsoft.com/office/drawing/2014/main" id="{8D8994E3-50B8-B844-B3E8-081AE363ADAB}"/>
                </a:ext>
              </a:extLst>
            </p:cNvPr>
            <p:cNvSpPr>
              <a:spLocks/>
            </p:cNvSpPr>
            <p:nvPr/>
          </p:nvSpPr>
          <p:spPr bwMode="auto">
            <a:xfrm>
              <a:off x="5857874" y="1752600"/>
              <a:ext cx="39688" cy="768350"/>
            </a:xfrm>
            <a:prstGeom prst="rightBracket">
              <a:avLst>
                <a:gd name="adj" fmla="val 161331"/>
              </a:avLst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wrap="none" lIns="90488" tIns="44450" rIns="90488" bIns="4445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9" name="Text Box 18">
              <a:extLst>
                <a:ext uri="{FF2B5EF4-FFF2-40B4-BE49-F238E27FC236}">
                  <a16:creationId xmlns:a16="http://schemas.microsoft.com/office/drawing/2014/main" id="{06C52F5F-BF72-9A49-BAA1-88414F51AE7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27725" y="1954213"/>
              <a:ext cx="531813" cy="393700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  <a:cs typeface="Arial" charset="0"/>
                  <a:sym typeface="Symbol" pitchFamily="18" charset="2"/>
                </a:rPr>
                <a:t> 4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20" name="AutoShape 19">
              <a:extLst>
                <a:ext uri="{FF2B5EF4-FFF2-40B4-BE49-F238E27FC236}">
                  <a16:creationId xmlns:a16="http://schemas.microsoft.com/office/drawing/2014/main" id="{4D98D3E4-68B5-514E-8D6D-369A58A4B7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64299" y="2035175"/>
              <a:ext cx="687388" cy="242888"/>
            </a:xfrm>
            <a:custGeom>
              <a:avLst/>
              <a:gdLst>
                <a:gd name="T0" fmla="*/ 515541 w 21600"/>
                <a:gd name="T1" fmla="*/ 0 h 21600"/>
                <a:gd name="T2" fmla="*/ 0 w 21600"/>
                <a:gd name="T3" fmla="*/ 121444 h 21600"/>
                <a:gd name="T4" fmla="*/ 515541 w 21600"/>
                <a:gd name="T5" fmla="*/ 242888 h 21600"/>
                <a:gd name="T6" fmla="*/ 687388 w 21600"/>
                <a:gd name="T7" fmla="*/ 121444 h 21600"/>
                <a:gd name="T8" fmla="*/ 17694720 60000 65536"/>
                <a:gd name="T9" fmla="*/ 11796480 60000 65536"/>
                <a:gd name="T10" fmla="*/ 5898240 60000 65536"/>
                <a:gd name="T11" fmla="*/ 0 60000 65536"/>
                <a:gd name="T12" fmla="*/ 3375 w 21600"/>
                <a:gd name="T13" fmla="*/ 5400 h 21600"/>
                <a:gd name="T14" fmla="*/ 18900 w 21600"/>
                <a:gd name="T15" fmla="*/ 1620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6200" y="0"/>
                  </a:moveTo>
                  <a:lnTo>
                    <a:pt x="16200" y="5400"/>
                  </a:lnTo>
                  <a:lnTo>
                    <a:pt x="3375" y="5400"/>
                  </a:lnTo>
                  <a:lnTo>
                    <a:pt x="3375" y="16200"/>
                  </a:lnTo>
                  <a:lnTo>
                    <a:pt x="16200" y="16200"/>
                  </a:lnTo>
                  <a:lnTo>
                    <a:pt x="16200" y="21600"/>
                  </a:lnTo>
                  <a:lnTo>
                    <a:pt x="21600" y="10800"/>
                  </a:lnTo>
                  <a:close/>
                </a:path>
                <a:path w="21600" h="21600">
                  <a:moveTo>
                    <a:pt x="1350" y="5400"/>
                  </a:moveTo>
                  <a:lnTo>
                    <a:pt x="1350" y="16200"/>
                  </a:lnTo>
                  <a:lnTo>
                    <a:pt x="2700" y="16200"/>
                  </a:lnTo>
                  <a:lnTo>
                    <a:pt x="2700" y="5400"/>
                  </a:lnTo>
                  <a:close/>
                </a:path>
                <a:path w="21600" h="21600">
                  <a:moveTo>
                    <a:pt x="0" y="5400"/>
                  </a:moveTo>
                  <a:lnTo>
                    <a:pt x="0" y="16200"/>
                  </a:lnTo>
                  <a:lnTo>
                    <a:pt x="675" y="16200"/>
                  </a:lnTo>
                  <a:lnTo>
                    <a:pt x="675" y="5400"/>
                  </a:lnTo>
                  <a:close/>
                </a:path>
              </a:pathLst>
            </a:custGeom>
            <a:solidFill>
              <a:schemeClr val="bg1"/>
            </a:solidFill>
            <a:ln w="19050">
              <a:noFill/>
              <a:miter lim="800000"/>
              <a:headEnd/>
              <a:tailEnd/>
            </a:ln>
          </p:spPr>
          <p:txBody>
            <a:bodyPr wrap="none" lIns="90488" tIns="44450" rIns="90488" bIns="44450" anchor="ctr"/>
            <a:lstStyle/>
            <a:p>
              <a:endParaRPr lang="en-US"/>
            </a:p>
          </p:txBody>
        </p:sp>
      </p:grp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897AAA1-FCEA-C04E-9600-144B0058CE32}"/>
              </a:ext>
            </a:extLst>
          </p:cNvPr>
          <p:cNvCxnSpPr>
            <a:cxnSpLocks/>
            <a:endCxn id="5" idx="1"/>
          </p:cNvCxnSpPr>
          <p:nvPr/>
        </p:nvCxnSpPr>
        <p:spPr>
          <a:xfrm flipV="1">
            <a:off x="3276600" y="3657600"/>
            <a:ext cx="1905000" cy="838202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8050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8" name="Rectangle 3"/>
          <p:cNvSpPr>
            <a:spLocks noGrp="1" noChangeArrowheads="1"/>
          </p:cNvSpPr>
          <p:nvPr>
            <p:ph type="body" sz="quarter" idx="17"/>
          </p:nvPr>
        </p:nvSpPr>
        <p:spPr>
          <a:xfrm>
            <a:off x="285750" y="999160"/>
            <a:ext cx="9163049" cy="5173040"/>
          </a:xfr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txBody>
          <a:bodyPr/>
          <a:lstStyle/>
          <a:p>
            <a:pPr eaLnBrk="1" hangingPunct="1">
              <a:spcBef>
                <a:spcPct val="0"/>
              </a:spcBef>
              <a:buFont typeface="Wingdings" pitchFamily="2" charset="2"/>
              <a:buNone/>
            </a:pPr>
            <a:r>
              <a:rPr lang="en-US" sz="1600" b="1" dirty="0">
                <a:solidFill>
                  <a:schemeClr val="accent1"/>
                </a:solidFill>
                <a:latin typeface="Courier New" pitchFamily="49" charset="0"/>
              </a:rPr>
              <a:t> </a:t>
            </a:r>
            <a:endParaRPr lang="en-US" sz="1600" dirty="0">
              <a:latin typeface="Courier New" pitchFamily="49" charset="0"/>
            </a:endParaRPr>
          </a:p>
          <a:p>
            <a:pPr eaLnBrk="1" hangingPunct="1">
              <a:spcBef>
                <a:spcPct val="0"/>
              </a:spcBef>
              <a:buFont typeface="Wingdings" pitchFamily="2" charset="2"/>
              <a:buNone/>
            </a:pPr>
            <a:endParaRPr lang="en-US" sz="1600" b="1" dirty="0">
              <a:latin typeface="Courier New" pitchFamily="49" charset="0"/>
            </a:endParaRPr>
          </a:p>
          <a:p>
            <a:pPr eaLnBrk="1" hangingPunct="1">
              <a:spcBef>
                <a:spcPct val="0"/>
              </a:spcBef>
              <a:buFont typeface="Wingdings" pitchFamily="2" charset="2"/>
              <a:buNone/>
            </a:pPr>
            <a:r>
              <a:rPr lang="en-US" sz="1600" b="1" dirty="0">
                <a:solidFill>
                  <a:schemeClr val="accent1"/>
                </a:solidFill>
                <a:latin typeface="Courier New" pitchFamily="49" charset="0"/>
              </a:rPr>
              <a:t>config</a:t>
            </a:r>
            <a:r>
              <a:rPr lang="en-US" sz="1600" dirty="0">
                <a:solidFill>
                  <a:schemeClr val="accent1"/>
                </a:solidFill>
                <a:latin typeface="Courier New" pitchFamily="49" charset="0"/>
              </a:rPr>
              <a:t> </a:t>
            </a:r>
            <a:r>
              <a:rPr lang="en-US" sz="1600" b="1" dirty="0">
                <a:solidFill>
                  <a:schemeClr val="accent1"/>
                </a:solidFill>
                <a:latin typeface="Courier New" pitchFamily="49" charset="0"/>
              </a:rPr>
              <a:t>const</a:t>
            </a:r>
            <a:r>
              <a:rPr lang="en-US" sz="1600" dirty="0">
                <a:latin typeface="Courier New" pitchFamily="49" charset="0"/>
              </a:rPr>
              <a:t> </a:t>
            </a:r>
            <a:r>
              <a:rPr lang="en-US" sz="1600" dirty="0">
                <a:solidFill>
                  <a:schemeClr val="accent3"/>
                </a:solidFill>
                <a:latin typeface="Courier New" pitchFamily="49" charset="0"/>
              </a:rPr>
              <a:t>n</a:t>
            </a:r>
            <a:r>
              <a:rPr lang="en-US" sz="1600" dirty="0">
                <a:latin typeface="Courier New" pitchFamily="49" charset="0"/>
              </a:rPr>
              <a:t> = 6, </a:t>
            </a:r>
            <a:r>
              <a:rPr lang="en-US" sz="1600" dirty="0">
                <a:solidFill>
                  <a:schemeClr val="accent3"/>
                </a:solidFill>
                <a:latin typeface="Courier New" pitchFamily="49" charset="0"/>
              </a:rPr>
              <a:t>epsilon</a:t>
            </a:r>
            <a:r>
              <a:rPr lang="en-US" sz="1600" dirty="0">
                <a:latin typeface="Courier New" pitchFamily="49" charset="0"/>
              </a:rPr>
              <a:t> = 0.01;</a:t>
            </a:r>
          </a:p>
          <a:p>
            <a:pPr eaLnBrk="1" hangingPunct="1">
              <a:spcBef>
                <a:spcPct val="0"/>
              </a:spcBef>
              <a:buFont typeface="Wingdings" pitchFamily="2" charset="2"/>
              <a:buNone/>
            </a:pPr>
            <a:endParaRPr lang="en-US" sz="1600" dirty="0">
              <a:latin typeface="Courier New" pitchFamily="49" charset="0"/>
            </a:endParaRPr>
          </a:p>
          <a:p>
            <a:pPr eaLnBrk="1" hangingPunct="1">
              <a:spcBef>
                <a:spcPct val="0"/>
              </a:spcBef>
              <a:buFont typeface="Wingdings" pitchFamily="2" charset="2"/>
              <a:buNone/>
            </a:pPr>
            <a:r>
              <a:rPr lang="en-US" sz="1600" b="1" dirty="0">
                <a:solidFill>
                  <a:schemeClr val="accent1"/>
                </a:solidFill>
                <a:latin typeface="Courier New" pitchFamily="49" charset="0"/>
              </a:rPr>
              <a:t>const</a:t>
            </a:r>
            <a:r>
              <a:rPr lang="en-US" sz="1600" dirty="0">
                <a:latin typeface="Courier New" pitchFamily="49" charset="0"/>
              </a:rPr>
              <a:t> </a:t>
            </a:r>
            <a:r>
              <a:rPr lang="en-US" sz="1600" dirty="0" err="1">
                <a:solidFill>
                  <a:schemeClr val="accent3"/>
                </a:solidFill>
                <a:latin typeface="Courier New" pitchFamily="49" charset="0"/>
              </a:rPr>
              <a:t>AllInds</a:t>
            </a:r>
            <a:r>
              <a:rPr lang="en-US" sz="1600" dirty="0">
                <a:latin typeface="Courier New" pitchFamily="49" charset="0"/>
              </a:rPr>
              <a:t> = {0..n+1, 0..n+1},</a:t>
            </a:r>
          </a:p>
          <a:p>
            <a:pPr eaLnBrk="1" hangingPunct="1">
              <a:spcBef>
                <a:spcPct val="0"/>
              </a:spcBef>
              <a:buFont typeface="Wingdings" pitchFamily="2" charset="2"/>
              <a:buNone/>
            </a:pPr>
            <a:r>
              <a:rPr lang="en-US" sz="1600" dirty="0">
                <a:latin typeface="Courier New" pitchFamily="49" charset="0"/>
              </a:rPr>
              <a:t>            </a:t>
            </a:r>
            <a:r>
              <a:rPr lang="en-US" sz="1600" dirty="0">
                <a:solidFill>
                  <a:schemeClr val="accent3"/>
                </a:solidFill>
                <a:latin typeface="Courier New" pitchFamily="49" charset="0"/>
              </a:rPr>
              <a:t>D</a:t>
            </a:r>
            <a:r>
              <a:rPr lang="en-US" sz="1600" dirty="0">
                <a:latin typeface="Courier New" pitchFamily="49" charset="0"/>
              </a:rPr>
              <a:t> = </a:t>
            </a:r>
            <a:r>
              <a:rPr lang="en-US" sz="1600" dirty="0" err="1">
                <a:latin typeface="Courier New" pitchFamily="49" charset="0"/>
              </a:rPr>
              <a:t>AllInds</a:t>
            </a:r>
            <a:r>
              <a:rPr lang="en-US" sz="1600" dirty="0">
                <a:latin typeface="Courier New" pitchFamily="49" charset="0"/>
              </a:rPr>
              <a:t>[1..n, 1..n],</a:t>
            </a:r>
          </a:p>
          <a:p>
            <a:pPr eaLnBrk="1" hangingPunct="1">
              <a:spcBef>
                <a:spcPct val="0"/>
              </a:spcBef>
              <a:buFont typeface="Wingdings" pitchFamily="2" charset="2"/>
              <a:buNone/>
            </a:pPr>
            <a:r>
              <a:rPr lang="en-US" sz="1600" dirty="0">
                <a:latin typeface="Courier New" pitchFamily="49" charset="0"/>
              </a:rPr>
              <a:t>      </a:t>
            </a:r>
            <a:r>
              <a:rPr lang="en-US" sz="1600" dirty="0" err="1">
                <a:solidFill>
                  <a:schemeClr val="accent3"/>
                </a:solidFill>
                <a:latin typeface="Courier New" pitchFamily="49" charset="0"/>
              </a:rPr>
              <a:t>LastRow</a:t>
            </a:r>
            <a:r>
              <a:rPr lang="en-US" sz="1600" dirty="0">
                <a:latin typeface="Courier New" pitchFamily="49" charset="0"/>
              </a:rPr>
              <a:t> = </a:t>
            </a:r>
            <a:r>
              <a:rPr lang="en-US" sz="1600" dirty="0" err="1">
                <a:latin typeface="Courier New" pitchFamily="49" charset="0"/>
              </a:rPr>
              <a:t>AllInds</a:t>
            </a:r>
            <a:r>
              <a:rPr lang="en-US" sz="1600" dirty="0">
                <a:latin typeface="Courier New" pitchFamily="49" charset="0"/>
              </a:rPr>
              <a:t>[n+1..n+1, ..];</a:t>
            </a:r>
          </a:p>
          <a:p>
            <a:pPr eaLnBrk="1" hangingPunct="1">
              <a:spcBef>
                <a:spcPct val="0"/>
              </a:spcBef>
              <a:buFont typeface="Wingdings" pitchFamily="2" charset="2"/>
              <a:buNone/>
            </a:pPr>
            <a:endParaRPr lang="en-US" sz="1600" dirty="0">
              <a:latin typeface="Courier New" pitchFamily="49" charset="0"/>
            </a:endParaRPr>
          </a:p>
          <a:p>
            <a:pPr eaLnBrk="1" hangingPunct="1">
              <a:spcBef>
                <a:spcPct val="0"/>
              </a:spcBef>
              <a:buFont typeface="Wingdings" pitchFamily="2" charset="2"/>
              <a:buNone/>
            </a:pPr>
            <a:r>
              <a:rPr lang="en-US" sz="1600" b="1" dirty="0">
                <a:solidFill>
                  <a:schemeClr val="accent1"/>
                </a:solidFill>
                <a:latin typeface="Courier New" pitchFamily="49" charset="0"/>
              </a:rPr>
              <a:t>var</a:t>
            </a:r>
            <a:r>
              <a:rPr lang="en-US" sz="1600" dirty="0">
                <a:latin typeface="Courier New" pitchFamily="49" charset="0"/>
              </a:rPr>
              <a:t> </a:t>
            </a:r>
            <a:r>
              <a:rPr lang="en-US" sz="1600" dirty="0">
                <a:solidFill>
                  <a:schemeClr val="accent3"/>
                </a:solidFill>
                <a:latin typeface="Courier New" pitchFamily="49" charset="0"/>
              </a:rPr>
              <a:t>A</a:t>
            </a:r>
            <a:r>
              <a:rPr lang="en-US" sz="1600" dirty="0">
                <a:latin typeface="Courier New" pitchFamily="49" charset="0"/>
              </a:rPr>
              <a:t>, </a:t>
            </a:r>
            <a:r>
              <a:rPr lang="en-US" sz="1600" dirty="0">
                <a:solidFill>
                  <a:schemeClr val="accent3"/>
                </a:solidFill>
                <a:latin typeface="Courier New" pitchFamily="49" charset="0"/>
              </a:rPr>
              <a:t>Temp</a:t>
            </a:r>
            <a:r>
              <a:rPr lang="en-US" sz="1600" dirty="0">
                <a:latin typeface="Courier New" pitchFamily="49" charset="0"/>
              </a:rPr>
              <a:t>: [</a:t>
            </a:r>
            <a:r>
              <a:rPr lang="en-US" sz="1600" dirty="0" err="1">
                <a:latin typeface="Courier New" pitchFamily="49" charset="0"/>
              </a:rPr>
              <a:t>AllInds</a:t>
            </a:r>
            <a:r>
              <a:rPr lang="en-US" sz="1600" dirty="0">
                <a:latin typeface="Courier New" pitchFamily="49" charset="0"/>
              </a:rPr>
              <a:t>] </a:t>
            </a:r>
            <a:r>
              <a:rPr lang="en-US" sz="1600" b="1" dirty="0">
                <a:solidFill>
                  <a:schemeClr val="accent1"/>
                </a:solidFill>
                <a:latin typeface="Courier New" pitchFamily="49" charset="0"/>
              </a:rPr>
              <a:t>real</a:t>
            </a:r>
            <a:r>
              <a:rPr lang="en-US" sz="1600" dirty="0">
                <a:latin typeface="Courier New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Font typeface="Wingdings" pitchFamily="2" charset="2"/>
              <a:buNone/>
            </a:pPr>
            <a:endParaRPr lang="en-US" sz="1600" dirty="0">
              <a:latin typeface="Courier New" pitchFamily="49" charset="0"/>
            </a:endParaRPr>
          </a:p>
          <a:p>
            <a:pPr>
              <a:spcBef>
                <a:spcPct val="0"/>
              </a:spcBef>
              <a:buNone/>
            </a:pPr>
            <a:r>
              <a:rPr lang="en-US" sz="1600" b="1" dirty="0">
                <a:solidFill>
                  <a:schemeClr val="accent1"/>
                </a:solidFill>
                <a:latin typeface="Courier New"/>
                <a:cs typeface="Courier New"/>
              </a:rPr>
              <a:t> </a:t>
            </a:r>
            <a:endParaRPr lang="en-US" sz="1600" dirty="0">
              <a:latin typeface="Courier New"/>
              <a:cs typeface="Courier New"/>
            </a:endParaRPr>
          </a:p>
          <a:p>
            <a:pPr>
              <a:spcBef>
                <a:spcPct val="0"/>
              </a:spcBef>
              <a:buNone/>
            </a:pPr>
            <a:endParaRPr lang="en-US" sz="1600" dirty="0">
              <a:latin typeface="Courier New" pitchFamily="49" charset="0"/>
            </a:endParaRPr>
          </a:p>
          <a:p>
            <a:pPr eaLnBrk="1" hangingPunct="1">
              <a:spcBef>
                <a:spcPct val="0"/>
              </a:spcBef>
              <a:buFont typeface="Wingdings" pitchFamily="2" charset="2"/>
              <a:buNone/>
            </a:pPr>
            <a:r>
              <a:rPr lang="en-US" sz="1600" dirty="0">
                <a:latin typeface="Courier New" pitchFamily="49" charset="0"/>
              </a:rPr>
              <a:t>A[</a:t>
            </a:r>
            <a:r>
              <a:rPr lang="en-US" sz="1600" dirty="0" err="1">
                <a:latin typeface="Courier New" pitchFamily="49" charset="0"/>
              </a:rPr>
              <a:t>LastRow</a:t>
            </a:r>
            <a:r>
              <a:rPr lang="en-US" sz="1600" dirty="0">
                <a:latin typeface="Courier New" pitchFamily="49" charset="0"/>
              </a:rPr>
              <a:t>] = 1.0;</a:t>
            </a:r>
          </a:p>
          <a:p>
            <a:pPr eaLnBrk="1" hangingPunct="1">
              <a:spcBef>
                <a:spcPct val="0"/>
              </a:spcBef>
              <a:buFont typeface="Wingdings" pitchFamily="2" charset="2"/>
              <a:buNone/>
            </a:pPr>
            <a:endParaRPr lang="en-US" sz="1600" dirty="0">
              <a:latin typeface="Courier New" pitchFamily="49" charset="0"/>
            </a:endParaRPr>
          </a:p>
          <a:p>
            <a:pPr eaLnBrk="1" hangingPunct="1">
              <a:spcBef>
                <a:spcPct val="0"/>
              </a:spcBef>
              <a:buFont typeface="Wingdings" pitchFamily="2" charset="2"/>
              <a:buNone/>
            </a:pPr>
            <a:r>
              <a:rPr lang="en-US" sz="1600" b="1" dirty="0">
                <a:solidFill>
                  <a:schemeClr val="accent1"/>
                </a:solidFill>
                <a:latin typeface="Courier New" pitchFamily="49" charset="0"/>
              </a:rPr>
              <a:t>do</a:t>
            </a:r>
            <a:r>
              <a:rPr lang="en-US" sz="1600" dirty="0">
                <a:latin typeface="Courier New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Font typeface="Wingdings" pitchFamily="2" charset="2"/>
              <a:buNone/>
            </a:pPr>
            <a:r>
              <a:rPr lang="en-US" sz="1600" dirty="0">
                <a:latin typeface="Courier New" pitchFamily="49" charset="0"/>
              </a:rPr>
              <a:t>  </a:t>
            </a:r>
            <a:r>
              <a:rPr lang="en-US" sz="1600" b="1" dirty="0">
                <a:solidFill>
                  <a:schemeClr val="accent1"/>
                </a:solidFill>
                <a:latin typeface="Courier New" pitchFamily="49" charset="0"/>
              </a:rPr>
              <a:t>forall</a:t>
            </a:r>
            <a:r>
              <a:rPr lang="en-US" sz="1600" dirty="0">
                <a:latin typeface="Courier New" pitchFamily="49" charset="0"/>
              </a:rPr>
              <a:t> (</a:t>
            </a:r>
            <a:r>
              <a:rPr lang="en-US" sz="1600" dirty="0">
                <a:solidFill>
                  <a:schemeClr val="accent3"/>
                </a:solidFill>
                <a:latin typeface="Courier New" pitchFamily="49" charset="0"/>
              </a:rPr>
              <a:t>i</a:t>
            </a:r>
            <a:r>
              <a:rPr lang="en-US" sz="1600" dirty="0">
                <a:latin typeface="Courier New" pitchFamily="49" charset="0"/>
              </a:rPr>
              <a:t>,</a:t>
            </a:r>
            <a:r>
              <a:rPr lang="en-US" sz="1600" dirty="0">
                <a:solidFill>
                  <a:schemeClr val="accent3"/>
                </a:solidFill>
                <a:latin typeface="Courier New" pitchFamily="49" charset="0"/>
              </a:rPr>
              <a:t>j</a:t>
            </a:r>
            <a:r>
              <a:rPr lang="en-US" sz="1600" dirty="0">
                <a:latin typeface="Courier New" pitchFamily="49" charset="0"/>
              </a:rPr>
              <a:t>) </a:t>
            </a:r>
            <a:r>
              <a:rPr lang="en-US" sz="1600" b="1" dirty="0">
                <a:solidFill>
                  <a:schemeClr val="accent1"/>
                </a:solidFill>
                <a:latin typeface="Courier New" pitchFamily="49" charset="0"/>
              </a:rPr>
              <a:t>in</a:t>
            </a:r>
            <a:r>
              <a:rPr lang="en-US" sz="1600" dirty="0">
                <a:latin typeface="Courier New" pitchFamily="49" charset="0"/>
              </a:rPr>
              <a:t> D </a:t>
            </a:r>
            <a:r>
              <a:rPr lang="en-US" sz="1600" b="1" dirty="0">
                <a:solidFill>
                  <a:schemeClr val="accent1"/>
                </a:solidFill>
                <a:latin typeface="Courier New" pitchFamily="49" charset="0"/>
              </a:rPr>
              <a:t>do</a:t>
            </a:r>
          </a:p>
          <a:p>
            <a:pPr eaLnBrk="1" hangingPunct="1">
              <a:spcBef>
                <a:spcPct val="0"/>
              </a:spcBef>
              <a:buFont typeface="Wingdings" pitchFamily="2" charset="2"/>
              <a:buNone/>
            </a:pPr>
            <a:r>
              <a:rPr lang="en-US" sz="1600" dirty="0">
                <a:latin typeface="Courier New" pitchFamily="49" charset="0"/>
              </a:rPr>
              <a:t>    Temp[i,j] = (A[i-1,j] + A[i+1,j] + A[i,j-1] + A[i,j+1]) / 4;</a:t>
            </a:r>
          </a:p>
          <a:p>
            <a:pPr eaLnBrk="1" hangingPunct="1">
              <a:spcBef>
                <a:spcPct val="0"/>
              </a:spcBef>
              <a:buFont typeface="Wingdings" pitchFamily="2" charset="2"/>
              <a:buNone/>
            </a:pPr>
            <a:endParaRPr lang="en-US" sz="1600" dirty="0">
              <a:latin typeface="Courier New" pitchFamily="49" charset="0"/>
            </a:endParaRPr>
          </a:p>
          <a:p>
            <a:pPr eaLnBrk="1" hangingPunct="1">
              <a:spcBef>
                <a:spcPct val="0"/>
              </a:spcBef>
              <a:buFont typeface="Wingdings" pitchFamily="2" charset="2"/>
              <a:buNone/>
            </a:pPr>
            <a:r>
              <a:rPr lang="en-US" sz="1600" dirty="0">
                <a:latin typeface="Courier New" pitchFamily="49" charset="0"/>
              </a:rPr>
              <a:t>  </a:t>
            </a:r>
            <a:r>
              <a:rPr lang="en-US" sz="1600" b="1" dirty="0">
                <a:solidFill>
                  <a:schemeClr val="accent1"/>
                </a:solidFill>
                <a:latin typeface="Courier New" pitchFamily="49" charset="0"/>
              </a:rPr>
              <a:t>const</a:t>
            </a:r>
            <a:r>
              <a:rPr lang="en-US" sz="1600" dirty="0">
                <a:latin typeface="Courier New" pitchFamily="49" charset="0"/>
              </a:rPr>
              <a:t> </a:t>
            </a:r>
            <a:r>
              <a:rPr lang="en-US" sz="1600" dirty="0">
                <a:solidFill>
                  <a:schemeClr val="accent3"/>
                </a:solidFill>
                <a:latin typeface="Courier New" pitchFamily="49" charset="0"/>
              </a:rPr>
              <a:t>delta</a:t>
            </a:r>
            <a:r>
              <a:rPr lang="en-US" sz="1600" dirty="0">
                <a:latin typeface="Courier New" pitchFamily="49" charset="0"/>
              </a:rPr>
              <a:t> = </a:t>
            </a:r>
            <a:r>
              <a:rPr lang="en-US" sz="1600" b="1" dirty="0">
                <a:solidFill>
                  <a:schemeClr val="accent4"/>
                </a:solidFill>
                <a:latin typeface="Courier New" pitchFamily="49" charset="0"/>
              </a:rPr>
              <a:t>max</a:t>
            </a:r>
            <a:r>
              <a:rPr lang="en-US" sz="1600" dirty="0">
                <a:latin typeface="Courier New" pitchFamily="49" charset="0"/>
              </a:rPr>
              <a:t> </a:t>
            </a:r>
            <a:r>
              <a:rPr lang="en-US" sz="1600" b="1" dirty="0">
                <a:solidFill>
                  <a:schemeClr val="accent1"/>
                </a:solidFill>
                <a:latin typeface="Courier New" pitchFamily="49" charset="0"/>
              </a:rPr>
              <a:t>reduce</a:t>
            </a:r>
            <a:r>
              <a:rPr lang="en-US" sz="1600" dirty="0">
                <a:latin typeface="Courier New" pitchFamily="49" charset="0"/>
              </a:rPr>
              <a:t> </a:t>
            </a:r>
            <a:r>
              <a:rPr lang="en-US" sz="1600" b="1" dirty="0">
                <a:solidFill>
                  <a:schemeClr val="accent4"/>
                </a:solidFill>
                <a:latin typeface="Courier New" pitchFamily="49" charset="0"/>
              </a:rPr>
              <a:t>abs</a:t>
            </a:r>
            <a:r>
              <a:rPr lang="en-US" sz="1600" dirty="0">
                <a:latin typeface="Courier New" pitchFamily="49" charset="0"/>
              </a:rPr>
              <a:t>(A[D] - Temp[D]);</a:t>
            </a:r>
          </a:p>
          <a:p>
            <a:pPr eaLnBrk="1" hangingPunct="1">
              <a:spcBef>
                <a:spcPct val="0"/>
              </a:spcBef>
              <a:buFont typeface="Wingdings" pitchFamily="2" charset="2"/>
              <a:buNone/>
            </a:pPr>
            <a:r>
              <a:rPr lang="en-US" sz="1600" dirty="0">
                <a:latin typeface="Courier New" pitchFamily="49" charset="0"/>
              </a:rPr>
              <a:t>  A[D] = Temp[D];</a:t>
            </a:r>
          </a:p>
          <a:p>
            <a:pPr eaLnBrk="1" hangingPunct="1">
              <a:spcBef>
                <a:spcPct val="0"/>
              </a:spcBef>
              <a:buFont typeface="Wingdings" pitchFamily="2" charset="2"/>
              <a:buNone/>
            </a:pPr>
            <a:r>
              <a:rPr lang="en-US" sz="1600" dirty="0">
                <a:latin typeface="Courier New" pitchFamily="49" charset="0"/>
              </a:rPr>
              <a:t>} </a:t>
            </a:r>
            <a:r>
              <a:rPr lang="en-US" sz="1600" b="1" dirty="0">
                <a:solidFill>
                  <a:schemeClr val="accent1"/>
                </a:solidFill>
                <a:latin typeface="Courier New" pitchFamily="49" charset="0"/>
              </a:rPr>
              <a:t>while</a:t>
            </a:r>
            <a:r>
              <a:rPr lang="en-US" sz="1600" dirty="0">
                <a:latin typeface="Courier New" pitchFamily="49" charset="0"/>
              </a:rPr>
              <a:t> delta &gt; epsilon;</a:t>
            </a:r>
          </a:p>
          <a:p>
            <a:pPr eaLnBrk="1" hangingPunct="1">
              <a:spcBef>
                <a:spcPct val="0"/>
              </a:spcBef>
              <a:buFont typeface="Wingdings" pitchFamily="2" charset="2"/>
              <a:buNone/>
            </a:pPr>
            <a:endParaRPr lang="en-US" sz="1600" dirty="0">
              <a:latin typeface="Courier New" pitchFamily="49" charset="0"/>
            </a:endParaRPr>
          </a:p>
          <a:p>
            <a:pPr eaLnBrk="1" hangingPunct="1">
              <a:spcBef>
                <a:spcPct val="0"/>
              </a:spcBef>
              <a:buFont typeface="Wingdings" pitchFamily="2" charset="2"/>
              <a:buNone/>
            </a:pPr>
            <a:r>
              <a:rPr lang="en-US" sz="1600" b="1" dirty="0" err="1">
                <a:solidFill>
                  <a:schemeClr val="accent4"/>
                </a:solidFill>
                <a:latin typeface="Courier New" pitchFamily="49" charset="0"/>
              </a:rPr>
              <a:t>writeln</a:t>
            </a:r>
            <a:r>
              <a:rPr lang="en-US" sz="1600" dirty="0">
                <a:latin typeface="Courier New" pitchFamily="49" charset="0"/>
              </a:rPr>
              <a:t>(A);</a:t>
            </a:r>
          </a:p>
        </p:txBody>
      </p:sp>
      <p:sp>
        <p:nvSpPr>
          <p:cNvPr id="12902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Jacobi Iteration in Chapel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2B30CDA-A40D-3441-8F8F-E7EBF3C25799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3"/>
                </a:buBlip>
              </a:pPr>
              <a:t>59</a:t>
            </a:fld>
            <a:endParaRPr lang="en-US" dirty="0"/>
          </a:p>
        </p:txBody>
      </p:sp>
      <p:sp>
        <p:nvSpPr>
          <p:cNvPr id="5" name="AutoShape 3">
            <a:extLst>
              <a:ext uri="{FF2B5EF4-FFF2-40B4-BE49-F238E27FC236}">
                <a16:creationId xmlns:a16="http://schemas.microsoft.com/office/drawing/2014/main" id="{FE1E49C4-27E7-3840-97EE-DAF997053494}"/>
              </a:ext>
            </a:extLst>
          </p:cNvPr>
          <p:cNvSpPr>
            <a:spLocks/>
          </p:cNvSpPr>
          <p:nvPr/>
        </p:nvSpPr>
        <p:spPr bwMode="auto">
          <a:xfrm>
            <a:off x="2887664" y="3098800"/>
            <a:ext cx="9018586" cy="1244600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1"/>
            </a:solidFill>
            <a:miter lim="800000"/>
            <a:headEnd/>
            <a:tailEnd/>
          </a:ln>
        </p:spPr>
        <p:txBody>
          <a:bodyPr lIns="90488" tIns="44450" rIns="90488" bIns="44450"/>
          <a:lstStyle/>
          <a:p>
            <a:r>
              <a:rPr lang="en-US" dirty="0">
                <a:solidFill>
                  <a:schemeClr val="bg1"/>
                </a:solidFill>
              </a:rPr>
              <a:t>Compute maximum change</a:t>
            </a:r>
          </a:p>
          <a:p>
            <a:pPr marL="173038" indent="-173038">
              <a:buFont typeface="Arial" panose="020B0604020202020204" pitchFamily="34" charset="0"/>
              <a:buChar char="•"/>
            </a:pPr>
            <a:r>
              <a:rPr lang="en-US" i="1" dirty="0">
                <a:solidFill>
                  <a:schemeClr val="bg1"/>
                </a:solidFill>
              </a:rPr>
              <a:t>op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reduce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i="1" dirty="0">
                <a:solidFill>
                  <a:schemeClr val="bg1"/>
                </a:solidFill>
              </a:rPr>
              <a:t>exp</a:t>
            </a:r>
            <a:r>
              <a:rPr lang="en-US" dirty="0">
                <a:solidFill>
                  <a:schemeClr val="bg1"/>
                </a:solidFill>
              </a:rPr>
              <a:t>r </a:t>
            </a:r>
            <a:r>
              <a:rPr lang="en-US" dirty="0">
                <a:solidFill>
                  <a:schemeClr val="bg1"/>
                </a:solidFill>
                <a:sym typeface="Symbol" pitchFamily="18" charset="2"/>
              </a:rPr>
              <a:t> collapse aggregate expression ‘</a:t>
            </a:r>
            <a:r>
              <a:rPr lang="en-US" i="1" dirty="0">
                <a:solidFill>
                  <a:schemeClr val="bg1"/>
                </a:solidFill>
                <a:sym typeface="Symbol" pitchFamily="18" charset="2"/>
              </a:rPr>
              <a:t>expr</a:t>
            </a:r>
            <a:r>
              <a:rPr lang="en-US" dirty="0">
                <a:solidFill>
                  <a:schemeClr val="bg1"/>
                </a:solidFill>
                <a:sym typeface="Symbol" pitchFamily="18" charset="2"/>
              </a:rPr>
              <a:t>’ to a scalar using ‘</a:t>
            </a:r>
            <a:r>
              <a:rPr lang="en-US" i="1" dirty="0">
                <a:solidFill>
                  <a:schemeClr val="bg1"/>
                </a:solidFill>
                <a:sym typeface="Symbol" pitchFamily="18" charset="2"/>
              </a:rPr>
              <a:t>op’</a:t>
            </a:r>
          </a:p>
          <a:p>
            <a:pPr marL="173038" indent="-173038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sym typeface="Symbol" pitchFamily="18" charset="2"/>
              </a:rPr>
              <a:t>abs() and ‘–’ are scalar operations; calling them with array arguments results in parallel evaluation</a:t>
            </a:r>
          </a:p>
          <a:p>
            <a:pPr marL="173038" indent="-173038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sym typeface="Symbol" pitchFamily="18" charset="2"/>
              </a:rPr>
              <a:t>no temporary arrays are created when evaluating this statement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A670A7A-06DD-0045-A456-1255C9F3B63B}"/>
              </a:ext>
            </a:extLst>
          </p:cNvPr>
          <p:cNvCxnSpPr>
            <a:cxnSpLocks/>
          </p:cNvCxnSpPr>
          <p:nvPr/>
        </p:nvCxnSpPr>
        <p:spPr>
          <a:xfrm flipV="1">
            <a:off x="3276600" y="4343401"/>
            <a:ext cx="457200" cy="657423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2610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D30643C-84C4-0C40-B9A3-FBF76BA7254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000" b="1" dirty="0"/>
              <a:t>HPE Apollo (May 2021)</a:t>
            </a:r>
          </a:p>
          <a:p>
            <a:pPr lvl="1"/>
            <a:r>
              <a:rPr lang="en-US" sz="1800" dirty="0"/>
              <a:t>HDR-100 </a:t>
            </a:r>
            <a:r>
              <a:rPr lang="en-US" sz="1800" dirty="0" err="1"/>
              <a:t>Infiniband</a:t>
            </a:r>
            <a:r>
              <a:rPr lang="en-US" sz="1800" dirty="0"/>
              <a:t> network (100 Gb/s)</a:t>
            </a:r>
          </a:p>
          <a:p>
            <a:pPr lvl="1"/>
            <a:r>
              <a:rPr lang="en-US" sz="1800" dirty="0"/>
              <a:t>576 compute nodes</a:t>
            </a:r>
          </a:p>
          <a:p>
            <a:pPr lvl="1"/>
            <a:r>
              <a:rPr lang="en-US" sz="1800" dirty="0"/>
              <a:t>72 TiB of 8-byte values</a:t>
            </a:r>
          </a:p>
          <a:p>
            <a:pPr lvl="1"/>
            <a:r>
              <a:rPr lang="en-US" sz="1800" dirty="0"/>
              <a:t>~480 GiB/s (~150 seconds)</a:t>
            </a:r>
          </a:p>
          <a:p>
            <a:pPr lvl="1"/>
            <a:endParaRPr lang="en-US" sz="500" b="1" dirty="0"/>
          </a:p>
          <a:p>
            <a:pPr marL="0" indent="0">
              <a:buNone/>
            </a:pPr>
            <a:r>
              <a:rPr lang="en-US" sz="2000" b="1" dirty="0"/>
              <a:t>HPE Cray EX (April 2023)</a:t>
            </a:r>
          </a:p>
          <a:p>
            <a:pPr lvl="1"/>
            <a:r>
              <a:rPr lang="en-US" sz="1800" dirty="0"/>
              <a:t>Slingshot-11 network (200 Gb/s)</a:t>
            </a:r>
          </a:p>
          <a:p>
            <a:pPr lvl="1"/>
            <a:r>
              <a:rPr lang="en-US" sz="1800" dirty="0"/>
              <a:t>896 compute nodes</a:t>
            </a:r>
          </a:p>
          <a:p>
            <a:pPr lvl="1"/>
            <a:r>
              <a:rPr lang="en-US" sz="1800" dirty="0"/>
              <a:t>28 TiB of 8-byte values</a:t>
            </a:r>
          </a:p>
          <a:p>
            <a:pPr lvl="1"/>
            <a:r>
              <a:rPr lang="en-US" sz="1800" dirty="0"/>
              <a:t>~1200 GiB/s (~24 seconds)</a:t>
            </a:r>
          </a:p>
          <a:p>
            <a:pPr lvl="1"/>
            <a:endParaRPr lang="en-US" sz="500" dirty="0"/>
          </a:p>
          <a:p>
            <a:pPr marL="0" indent="0">
              <a:buNone/>
            </a:pPr>
            <a:r>
              <a:rPr lang="en-US" sz="2000" b="1" dirty="0"/>
              <a:t>HPE Cray EX (May 2023)</a:t>
            </a:r>
          </a:p>
          <a:p>
            <a:pPr lvl="1"/>
            <a:r>
              <a:rPr lang="en-US" sz="1800" dirty="0"/>
              <a:t>Slingshot-11 network (200 Gb/s)</a:t>
            </a:r>
          </a:p>
          <a:p>
            <a:pPr lvl="1"/>
            <a:r>
              <a:rPr lang="en-US" sz="1800" dirty="0"/>
              <a:t>8192 compute nodes</a:t>
            </a:r>
          </a:p>
          <a:p>
            <a:pPr lvl="1"/>
            <a:r>
              <a:rPr lang="en-US" sz="1800" dirty="0"/>
              <a:t>256 TiB of 8-byte values</a:t>
            </a:r>
          </a:p>
          <a:p>
            <a:pPr lvl="1"/>
            <a:r>
              <a:rPr lang="en-US" sz="1800" dirty="0"/>
              <a:t>~8500 GiB/s (~31 seconds)</a:t>
            </a:r>
          </a:p>
          <a:p>
            <a:pPr marL="228600" lvl="1" indent="0" algn="ctr">
              <a:buNone/>
            </a:pPr>
            <a:r>
              <a:rPr lang="en-US" b="1" dirty="0"/>
              <a:t>A notable performance achievement in ~100 lines of Chapel</a:t>
            </a:r>
          </a:p>
          <a:p>
            <a:pPr lvl="1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6C06CBB-B76C-C642-AAE5-489FDC48DE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Arkouda </a:t>
            </a:r>
            <a:r>
              <a:rPr lang="en-US" dirty="0" err="1"/>
              <a:t>Argsort</a:t>
            </a:r>
            <a:r>
              <a:rPr lang="en-US" dirty="0"/>
              <a:t> Performance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D60C8B63-5B17-8E42-A97A-3114322B23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591058" y="986794"/>
            <a:ext cx="7372340" cy="4423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81505079-3477-8846-B720-5A1CB1287871}"/>
              </a:ext>
            </a:extLst>
          </p:cNvPr>
          <p:cNvGrpSpPr/>
          <p:nvPr/>
        </p:nvGrpSpPr>
        <p:grpSpPr>
          <a:xfrm flipV="1">
            <a:off x="10515600" y="2886074"/>
            <a:ext cx="914400" cy="1085851"/>
            <a:chOff x="4800600" y="2571750"/>
            <a:chExt cx="1219200" cy="1447800"/>
          </a:xfrm>
          <a:solidFill>
            <a:srgbClr val="0DB438"/>
          </a:solidFill>
        </p:grpSpPr>
        <p:sp>
          <p:nvSpPr>
            <p:cNvPr id="8" name="Down Arrow 7">
              <a:extLst>
                <a:ext uri="{FF2B5EF4-FFF2-40B4-BE49-F238E27FC236}">
                  <a16:creationId xmlns:a16="http://schemas.microsoft.com/office/drawing/2014/main" id="{E9558324-5B8B-0C42-B07C-61296A37A45F}"/>
                </a:ext>
              </a:extLst>
            </p:cNvPr>
            <p:cNvSpPr/>
            <p:nvPr/>
          </p:nvSpPr>
          <p:spPr>
            <a:xfrm>
              <a:off x="4800600" y="2571750"/>
              <a:ext cx="1219200" cy="1447800"/>
            </a:xfrm>
            <a:prstGeom prst="downArrow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1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D110A25-9C30-AE4D-8FD9-E66692F3E34F}"/>
                </a:ext>
              </a:extLst>
            </p:cNvPr>
            <p:cNvSpPr txBox="1"/>
            <p:nvPr/>
          </p:nvSpPr>
          <p:spPr>
            <a:xfrm rot="16200000">
              <a:off x="4919312" y="2903309"/>
              <a:ext cx="972915" cy="492443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better</a:t>
              </a:r>
            </a:p>
          </p:txBody>
        </p:sp>
      </p:grp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40D07C36-A8E6-8B46-A7B0-C281C6021170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11202856" y="6301811"/>
            <a:ext cx="684344" cy="365125"/>
          </a:xfrm>
        </p:spPr>
        <p:txBody>
          <a:bodyPr/>
          <a:lstStyle/>
          <a:p>
            <a:pPr defTabSz="1088421">
              <a:buFontTx/>
              <a:buBlip>
                <a:blip r:embed="rId4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4"/>
                </a:buBlip>
              </a:pPr>
              <a:t>6</a:t>
            </a:fld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A635689-3AAC-A641-A0CF-AAC539318317}"/>
              </a:ext>
            </a:extLst>
          </p:cNvPr>
          <p:cNvCxnSpPr>
            <a:cxnSpLocks/>
          </p:cNvCxnSpPr>
          <p:nvPr/>
        </p:nvCxnSpPr>
        <p:spPr>
          <a:xfrm>
            <a:off x="3283890" y="2819400"/>
            <a:ext cx="895342" cy="0"/>
          </a:xfrm>
          <a:prstGeom prst="line">
            <a:avLst/>
          </a:prstGeom>
          <a:ln w="57150">
            <a:solidFill>
              <a:srgbClr val="3984C4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D613954-C394-5C41-9BEA-0064A24B66E3}"/>
              </a:ext>
            </a:extLst>
          </p:cNvPr>
          <p:cNvGrpSpPr/>
          <p:nvPr/>
        </p:nvGrpSpPr>
        <p:grpSpPr>
          <a:xfrm>
            <a:off x="3238484" y="1100471"/>
            <a:ext cx="952516" cy="152399"/>
            <a:chOff x="3531727" y="3402830"/>
            <a:chExt cx="952516" cy="152399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96A30B5-E555-864B-B912-0DBB3EDA34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69843" y="3479030"/>
              <a:ext cx="809612" cy="1"/>
            </a:xfrm>
            <a:prstGeom prst="line">
              <a:avLst/>
            </a:prstGeom>
            <a:ln w="57150">
              <a:solidFill>
                <a:srgbClr val="00A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DE2676F2-D324-E54C-A392-C02489B0D5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22313" y="3402830"/>
              <a:ext cx="161930" cy="152399"/>
            </a:xfrm>
            <a:prstGeom prst="line">
              <a:avLst/>
            </a:prstGeom>
            <a:ln w="57150">
              <a:solidFill>
                <a:srgbClr val="00A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AE8F047A-A20C-384D-971A-D2848CE9E8CC}"/>
                </a:ext>
              </a:extLst>
            </p:cNvPr>
            <p:cNvCxnSpPr>
              <a:cxnSpLocks/>
            </p:cNvCxnSpPr>
            <p:nvPr/>
          </p:nvCxnSpPr>
          <p:spPr>
            <a:xfrm>
              <a:off x="4312785" y="3402830"/>
              <a:ext cx="161930" cy="152399"/>
            </a:xfrm>
            <a:prstGeom prst="line">
              <a:avLst/>
            </a:prstGeom>
            <a:ln w="57150">
              <a:solidFill>
                <a:srgbClr val="00A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236CC388-FD1A-2142-A680-9465E5553BF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41255" y="3402830"/>
              <a:ext cx="161930" cy="152399"/>
            </a:xfrm>
            <a:prstGeom prst="line">
              <a:avLst/>
            </a:prstGeom>
            <a:ln w="57150">
              <a:solidFill>
                <a:srgbClr val="00A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19B2E0AA-BBF7-6344-98F2-26AFFFEA673D}"/>
                </a:ext>
              </a:extLst>
            </p:cNvPr>
            <p:cNvCxnSpPr>
              <a:cxnSpLocks/>
            </p:cNvCxnSpPr>
            <p:nvPr/>
          </p:nvCxnSpPr>
          <p:spPr>
            <a:xfrm>
              <a:off x="3531727" y="3402830"/>
              <a:ext cx="161930" cy="152399"/>
            </a:xfrm>
            <a:prstGeom prst="line">
              <a:avLst/>
            </a:prstGeom>
            <a:ln w="57150">
              <a:solidFill>
                <a:srgbClr val="00A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6AD1263-35E6-504A-8C74-B4FFFE13893A}"/>
              </a:ext>
            </a:extLst>
          </p:cNvPr>
          <p:cNvCxnSpPr>
            <a:cxnSpLocks/>
          </p:cNvCxnSpPr>
          <p:nvPr/>
        </p:nvCxnSpPr>
        <p:spPr>
          <a:xfrm>
            <a:off x="3262626" y="4476307"/>
            <a:ext cx="895342" cy="0"/>
          </a:xfrm>
          <a:prstGeom prst="line">
            <a:avLst/>
          </a:prstGeom>
          <a:ln w="57150">
            <a:solidFill>
              <a:srgbClr val="005596"/>
            </a:solidFill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607530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8" name="Rectangle 3"/>
          <p:cNvSpPr>
            <a:spLocks noGrp="1" noChangeArrowheads="1"/>
          </p:cNvSpPr>
          <p:nvPr>
            <p:ph type="body" sz="quarter" idx="17"/>
          </p:nvPr>
        </p:nvSpPr>
        <p:spPr>
          <a:xfrm>
            <a:off x="285750" y="999160"/>
            <a:ext cx="9163049" cy="5173040"/>
          </a:xfr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txBody>
          <a:bodyPr/>
          <a:lstStyle/>
          <a:p>
            <a:pPr eaLnBrk="1" hangingPunct="1">
              <a:spcBef>
                <a:spcPct val="0"/>
              </a:spcBef>
              <a:buFont typeface="Wingdings" pitchFamily="2" charset="2"/>
              <a:buNone/>
            </a:pPr>
            <a:r>
              <a:rPr lang="en-US" sz="1600" b="1" dirty="0">
                <a:solidFill>
                  <a:schemeClr val="accent1"/>
                </a:solidFill>
                <a:latin typeface="Courier New" pitchFamily="49" charset="0"/>
              </a:rPr>
              <a:t>use</a:t>
            </a:r>
            <a:r>
              <a:rPr lang="en-US" sz="1600" b="1" dirty="0">
                <a:latin typeface="Courier New" pitchFamily="49" charset="0"/>
              </a:rPr>
              <a:t> </a:t>
            </a:r>
            <a:r>
              <a:rPr lang="en-US" sz="1600" b="1" dirty="0" err="1">
                <a:solidFill>
                  <a:schemeClr val="accent4"/>
                </a:solidFill>
                <a:latin typeface="Courier New" pitchFamily="49" charset="0"/>
              </a:rPr>
              <a:t>BlockDist</a:t>
            </a:r>
            <a:r>
              <a:rPr lang="en-US" sz="1600" dirty="0">
                <a:latin typeface="Courier New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Font typeface="Wingdings" pitchFamily="2" charset="2"/>
              <a:buNone/>
            </a:pPr>
            <a:endParaRPr lang="en-US" sz="1600" b="1" dirty="0">
              <a:latin typeface="Courier New" pitchFamily="49" charset="0"/>
            </a:endParaRPr>
          </a:p>
          <a:p>
            <a:pPr eaLnBrk="1" hangingPunct="1">
              <a:spcBef>
                <a:spcPct val="0"/>
              </a:spcBef>
              <a:buFont typeface="Wingdings" pitchFamily="2" charset="2"/>
              <a:buNone/>
            </a:pPr>
            <a:r>
              <a:rPr lang="en-US" sz="1600" b="1" dirty="0">
                <a:solidFill>
                  <a:schemeClr val="accent1"/>
                </a:solidFill>
                <a:latin typeface="Courier New" pitchFamily="49" charset="0"/>
              </a:rPr>
              <a:t>config</a:t>
            </a:r>
            <a:r>
              <a:rPr lang="en-US" sz="1600" dirty="0">
                <a:solidFill>
                  <a:schemeClr val="accent1"/>
                </a:solidFill>
                <a:latin typeface="Courier New" pitchFamily="49" charset="0"/>
              </a:rPr>
              <a:t> </a:t>
            </a:r>
            <a:r>
              <a:rPr lang="en-US" sz="1600" b="1" dirty="0">
                <a:solidFill>
                  <a:schemeClr val="accent1"/>
                </a:solidFill>
                <a:latin typeface="Courier New" pitchFamily="49" charset="0"/>
              </a:rPr>
              <a:t>const</a:t>
            </a:r>
            <a:r>
              <a:rPr lang="en-US" sz="1600" dirty="0">
                <a:latin typeface="Courier New" pitchFamily="49" charset="0"/>
              </a:rPr>
              <a:t> </a:t>
            </a:r>
            <a:r>
              <a:rPr lang="en-US" sz="1600" dirty="0">
                <a:solidFill>
                  <a:schemeClr val="accent3"/>
                </a:solidFill>
                <a:latin typeface="Courier New" pitchFamily="49" charset="0"/>
              </a:rPr>
              <a:t>n</a:t>
            </a:r>
            <a:r>
              <a:rPr lang="en-US" sz="1600" dirty="0">
                <a:latin typeface="Courier New" pitchFamily="49" charset="0"/>
              </a:rPr>
              <a:t> = 6, </a:t>
            </a:r>
            <a:r>
              <a:rPr lang="en-US" sz="1600" dirty="0">
                <a:solidFill>
                  <a:schemeClr val="accent3"/>
                </a:solidFill>
                <a:latin typeface="Courier New" pitchFamily="49" charset="0"/>
              </a:rPr>
              <a:t>epsilon</a:t>
            </a:r>
            <a:r>
              <a:rPr lang="en-US" sz="1600" dirty="0">
                <a:latin typeface="Courier New" pitchFamily="49" charset="0"/>
              </a:rPr>
              <a:t> = 0.01;</a:t>
            </a:r>
          </a:p>
          <a:p>
            <a:pPr eaLnBrk="1" hangingPunct="1">
              <a:spcBef>
                <a:spcPct val="0"/>
              </a:spcBef>
              <a:buFont typeface="Wingdings" pitchFamily="2" charset="2"/>
              <a:buNone/>
            </a:pPr>
            <a:endParaRPr lang="en-US" sz="1600" dirty="0">
              <a:latin typeface="Courier New" pitchFamily="49" charset="0"/>
            </a:endParaRPr>
          </a:p>
          <a:p>
            <a:pPr eaLnBrk="1" hangingPunct="1">
              <a:spcBef>
                <a:spcPct val="0"/>
              </a:spcBef>
              <a:buFont typeface="Wingdings" pitchFamily="2" charset="2"/>
              <a:buNone/>
            </a:pPr>
            <a:r>
              <a:rPr lang="en-US" sz="1600" b="1" dirty="0">
                <a:solidFill>
                  <a:schemeClr val="accent1"/>
                </a:solidFill>
                <a:latin typeface="Courier New" pitchFamily="49" charset="0"/>
              </a:rPr>
              <a:t>const</a:t>
            </a:r>
            <a:r>
              <a:rPr lang="en-US" sz="1600" dirty="0">
                <a:latin typeface="Courier New" pitchFamily="49" charset="0"/>
              </a:rPr>
              <a:t> </a:t>
            </a:r>
            <a:r>
              <a:rPr lang="en-US" sz="1600" dirty="0" err="1">
                <a:solidFill>
                  <a:schemeClr val="accent3"/>
                </a:solidFill>
                <a:latin typeface="Courier New" pitchFamily="49" charset="0"/>
              </a:rPr>
              <a:t>AllInds</a:t>
            </a:r>
            <a:r>
              <a:rPr lang="en-US" sz="1600" dirty="0">
                <a:latin typeface="Courier New" pitchFamily="49" charset="0"/>
              </a:rPr>
              <a:t> = {0..n+1, 0..n+1} </a:t>
            </a:r>
            <a:r>
              <a:rPr lang="en-US" sz="1600" b="1" dirty="0">
                <a:solidFill>
                  <a:schemeClr val="accent1"/>
                </a:solidFill>
                <a:latin typeface="Courier New" pitchFamily="49" charset="0"/>
              </a:rPr>
              <a:t>dmapped</a:t>
            </a:r>
            <a:r>
              <a:rPr lang="en-US" sz="1600" dirty="0">
                <a:latin typeface="Courier New" pitchFamily="49" charset="0"/>
              </a:rPr>
              <a:t> </a:t>
            </a:r>
            <a:r>
              <a:rPr lang="en-US" sz="1600" b="1" dirty="0">
                <a:solidFill>
                  <a:schemeClr val="accent4"/>
                </a:solidFill>
                <a:latin typeface="Courier New" pitchFamily="49" charset="0"/>
              </a:rPr>
              <a:t>Block</a:t>
            </a:r>
            <a:r>
              <a:rPr lang="en-US" sz="1600" dirty="0">
                <a:latin typeface="Courier New" pitchFamily="49" charset="0"/>
              </a:rPr>
              <a:t>({1..n, 1..n}),</a:t>
            </a:r>
          </a:p>
          <a:p>
            <a:pPr eaLnBrk="1" hangingPunct="1">
              <a:spcBef>
                <a:spcPct val="0"/>
              </a:spcBef>
              <a:buFont typeface="Wingdings" pitchFamily="2" charset="2"/>
              <a:buNone/>
            </a:pPr>
            <a:r>
              <a:rPr lang="en-US" sz="1600" dirty="0">
                <a:latin typeface="Courier New" pitchFamily="49" charset="0"/>
              </a:rPr>
              <a:t>            </a:t>
            </a:r>
            <a:r>
              <a:rPr lang="en-US" sz="1600" dirty="0">
                <a:solidFill>
                  <a:schemeClr val="accent3"/>
                </a:solidFill>
                <a:latin typeface="Courier New" pitchFamily="49" charset="0"/>
              </a:rPr>
              <a:t>D</a:t>
            </a:r>
            <a:r>
              <a:rPr lang="en-US" sz="1600" dirty="0">
                <a:latin typeface="Courier New" pitchFamily="49" charset="0"/>
              </a:rPr>
              <a:t> = </a:t>
            </a:r>
            <a:r>
              <a:rPr lang="en-US" sz="1600" dirty="0" err="1">
                <a:latin typeface="Courier New" pitchFamily="49" charset="0"/>
              </a:rPr>
              <a:t>AllInds</a:t>
            </a:r>
            <a:r>
              <a:rPr lang="en-US" sz="1600" dirty="0">
                <a:latin typeface="Courier New" pitchFamily="49" charset="0"/>
              </a:rPr>
              <a:t>[1..n, 1..n],</a:t>
            </a:r>
          </a:p>
          <a:p>
            <a:pPr eaLnBrk="1" hangingPunct="1">
              <a:spcBef>
                <a:spcPct val="0"/>
              </a:spcBef>
              <a:buFont typeface="Wingdings" pitchFamily="2" charset="2"/>
              <a:buNone/>
            </a:pPr>
            <a:r>
              <a:rPr lang="en-US" sz="1600" dirty="0">
                <a:latin typeface="Courier New" pitchFamily="49" charset="0"/>
              </a:rPr>
              <a:t>      </a:t>
            </a:r>
            <a:r>
              <a:rPr lang="en-US" sz="1600" dirty="0" err="1">
                <a:solidFill>
                  <a:schemeClr val="accent3"/>
                </a:solidFill>
                <a:latin typeface="Courier New" pitchFamily="49" charset="0"/>
              </a:rPr>
              <a:t>LastRow</a:t>
            </a:r>
            <a:r>
              <a:rPr lang="en-US" sz="1600" dirty="0">
                <a:latin typeface="Courier New" pitchFamily="49" charset="0"/>
              </a:rPr>
              <a:t> = </a:t>
            </a:r>
            <a:r>
              <a:rPr lang="en-US" sz="1600" dirty="0" err="1">
                <a:latin typeface="Courier New" pitchFamily="49" charset="0"/>
              </a:rPr>
              <a:t>AllInds</a:t>
            </a:r>
            <a:r>
              <a:rPr lang="en-US" sz="1600" dirty="0">
                <a:latin typeface="Courier New" pitchFamily="49" charset="0"/>
              </a:rPr>
              <a:t>[n+1..n+1, ..];</a:t>
            </a:r>
          </a:p>
          <a:p>
            <a:pPr eaLnBrk="1" hangingPunct="1">
              <a:spcBef>
                <a:spcPct val="0"/>
              </a:spcBef>
              <a:buFont typeface="Wingdings" pitchFamily="2" charset="2"/>
              <a:buNone/>
            </a:pPr>
            <a:endParaRPr lang="en-US" sz="1600" dirty="0">
              <a:latin typeface="Courier New" pitchFamily="49" charset="0"/>
            </a:endParaRPr>
          </a:p>
          <a:p>
            <a:pPr eaLnBrk="1" hangingPunct="1">
              <a:spcBef>
                <a:spcPct val="0"/>
              </a:spcBef>
              <a:buFont typeface="Wingdings" pitchFamily="2" charset="2"/>
              <a:buNone/>
            </a:pPr>
            <a:r>
              <a:rPr lang="en-US" sz="1600" b="1" dirty="0">
                <a:solidFill>
                  <a:schemeClr val="accent1"/>
                </a:solidFill>
                <a:latin typeface="Courier New" pitchFamily="49" charset="0"/>
              </a:rPr>
              <a:t>var</a:t>
            </a:r>
            <a:r>
              <a:rPr lang="en-US" sz="1600" dirty="0">
                <a:latin typeface="Courier New" pitchFamily="49" charset="0"/>
              </a:rPr>
              <a:t> </a:t>
            </a:r>
            <a:r>
              <a:rPr lang="en-US" sz="1600" dirty="0">
                <a:solidFill>
                  <a:schemeClr val="accent3"/>
                </a:solidFill>
                <a:latin typeface="Courier New" pitchFamily="49" charset="0"/>
              </a:rPr>
              <a:t>A</a:t>
            </a:r>
            <a:r>
              <a:rPr lang="en-US" sz="1600" dirty="0">
                <a:latin typeface="Courier New" pitchFamily="49" charset="0"/>
              </a:rPr>
              <a:t>, </a:t>
            </a:r>
            <a:r>
              <a:rPr lang="en-US" sz="1600" dirty="0">
                <a:solidFill>
                  <a:schemeClr val="accent3"/>
                </a:solidFill>
                <a:latin typeface="Courier New" pitchFamily="49" charset="0"/>
              </a:rPr>
              <a:t>Temp</a:t>
            </a:r>
            <a:r>
              <a:rPr lang="en-US" sz="1600" dirty="0">
                <a:latin typeface="Courier New" pitchFamily="49" charset="0"/>
              </a:rPr>
              <a:t>: [</a:t>
            </a:r>
            <a:r>
              <a:rPr lang="en-US" sz="1600" dirty="0" err="1">
                <a:latin typeface="Courier New" pitchFamily="49" charset="0"/>
              </a:rPr>
              <a:t>AllInds</a:t>
            </a:r>
            <a:r>
              <a:rPr lang="en-US" sz="1600" dirty="0">
                <a:latin typeface="Courier New" pitchFamily="49" charset="0"/>
              </a:rPr>
              <a:t>] </a:t>
            </a:r>
            <a:r>
              <a:rPr lang="en-US" sz="1600" b="1" dirty="0">
                <a:solidFill>
                  <a:schemeClr val="accent1"/>
                </a:solidFill>
                <a:latin typeface="Courier New" pitchFamily="49" charset="0"/>
              </a:rPr>
              <a:t>real</a:t>
            </a:r>
            <a:r>
              <a:rPr lang="en-US" sz="1600" dirty="0">
                <a:latin typeface="Courier New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Font typeface="Wingdings" pitchFamily="2" charset="2"/>
              <a:buNone/>
            </a:pPr>
            <a:endParaRPr lang="en-US" sz="1600" dirty="0">
              <a:latin typeface="Courier New" pitchFamily="49" charset="0"/>
            </a:endParaRPr>
          </a:p>
          <a:p>
            <a:pPr>
              <a:spcBef>
                <a:spcPct val="0"/>
              </a:spcBef>
              <a:buNone/>
            </a:pPr>
            <a:r>
              <a:rPr lang="en-US" sz="1600" b="1" dirty="0">
                <a:solidFill>
                  <a:schemeClr val="accent1"/>
                </a:solidFill>
                <a:latin typeface="Courier New"/>
                <a:cs typeface="Courier New"/>
              </a:rPr>
              <a:t> </a:t>
            </a:r>
            <a:endParaRPr lang="en-US" sz="1600" dirty="0">
              <a:latin typeface="Courier New"/>
              <a:cs typeface="Courier New"/>
            </a:endParaRPr>
          </a:p>
          <a:p>
            <a:pPr>
              <a:spcBef>
                <a:spcPct val="0"/>
              </a:spcBef>
              <a:buNone/>
            </a:pPr>
            <a:endParaRPr lang="en-US" sz="1600" dirty="0">
              <a:latin typeface="Courier New" pitchFamily="49" charset="0"/>
            </a:endParaRPr>
          </a:p>
          <a:p>
            <a:pPr eaLnBrk="1" hangingPunct="1">
              <a:spcBef>
                <a:spcPct val="0"/>
              </a:spcBef>
              <a:buFont typeface="Wingdings" pitchFamily="2" charset="2"/>
              <a:buNone/>
            </a:pPr>
            <a:r>
              <a:rPr lang="en-US" sz="1600" dirty="0">
                <a:latin typeface="Courier New" pitchFamily="49" charset="0"/>
              </a:rPr>
              <a:t>A[</a:t>
            </a:r>
            <a:r>
              <a:rPr lang="en-US" sz="1600" dirty="0" err="1">
                <a:latin typeface="Courier New" pitchFamily="49" charset="0"/>
              </a:rPr>
              <a:t>LastRow</a:t>
            </a:r>
            <a:r>
              <a:rPr lang="en-US" sz="1600" dirty="0">
                <a:latin typeface="Courier New" pitchFamily="49" charset="0"/>
              </a:rPr>
              <a:t>] = 1.0;</a:t>
            </a:r>
          </a:p>
          <a:p>
            <a:pPr eaLnBrk="1" hangingPunct="1">
              <a:spcBef>
                <a:spcPct val="0"/>
              </a:spcBef>
              <a:buFont typeface="Wingdings" pitchFamily="2" charset="2"/>
              <a:buNone/>
            </a:pPr>
            <a:endParaRPr lang="en-US" sz="1600" dirty="0">
              <a:latin typeface="Courier New" pitchFamily="49" charset="0"/>
            </a:endParaRPr>
          </a:p>
          <a:p>
            <a:pPr eaLnBrk="1" hangingPunct="1">
              <a:spcBef>
                <a:spcPct val="0"/>
              </a:spcBef>
              <a:buFont typeface="Wingdings" pitchFamily="2" charset="2"/>
              <a:buNone/>
            </a:pPr>
            <a:r>
              <a:rPr lang="en-US" sz="1600" b="1" dirty="0">
                <a:solidFill>
                  <a:schemeClr val="accent1"/>
                </a:solidFill>
                <a:latin typeface="Courier New" pitchFamily="49" charset="0"/>
              </a:rPr>
              <a:t>do</a:t>
            </a:r>
            <a:r>
              <a:rPr lang="en-US" sz="1600" dirty="0">
                <a:latin typeface="Courier New" pitchFamily="49" charset="0"/>
              </a:rPr>
              <a:t> {</a:t>
            </a:r>
          </a:p>
          <a:p>
            <a:pPr eaLnBrk="1" hangingPunct="1">
              <a:spcBef>
                <a:spcPct val="0"/>
              </a:spcBef>
              <a:buFont typeface="Wingdings" pitchFamily="2" charset="2"/>
              <a:buNone/>
            </a:pPr>
            <a:r>
              <a:rPr lang="en-US" sz="1600" dirty="0">
                <a:latin typeface="Courier New" pitchFamily="49" charset="0"/>
              </a:rPr>
              <a:t>  </a:t>
            </a:r>
            <a:r>
              <a:rPr lang="en-US" sz="1600" b="1" dirty="0">
                <a:solidFill>
                  <a:schemeClr val="accent1"/>
                </a:solidFill>
                <a:latin typeface="Courier New" pitchFamily="49" charset="0"/>
              </a:rPr>
              <a:t>forall</a:t>
            </a:r>
            <a:r>
              <a:rPr lang="en-US" sz="1600" dirty="0">
                <a:latin typeface="Courier New" pitchFamily="49" charset="0"/>
              </a:rPr>
              <a:t> (</a:t>
            </a:r>
            <a:r>
              <a:rPr lang="en-US" sz="1600" dirty="0">
                <a:solidFill>
                  <a:schemeClr val="accent3"/>
                </a:solidFill>
                <a:latin typeface="Courier New" pitchFamily="49" charset="0"/>
              </a:rPr>
              <a:t>i</a:t>
            </a:r>
            <a:r>
              <a:rPr lang="en-US" sz="1600" dirty="0">
                <a:latin typeface="Courier New" pitchFamily="49" charset="0"/>
              </a:rPr>
              <a:t>,</a:t>
            </a:r>
            <a:r>
              <a:rPr lang="en-US" sz="1600" dirty="0">
                <a:solidFill>
                  <a:schemeClr val="accent3"/>
                </a:solidFill>
                <a:latin typeface="Courier New" pitchFamily="49" charset="0"/>
              </a:rPr>
              <a:t>j</a:t>
            </a:r>
            <a:r>
              <a:rPr lang="en-US" sz="1600" dirty="0">
                <a:latin typeface="Courier New" pitchFamily="49" charset="0"/>
              </a:rPr>
              <a:t>) </a:t>
            </a:r>
            <a:r>
              <a:rPr lang="en-US" sz="1600" b="1" dirty="0">
                <a:solidFill>
                  <a:schemeClr val="accent1"/>
                </a:solidFill>
                <a:latin typeface="Courier New" pitchFamily="49" charset="0"/>
              </a:rPr>
              <a:t>in</a:t>
            </a:r>
            <a:r>
              <a:rPr lang="en-US" sz="1600" dirty="0">
                <a:latin typeface="Courier New" pitchFamily="49" charset="0"/>
              </a:rPr>
              <a:t> D </a:t>
            </a:r>
            <a:r>
              <a:rPr lang="en-US" sz="1600" b="1" dirty="0">
                <a:solidFill>
                  <a:schemeClr val="accent1"/>
                </a:solidFill>
                <a:latin typeface="Courier New" pitchFamily="49" charset="0"/>
              </a:rPr>
              <a:t>do</a:t>
            </a:r>
          </a:p>
          <a:p>
            <a:pPr eaLnBrk="1" hangingPunct="1">
              <a:spcBef>
                <a:spcPct val="0"/>
              </a:spcBef>
              <a:buFont typeface="Wingdings" pitchFamily="2" charset="2"/>
              <a:buNone/>
            </a:pPr>
            <a:r>
              <a:rPr lang="en-US" sz="1600" dirty="0">
                <a:latin typeface="Courier New" pitchFamily="49" charset="0"/>
              </a:rPr>
              <a:t>    Temp[i,j] = (A[i-1,j] + A[i+1,j] + A[i,j-1] + A[i,j+1]) / 4;</a:t>
            </a:r>
          </a:p>
          <a:p>
            <a:pPr eaLnBrk="1" hangingPunct="1">
              <a:spcBef>
                <a:spcPct val="0"/>
              </a:spcBef>
              <a:buFont typeface="Wingdings" pitchFamily="2" charset="2"/>
              <a:buNone/>
            </a:pPr>
            <a:endParaRPr lang="en-US" sz="1600" dirty="0">
              <a:latin typeface="Courier New" pitchFamily="49" charset="0"/>
            </a:endParaRPr>
          </a:p>
          <a:p>
            <a:pPr eaLnBrk="1" hangingPunct="1">
              <a:spcBef>
                <a:spcPct val="0"/>
              </a:spcBef>
              <a:buFont typeface="Wingdings" pitchFamily="2" charset="2"/>
              <a:buNone/>
            </a:pPr>
            <a:r>
              <a:rPr lang="en-US" sz="1600" dirty="0">
                <a:latin typeface="Courier New" pitchFamily="49" charset="0"/>
              </a:rPr>
              <a:t>  </a:t>
            </a:r>
            <a:r>
              <a:rPr lang="en-US" sz="1600" b="1" dirty="0">
                <a:solidFill>
                  <a:schemeClr val="accent1"/>
                </a:solidFill>
                <a:latin typeface="Courier New" pitchFamily="49" charset="0"/>
              </a:rPr>
              <a:t>const</a:t>
            </a:r>
            <a:r>
              <a:rPr lang="en-US" sz="1600" dirty="0">
                <a:latin typeface="Courier New" pitchFamily="49" charset="0"/>
              </a:rPr>
              <a:t> </a:t>
            </a:r>
            <a:r>
              <a:rPr lang="en-US" sz="1600" dirty="0">
                <a:solidFill>
                  <a:schemeClr val="accent3"/>
                </a:solidFill>
                <a:latin typeface="Courier New" pitchFamily="49" charset="0"/>
              </a:rPr>
              <a:t>delta</a:t>
            </a:r>
            <a:r>
              <a:rPr lang="en-US" sz="1600" dirty="0">
                <a:latin typeface="Courier New" pitchFamily="49" charset="0"/>
              </a:rPr>
              <a:t> = </a:t>
            </a:r>
            <a:r>
              <a:rPr lang="en-US" sz="1600" b="1" dirty="0">
                <a:solidFill>
                  <a:schemeClr val="accent4"/>
                </a:solidFill>
                <a:latin typeface="Courier New" pitchFamily="49" charset="0"/>
              </a:rPr>
              <a:t>max</a:t>
            </a:r>
            <a:r>
              <a:rPr lang="en-US" sz="1600" dirty="0">
                <a:latin typeface="Courier New" pitchFamily="49" charset="0"/>
              </a:rPr>
              <a:t> </a:t>
            </a:r>
            <a:r>
              <a:rPr lang="en-US" sz="1600" b="1" dirty="0">
                <a:solidFill>
                  <a:schemeClr val="accent1"/>
                </a:solidFill>
                <a:latin typeface="Courier New" pitchFamily="49" charset="0"/>
              </a:rPr>
              <a:t>reduce</a:t>
            </a:r>
            <a:r>
              <a:rPr lang="en-US" sz="1600" dirty="0">
                <a:latin typeface="Courier New" pitchFamily="49" charset="0"/>
              </a:rPr>
              <a:t> </a:t>
            </a:r>
            <a:r>
              <a:rPr lang="en-US" sz="1600" b="1" dirty="0">
                <a:solidFill>
                  <a:schemeClr val="accent4"/>
                </a:solidFill>
                <a:latin typeface="Courier New" pitchFamily="49" charset="0"/>
              </a:rPr>
              <a:t>abs</a:t>
            </a:r>
            <a:r>
              <a:rPr lang="en-US" sz="1600" dirty="0">
                <a:latin typeface="Courier New" pitchFamily="49" charset="0"/>
              </a:rPr>
              <a:t>(A[D] - Temp[D]);</a:t>
            </a:r>
          </a:p>
          <a:p>
            <a:pPr eaLnBrk="1" hangingPunct="1">
              <a:spcBef>
                <a:spcPct val="0"/>
              </a:spcBef>
              <a:buFont typeface="Wingdings" pitchFamily="2" charset="2"/>
              <a:buNone/>
            </a:pPr>
            <a:r>
              <a:rPr lang="en-US" sz="1600" dirty="0">
                <a:latin typeface="Courier New" pitchFamily="49" charset="0"/>
              </a:rPr>
              <a:t>  A[D] = Temp[D];</a:t>
            </a:r>
          </a:p>
          <a:p>
            <a:pPr eaLnBrk="1" hangingPunct="1">
              <a:spcBef>
                <a:spcPct val="0"/>
              </a:spcBef>
              <a:buFont typeface="Wingdings" pitchFamily="2" charset="2"/>
              <a:buNone/>
            </a:pPr>
            <a:r>
              <a:rPr lang="en-US" sz="1600" dirty="0">
                <a:latin typeface="Courier New" pitchFamily="49" charset="0"/>
              </a:rPr>
              <a:t>} </a:t>
            </a:r>
            <a:r>
              <a:rPr lang="en-US" sz="1600" b="1" dirty="0">
                <a:solidFill>
                  <a:schemeClr val="accent1"/>
                </a:solidFill>
                <a:latin typeface="Courier New" pitchFamily="49" charset="0"/>
              </a:rPr>
              <a:t>while</a:t>
            </a:r>
            <a:r>
              <a:rPr lang="en-US" sz="1600" dirty="0">
                <a:latin typeface="Courier New" pitchFamily="49" charset="0"/>
              </a:rPr>
              <a:t> delta &gt; epsilon;</a:t>
            </a:r>
          </a:p>
          <a:p>
            <a:pPr eaLnBrk="1" hangingPunct="1">
              <a:spcBef>
                <a:spcPct val="0"/>
              </a:spcBef>
              <a:buFont typeface="Wingdings" pitchFamily="2" charset="2"/>
              <a:buNone/>
            </a:pPr>
            <a:endParaRPr lang="en-US" sz="1600" dirty="0">
              <a:latin typeface="Courier New" pitchFamily="49" charset="0"/>
            </a:endParaRPr>
          </a:p>
          <a:p>
            <a:pPr eaLnBrk="1" hangingPunct="1">
              <a:spcBef>
                <a:spcPct val="0"/>
              </a:spcBef>
              <a:buFont typeface="Wingdings" pitchFamily="2" charset="2"/>
              <a:buNone/>
            </a:pPr>
            <a:r>
              <a:rPr lang="en-US" sz="1600" b="1" dirty="0" err="1">
                <a:solidFill>
                  <a:schemeClr val="accent4"/>
                </a:solidFill>
                <a:latin typeface="Courier New" pitchFamily="49" charset="0"/>
              </a:rPr>
              <a:t>writeln</a:t>
            </a:r>
            <a:r>
              <a:rPr lang="en-US" sz="1600" dirty="0">
                <a:latin typeface="Courier New" pitchFamily="49" charset="0"/>
              </a:rPr>
              <a:t>(A);</a:t>
            </a:r>
          </a:p>
        </p:txBody>
      </p:sp>
      <p:sp>
        <p:nvSpPr>
          <p:cNvPr id="12902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Jacobi Iteration in Chapel (Distributed version)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2B30CDA-A40D-3441-8F8F-E7EBF3C25799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3"/>
                </a:buBlip>
              </a:pPr>
              <a:t>60</a:t>
            </a:fld>
            <a:endParaRPr lang="en-US" dirty="0"/>
          </a:p>
        </p:txBody>
      </p:sp>
      <p:grpSp>
        <p:nvGrpSpPr>
          <p:cNvPr id="129031" name="Group 129030">
            <a:extLst>
              <a:ext uri="{FF2B5EF4-FFF2-40B4-BE49-F238E27FC236}">
                <a16:creationId xmlns:a16="http://schemas.microsoft.com/office/drawing/2014/main" id="{5FDC66B8-53C5-CC42-8935-761A113D6036}"/>
              </a:ext>
            </a:extLst>
          </p:cNvPr>
          <p:cNvGrpSpPr/>
          <p:nvPr/>
        </p:nvGrpSpPr>
        <p:grpSpPr>
          <a:xfrm>
            <a:off x="3200400" y="3124200"/>
            <a:ext cx="8534400" cy="2594364"/>
            <a:chOff x="3200400" y="3273036"/>
            <a:chExt cx="8534400" cy="2594364"/>
          </a:xfrm>
        </p:grpSpPr>
        <p:sp>
          <p:nvSpPr>
            <p:cNvPr id="5" name="AutoShape 4">
              <a:extLst>
                <a:ext uri="{FF2B5EF4-FFF2-40B4-BE49-F238E27FC236}">
                  <a16:creationId xmlns:a16="http://schemas.microsoft.com/office/drawing/2014/main" id="{99227BE7-82C8-984B-B595-A96B784CB030}"/>
                </a:ext>
              </a:extLst>
            </p:cNvPr>
            <p:cNvSpPr>
              <a:spLocks/>
            </p:cNvSpPr>
            <p:nvPr/>
          </p:nvSpPr>
          <p:spPr bwMode="auto">
            <a:xfrm>
              <a:off x="3200400" y="3273036"/>
              <a:ext cx="8534400" cy="2594364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lIns="90488" tIns="44450" rIns="90488" bIns="44450"/>
            <a:lstStyle/>
            <a:p>
              <a:pPr defTabSz="455613"/>
              <a:r>
                <a:rPr lang="en-US" dirty="0">
                  <a:solidFill>
                    <a:schemeClr val="bg1"/>
                  </a:solidFill>
                </a:rPr>
                <a:t>With these two changes, we distribute our domains, and therefore our computation</a:t>
              </a:r>
            </a:p>
            <a:p>
              <a:pPr marL="179388" indent="-179388" defTabSz="455613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bg1"/>
                  </a:solidFill>
                </a:rPr>
                <a:t>Domain slices inherit parent domain’s distribution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F00139F-46B6-2E42-BD62-4590FF76F7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05200" y="4137025"/>
              <a:ext cx="1219200" cy="121920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" name="Line 6">
              <a:extLst>
                <a:ext uri="{FF2B5EF4-FFF2-40B4-BE49-F238E27FC236}">
                  <a16:creationId xmlns:a16="http://schemas.microsoft.com/office/drawing/2014/main" id="{9725ED3D-75D6-4645-A4A6-DCB6F4D84DC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10000" y="4137025"/>
              <a:ext cx="0" cy="12192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" name="Line 7">
              <a:extLst>
                <a:ext uri="{FF2B5EF4-FFF2-40B4-BE49-F238E27FC236}">
                  <a16:creationId xmlns:a16="http://schemas.microsoft.com/office/drawing/2014/main" id="{F6021BE1-B9A9-8F41-BA45-6816B06DEAC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57600" y="4137025"/>
              <a:ext cx="0" cy="12192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" name="Line 8">
              <a:extLst>
                <a:ext uri="{FF2B5EF4-FFF2-40B4-BE49-F238E27FC236}">
                  <a16:creationId xmlns:a16="http://schemas.microsoft.com/office/drawing/2014/main" id="{4CC7869A-71A7-494C-B19E-8C4137F6AE5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62400" y="4137025"/>
              <a:ext cx="0" cy="12192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" name="Line 9">
              <a:extLst>
                <a:ext uri="{FF2B5EF4-FFF2-40B4-BE49-F238E27FC236}">
                  <a16:creationId xmlns:a16="http://schemas.microsoft.com/office/drawing/2014/main" id="{2F00BBE2-50C1-AF4D-8ED0-AC0F2011C34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14800" y="4137025"/>
              <a:ext cx="0" cy="12192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" name="Line 10">
              <a:extLst>
                <a:ext uri="{FF2B5EF4-FFF2-40B4-BE49-F238E27FC236}">
                  <a16:creationId xmlns:a16="http://schemas.microsoft.com/office/drawing/2014/main" id="{486060AD-ECFB-3841-A826-0800C23ACAB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67200" y="4137025"/>
              <a:ext cx="0" cy="12192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" name="Line 11">
              <a:extLst>
                <a:ext uri="{FF2B5EF4-FFF2-40B4-BE49-F238E27FC236}">
                  <a16:creationId xmlns:a16="http://schemas.microsoft.com/office/drawing/2014/main" id="{97873860-F3F2-9747-AC41-BB04CAC7228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19600" y="4137025"/>
              <a:ext cx="0" cy="12192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" name="Line 12">
              <a:extLst>
                <a:ext uri="{FF2B5EF4-FFF2-40B4-BE49-F238E27FC236}">
                  <a16:creationId xmlns:a16="http://schemas.microsoft.com/office/drawing/2014/main" id="{1424098A-75F3-0748-A630-BA49A5B2082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72000" y="4137025"/>
              <a:ext cx="0" cy="12192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" name="Line 13">
              <a:extLst>
                <a:ext uri="{FF2B5EF4-FFF2-40B4-BE49-F238E27FC236}">
                  <a16:creationId xmlns:a16="http://schemas.microsoft.com/office/drawing/2014/main" id="{3542F6D2-2582-9640-A0D8-CC5C4FE901F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05200" y="4441825"/>
              <a:ext cx="12192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" name="Line 14">
              <a:extLst>
                <a:ext uri="{FF2B5EF4-FFF2-40B4-BE49-F238E27FC236}">
                  <a16:creationId xmlns:a16="http://schemas.microsoft.com/office/drawing/2014/main" id="{7FAEE306-8652-2F4C-B5A8-9E1DD283785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05200" y="4289425"/>
              <a:ext cx="12192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" name="Line 15">
              <a:extLst>
                <a:ext uri="{FF2B5EF4-FFF2-40B4-BE49-F238E27FC236}">
                  <a16:creationId xmlns:a16="http://schemas.microsoft.com/office/drawing/2014/main" id="{CD584469-8B49-F348-8A52-4939666534C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05200" y="4594225"/>
              <a:ext cx="12192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" name="Line 16">
              <a:extLst>
                <a:ext uri="{FF2B5EF4-FFF2-40B4-BE49-F238E27FC236}">
                  <a16:creationId xmlns:a16="http://schemas.microsoft.com/office/drawing/2014/main" id="{79C86EF0-E1CA-C24D-AF8B-7B7B5726F9B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05200" y="4746625"/>
              <a:ext cx="12192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" name="Line 17">
              <a:extLst>
                <a:ext uri="{FF2B5EF4-FFF2-40B4-BE49-F238E27FC236}">
                  <a16:creationId xmlns:a16="http://schemas.microsoft.com/office/drawing/2014/main" id="{02A2EE08-0DB2-E041-8354-DC1442821BD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05200" y="4899025"/>
              <a:ext cx="12192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" name="Line 18">
              <a:extLst>
                <a:ext uri="{FF2B5EF4-FFF2-40B4-BE49-F238E27FC236}">
                  <a16:creationId xmlns:a16="http://schemas.microsoft.com/office/drawing/2014/main" id="{C2D013CD-8C5F-CE48-AC70-3873B635D1D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05200" y="5051425"/>
              <a:ext cx="12192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Line 19">
              <a:extLst>
                <a:ext uri="{FF2B5EF4-FFF2-40B4-BE49-F238E27FC236}">
                  <a16:creationId xmlns:a16="http://schemas.microsoft.com/office/drawing/2014/main" id="{6171ED55-7119-7844-9979-6E667DE1F77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05200" y="5203825"/>
              <a:ext cx="12192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Line 20">
              <a:extLst>
                <a:ext uri="{FF2B5EF4-FFF2-40B4-BE49-F238E27FC236}">
                  <a16:creationId xmlns:a16="http://schemas.microsoft.com/office/drawing/2014/main" id="{CC50AE5E-9D0F-724B-9626-482D6A4C0A3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6400" y="4137025"/>
              <a:ext cx="0" cy="1219200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" name="Line 21">
              <a:extLst>
                <a:ext uri="{FF2B5EF4-FFF2-40B4-BE49-F238E27FC236}">
                  <a16:creationId xmlns:a16="http://schemas.microsoft.com/office/drawing/2014/main" id="{9F3FB836-2181-C54C-84BF-2A7C9852403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34000" y="4137025"/>
              <a:ext cx="0" cy="1219200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" name="Line 22">
              <a:extLst>
                <a:ext uri="{FF2B5EF4-FFF2-40B4-BE49-F238E27FC236}">
                  <a16:creationId xmlns:a16="http://schemas.microsoft.com/office/drawing/2014/main" id="{E161EF01-E5CE-A242-A966-5229CF283B7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638800" y="4137025"/>
              <a:ext cx="0" cy="1219200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" name="Line 23">
              <a:extLst>
                <a:ext uri="{FF2B5EF4-FFF2-40B4-BE49-F238E27FC236}">
                  <a16:creationId xmlns:a16="http://schemas.microsoft.com/office/drawing/2014/main" id="{3D9DB3EC-643D-6D48-B9C9-7315EA99155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791200" y="4137025"/>
              <a:ext cx="0" cy="1219200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" name="Line 24">
              <a:extLst>
                <a:ext uri="{FF2B5EF4-FFF2-40B4-BE49-F238E27FC236}">
                  <a16:creationId xmlns:a16="http://schemas.microsoft.com/office/drawing/2014/main" id="{4782BF17-D7B4-194B-9F26-98AF67043C8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943600" y="4137025"/>
              <a:ext cx="0" cy="1219200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" name="Line 25">
              <a:extLst>
                <a:ext uri="{FF2B5EF4-FFF2-40B4-BE49-F238E27FC236}">
                  <a16:creationId xmlns:a16="http://schemas.microsoft.com/office/drawing/2014/main" id="{44202AE2-0B42-8941-9B08-0C79140944C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096000" y="4137025"/>
              <a:ext cx="0" cy="1219200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" name="Line 26">
              <a:extLst>
                <a:ext uri="{FF2B5EF4-FFF2-40B4-BE49-F238E27FC236}">
                  <a16:creationId xmlns:a16="http://schemas.microsoft.com/office/drawing/2014/main" id="{F0C43619-EBF6-1A4C-9851-7A050956A3D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248400" y="4137025"/>
              <a:ext cx="0" cy="1219200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" name="Line 27">
              <a:extLst>
                <a:ext uri="{FF2B5EF4-FFF2-40B4-BE49-F238E27FC236}">
                  <a16:creationId xmlns:a16="http://schemas.microsoft.com/office/drawing/2014/main" id="{ACA2E9A8-2F5F-7A4C-AF83-A38621C3A77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81600" y="4441825"/>
              <a:ext cx="1219200" cy="0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" name="Line 28">
              <a:extLst>
                <a:ext uri="{FF2B5EF4-FFF2-40B4-BE49-F238E27FC236}">
                  <a16:creationId xmlns:a16="http://schemas.microsoft.com/office/drawing/2014/main" id="{DAE90773-8751-4645-9F9F-C31D765CDE4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81600" y="4289425"/>
              <a:ext cx="1219200" cy="0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" name="Line 29">
              <a:extLst>
                <a:ext uri="{FF2B5EF4-FFF2-40B4-BE49-F238E27FC236}">
                  <a16:creationId xmlns:a16="http://schemas.microsoft.com/office/drawing/2014/main" id="{DFE0084F-7CC2-DA4D-B2C3-70004F32A35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81600" y="4594225"/>
              <a:ext cx="1219200" cy="0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" name="Line 30">
              <a:extLst>
                <a:ext uri="{FF2B5EF4-FFF2-40B4-BE49-F238E27FC236}">
                  <a16:creationId xmlns:a16="http://schemas.microsoft.com/office/drawing/2014/main" id="{D9E1B28D-D769-864B-B7D8-1262DFBEE32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81600" y="4746625"/>
              <a:ext cx="1219200" cy="0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" name="Line 31">
              <a:extLst>
                <a:ext uri="{FF2B5EF4-FFF2-40B4-BE49-F238E27FC236}">
                  <a16:creationId xmlns:a16="http://schemas.microsoft.com/office/drawing/2014/main" id="{EAF8FD03-67BD-D048-895C-4C22343D825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81600" y="4899025"/>
              <a:ext cx="1219200" cy="0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" name="Line 32">
              <a:extLst>
                <a:ext uri="{FF2B5EF4-FFF2-40B4-BE49-F238E27FC236}">
                  <a16:creationId xmlns:a16="http://schemas.microsoft.com/office/drawing/2014/main" id="{B7B6F61D-6D46-C64C-A727-AD49691B562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81600" y="5051425"/>
              <a:ext cx="1219200" cy="0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" name="Line 33">
              <a:extLst>
                <a:ext uri="{FF2B5EF4-FFF2-40B4-BE49-F238E27FC236}">
                  <a16:creationId xmlns:a16="http://schemas.microsoft.com/office/drawing/2014/main" id="{6D5AF02B-3BC8-3D47-AC9C-ABBF1D367C8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81600" y="5203825"/>
              <a:ext cx="1219200" cy="0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E761A83-E127-CE43-90F8-A504E32172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34200" y="4137025"/>
              <a:ext cx="1219200" cy="1219200"/>
            </a:xfrm>
            <a:prstGeom prst="rect">
              <a:avLst/>
            </a:prstGeom>
            <a:noFill/>
            <a:ln w="28575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" name="Line 35">
              <a:extLst>
                <a:ext uri="{FF2B5EF4-FFF2-40B4-BE49-F238E27FC236}">
                  <a16:creationId xmlns:a16="http://schemas.microsoft.com/office/drawing/2014/main" id="{FA15E79E-7759-CE4B-A5E0-7EC89770373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239000" y="4137025"/>
              <a:ext cx="0" cy="1219200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" name="Line 36">
              <a:extLst>
                <a:ext uri="{FF2B5EF4-FFF2-40B4-BE49-F238E27FC236}">
                  <a16:creationId xmlns:a16="http://schemas.microsoft.com/office/drawing/2014/main" id="{976A8F74-66E3-A340-92BD-D8F2FC02DC8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86600" y="4137025"/>
              <a:ext cx="0" cy="1219200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" name="Line 37">
              <a:extLst>
                <a:ext uri="{FF2B5EF4-FFF2-40B4-BE49-F238E27FC236}">
                  <a16:creationId xmlns:a16="http://schemas.microsoft.com/office/drawing/2014/main" id="{74F9B5F1-BFFC-2B4C-B10F-101F639B917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391400" y="4137025"/>
              <a:ext cx="0" cy="1219200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" name="Line 38">
              <a:extLst>
                <a:ext uri="{FF2B5EF4-FFF2-40B4-BE49-F238E27FC236}">
                  <a16:creationId xmlns:a16="http://schemas.microsoft.com/office/drawing/2014/main" id="{5BA677C3-6BF1-2641-B0E5-18409852C5B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543800" y="4137025"/>
              <a:ext cx="0" cy="1219200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" name="Line 39">
              <a:extLst>
                <a:ext uri="{FF2B5EF4-FFF2-40B4-BE49-F238E27FC236}">
                  <a16:creationId xmlns:a16="http://schemas.microsoft.com/office/drawing/2014/main" id="{133736AB-3DD7-034A-9155-79A2BABDCE5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696200" y="4137025"/>
              <a:ext cx="0" cy="1219200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" name="Line 40">
              <a:extLst>
                <a:ext uri="{FF2B5EF4-FFF2-40B4-BE49-F238E27FC236}">
                  <a16:creationId xmlns:a16="http://schemas.microsoft.com/office/drawing/2014/main" id="{7D5229BB-684E-3448-97B1-DD46C779C23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848600" y="4137025"/>
              <a:ext cx="0" cy="1219200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" name="Line 41">
              <a:extLst>
                <a:ext uri="{FF2B5EF4-FFF2-40B4-BE49-F238E27FC236}">
                  <a16:creationId xmlns:a16="http://schemas.microsoft.com/office/drawing/2014/main" id="{F9A9E9CA-12F3-2F4C-91CB-B0AB5814DE3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001000" y="4137025"/>
              <a:ext cx="0" cy="1219200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" name="Line 42">
              <a:extLst>
                <a:ext uri="{FF2B5EF4-FFF2-40B4-BE49-F238E27FC236}">
                  <a16:creationId xmlns:a16="http://schemas.microsoft.com/office/drawing/2014/main" id="{E1D6283C-A3CC-9F4A-A72F-3B2851DB7A0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934200" y="4441825"/>
              <a:ext cx="1219200" cy="0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" name="Line 43">
              <a:extLst>
                <a:ext uri="{FF2B5EF4-FFF2-40B4-BE49-F238E27FC236}">
                  <a16:creationId xmlns:a16="http://schemas.microsoft.com/office/drawing/2014/main" id="{51BCD5C4-EA32-BE48-BE49-9C55845940E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934200" y="4289425"/>
              <a:ext cx="1219200" cy="0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" name="Line 44">
              <a:extLst>
                <a:ext uri="{FF2B5EF4-FFF2-40B4-BE49-F238E27FC236}">
                  <a16:creationId xmlns:a16="http://schemas.microsoft.com/office/drawing/2014/main" id="{4C8D7C9B-C4DA-3E46-B751-512499B412B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934200" y="4594225"/>
              <a:ext cx="1219200" cy="0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" name="Line 45">
              <a:extLst>
                <a:ext uri="{FF2B5EF4-FFF2-40B4-BE49-F238E27FC236}">
                  <a16:creationId xmlns:a16="http://schemas.microsoft.com/office/drawing/2014/main" id="{D265BC00-A47E-E240-B9C5-5410797A368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934200" y="4746625"/>
              <a:ext cx="1219200" cy="0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" name="Line 46">
              <a:extLst>
                <a:ext uri="{FF2B5EF4-FFF2-40B4-BE49-F238E27FC236}">
                  <a16:creationId xmlns:a16="http://schemas.microsoft.com/office/drawing/2014/main" id="{797DFA79-8574-CA41-9C85-24EF64B6D28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934200" y="4899025"/>
              <a:ext cx="1219200" cy="0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" name="Line 47">
              <a:extLst>
                <a:ext uri="{FF2B5EF4-FFF2-40B4-BE49-F238E27FC236}">
                  <a16:creationId xmlns:a16="http://schemas.microsoft.com/office/drawing/2014/main" id="{56CFEFCA-7426-974B-A9F3-6E0CA17AA64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934200" y="5051425"/>
              <a:ext cx="1219200" cy="0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9" name="Line 48">
              <a:extLst>
                <a:ext uri="{FF2B5EF4-FFF2-40B4-BE49-F238E27FC236}">
                  <a16:creationId xmlns:a16="http://schemas.microsoft.com/office/drawing/2014/main" id="{0F35B21D-F60F-194E-85A4-34D31969BC4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934200" y="5203825"/>
              <a:ext cx="1219200" cy="0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B1E63903-0C0B-8944-9E99-F7792F323F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34000" y="4289425"/>
              <a:ext cx="914400" cy="91440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915A5ECE-5009-4045-840B-C1BC24613D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1600" y="4137025"/>
              <a:ext cx="1219200" cy="1219200"/>
            </a:xfrm>
            <a:prstGeom prst="rect">
              <a:avLst/>
            </a:prstGeom>
            <a:noFill/>
            <a:ln w="28575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A85D6EF3-03FC-9B4A-8BD7-18A97311B6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86600" y="5203825"/>
              <a:ext cx="914400" cy="15240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" name="Text Box 52">
              <a:extLst>
                <a:ext uri="{FF2B5EF4-FFF2-40B4-BE49-F238E27FC236}">
                  <a16:creationId xmlns:a16="http://schemas.microsoft.com/office/drawing/2014/main" id="{358B16D8-7205-7844-AFB1-93CEEB657D3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87776" y="5459998"/>
              <a:ext cx="566181" cy="33855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r>
                <a:rPr lang="en-US" sz="1600" i="1" dirty="0" err="1">
                  <a:solidFill>
                    <a:schemeClr val="bg1"/>
                  </a:solidFill>
                </a:rPr>
                <a:t>BigD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54" name="Text Box 53">
              <a:extLst>
                <a:ext uri="{FF2B5EF4-FFF2-40B4-BE49-F238E27FC236}">
                  <a16:creationId xmlns:a16="http://schemas.microsoft.com/office/drawing/2014/main" id="{CC678D8B-9655-D744-9A31-1685B5ACB5B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27688" y="5459998"/>
              <a:ext cx="309700" cy="33855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r>
                <a:rPr lang="en-US" sz="1600" i="1">
                  <a:solidFill>
                    <a:schemeClr val="bg1"/>
                  </a:solidFill>
                </a:rPr>
                <a:t>D</a:t>
              </a:r>
              <a:endParaRPr lang="en-US" sz="1600">
                <a:solidFill>
                  <a:schemeClr val="bg1"/>
                </a:solidFill>
              </a:endParaRPr>
            </a:p>
          </p:txBody>
        </p:sp>
        <p:sp>
          <p:nvSpPr>
            <p:cNvPr id="55" name="Text Box 54">
              <a:extLst>
                <a:ext uri="{FF2B5EF4-FFF2-40B4-BE49-F238E27FC236}">
                  <a16:creationId xmlns:a16="http://schemas.microsoft.com/office/drawing/2014/main" id="{1569F58D-ADAE-1B4F-9824-8610E97596D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08826" y="5459998"/>
              <a:ext cx="865943" cy="33855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r>
                <a:rPr lang="en-US" sz="1600" i="1">
                  <a:solidFill>
                    <a:schemeClr val="bg1"/>
                  </a:solidFill>
                </a:rPr>
                <a:t>LastRow</a:t>
              </a:r>
              <a:endParaRPr lang="en-US" sz="1600">
                <a:solidFill>
                  <a:schemeClr val="bg1"/>
                </a:solidFill>
              </a:endParaRPr>
            </a:p>
          </p:txBody>
        </p:sp>
        <p:sp>
          <p:nvSpPr>
            <p:cNvPr id="56" name="Line 55">
              <a:extLst>
                <a:ext uri="{FF2B5EF4-FFF2-40B4-BE49-F238E27FC236}">
                  <a16:creationId xmlns:a16="http://schemas.microsoft.com/office/drawing/2014/main" id="{C3A185FB-BE00-1F40-A4B2-613B9887731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6400" y="4289425"/>
              <a:ext cx="0" cy="9144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endParaRPr lang="en-US"/>
            </a:p>
          </p:txBody>
        </p:sp>
        <p:sp>
          <p:nvSpPr>
            <p:cNvPr id="57" name="Line 56">
              <a:extLst>
                <a:ext uri="{FF2B5EF4-FFF2-40B4-BE49-F238E27FC236}">
                  <a16:creationId xmlns:a16="http://schemas.microsoft.com/office/drawing/2014/main" id="{EB8E7FB5-5937-2648-AF54-434FC531E66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638800" y="4289425"/>
              <a:ext cx="0" cy="9144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endParaRPr lang="en-US"/>
            </a:p>
          </p:txBody>
        </p:sp>
        <p:sp>
          <p:nvSpPr>
            <p:cNvPr id="58" name="Line 57">
              <a:extLst>
                <a:ext uri="{FF2B5EF4-FFF2-40B4-BE49-F238E27FC236}">
                  <a16:creationId xmlns:a16="http://schemas.microsoft.com/office/drawing/2014/main" id="{EBFB0EEF-C743-9A49-8A4B-F40849FA7E0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791200" y="4289425"/>
              <a:ext cx="0" cy="9144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endParaRPr lang="en-US"/>
            </a:p>
          </p:txBody>
        </p:sp>
        <p:sp>
          <p:nvSpPr>
            <p:cNvPr id="59" name="Line 58">
              <a:extLst>
                <a:ext uri="{FF2B5EF4-FFF2-40B4-BE49-F238E27FC236}">
                  <a16:creationId xmlns:a16="http://schemas.microsoft.com/office/drawing/2014/main" id="{AD9605A6-AEE0-9F4C-B9E3-AC3079EBB2C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943600" y="4289425"/>
              <a:ext cx="0" cy="9144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endParaRPr lang="en-US"/>
            </a:p>
          </p:txBody>
        </p:sp>
        <p:sp>
          <p:nvSpPr>
            <p:cNvPr id="60" name="Line 59">
              <a:extLst>
                <a:ext uri="{FF2B5EF4-FFF2-40B4-BE49-F238E27FC236}">
                  <a16:creationId xmlns:a16="http://schemas.microsoft.com/office/drawing/2014/main" id="{C2626143-A4F1-D545-BB33-55401455A3A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096000" y="4289425"/>
              <a:ext cx="0" cy="9144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endParaRPr lang="en-US"/>
            </a:p>
          </p:txBody>
        </p:sp>
        <p:sp>
          <p:nvSpPr>
            <p:cNvPr id="61" name="Line 60">
              <a:extLst>
                <a:ext uri="{FF2B5EF4-FFF2-40B4-BE49-F238E27FC236}">
                  <a16:creationId xmlns:a16="http://schemas.microsoft.com/office/drawing/2014/main" id="{A6CFB4F4-0A4C-9A4D-B6FF-381C5849D79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34000" y="4441825"/>
              <a:ext cx="9144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endParaRPr lang="en-US"/>
            </a:p>
          </p:txBody>
        </p:sp>
        <p:sp>
          <p:nvSpPr>
            <p:cNvPr id="62" name="Line 61">
              <a:extLst>
                <a:ext uri="{FF2B5EF4-FFF2-40B4-BE49-F238E27FC236}">
                  <a16:creationId xmlns:a16="http://schemas.microsoft.com/office/drawing/2014/main" id="{73584AEA-E10F-CD45-96CF-CAC52859143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34000" y="4594225"/>
              <a:ext cx="9144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endParaRPr lang="en-US"/>
            </a:p>
          </p:txBody>
        </p:sp>
        <p:sp>
          <p:nvSpPr>
            <p:cNvPr id="63" name="Line 62">
              <a:extLst>
                <a:ext uri="{FF2B5EF4-FFF2-40B4-BE49-F238E27FC236}">
                  <a16:creationId xmlns:a16="http://schemas.microsoft.com/office/drawing/2014/main" id="{77A4A542-F20F-C042-A912-41160CF01F3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34000" y="4746625"/>
              <a:ext cx="9144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endParaRPr lang="en-US"/>
            </a:p>
          </p:txBody>
        </p:sp>
        <p:sp>
          <p:nvSpPr>
            <p:cNvPr id="64" name="Line 63">
              <a:extLst>
                <a:ext uri="{FF2B5EF4-FFF2-40B4-BE49-F238E27FC236}">
                  <a16:creationId xmlns:a16="http://schemas.microsoft.com/office/drawing/2014/main" id="{95B2D974-4B7C-CE4F-90FD-DE051B9E4C7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34000" y="4899025"/>
              <a:ext cx="9144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endParaRPr lang="en-US"/>
            </a:p>
          </p:txBody>
        </p:sp>
        <p:sp>
          <p:nvSpPr>
            <p:cNvPr id="65" name="Line 64">
              <a:extLst>
                <a:ext uri="{FF2B5EF4-FFF2-40B4-BE49-F238E27FC236}">
                  <a16:creationId xmlns:a16="http://schemas.microsoft.com/office/drawing/2014/main" id="{A56D9B75-32A7-A14E-8425-47B18714877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34000" y="5051425"/>
              <a:ext cx="9144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endParaRPr lang="en-US"/>
            </a:p>
          </p:txBody>
        </p:sp>
        <p:sp>
          <p:nvSpPr>
            <p:cNvPr id="66" name="Line 65">
              <a:extLst>
                <a:ext uri="{FF2B5EF4-FFF2-40B4-BE49-F238E27FC236}">
                  <a16:creationId xmlns:a16="http://schemas.microsoft.com/office/drawing/2014/main" id="{5A61B34C-4217-2D4C-9A50-84A7AB63AD7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239000" y="5203825"/>
              <a:ext cx="0" cy="1524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90488" tIns="44450" rIns="90488" bIns="44450">
              <a:spAutoFit/>
            </a:bodyPr>
            <a:lstStyle/>
            <a:p>
              <a:endParaRPr lang="en-US"/>
            </a:p>
          </p:txBody>
        </p:sp>
        <p:sp>
          <p:nvSpPr>
            <p:cNvPr id="67" name="Line 66">
              <a:extLst>
                <a:ext uri="{FF2B5EF4-FFF2-40B4-BE49-F238E27FC236}">
                  <a16:creationId xmlns:a16="http://schemas.microsoft.com/office/drawing/2014/main" id="{3486B7BC-BAF7-A242-91FE-3D8B41A33FF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391400" y="5203825"/>
              <a:ext cx="0" cy="1524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90488" tIns="44450" rIns="90488" bIns="44450">
              <a:spAutoFit/>
            </a:bodyPr>
            <a:lstStyle/>
            <a:p>
              <a:endParaRPr lang="en-US"/>
            </a:p>
          </p:txBody>
        </p:sp>
        <p:sp>
          <p:nvSpPr>
            <p:cNvPr id="68" name="Line 67">
              <a:extLst>
                <a:ext uri="{FF2B5EF4-FFF2-40B4-BE49-F238E27FC236}">
                  <a16:creationId xmlns:a16="http://schemas.microsoft.com/office/drawing/2014/main" id="{53176B69-A1E5-6C47-9E9B-6170D741A9F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543800" y="5203825"/>
              <a:ext cx="0" cy="1524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90488" tIns="44450" rIns="90488" bIns="44450">
              <a:spAutoFit/>
            </a:bodyPr>
            <a:lstStyle/>
            <a:p>
              <a:endParaRPr lang="en-US"/>
            </a:p>
          </p:txBody>
        </p:sp>
        <p:sp>
          <p:nvSpPr>
            <p:cNvPr id="69" name="Line 68">
              <a:extLst>
                <a:ext uri="{FF2B5EF4-FFF2-40B4-BE49-F238E27FC236}">
                  <a16:creationId xmlns:a16="http://schemas.microsoft.com/office/drawing/2014/main" id="{472B42C6-EE05-454C-B1B7-0133039A9E8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696200" y="5203825"/>
              <a:ext cx="0" cy="1524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90488" tIns="44450" rIns="90488" bIns="44450">
              <a:spAutoFit/>
            </a:bodyPr>
            <a:lstStyle/>
            <a:p>
              <a:endParaRPr lang="en-US"/>
            </a:p>
          </p:txBody>
        </p:sp>
        <p:sp>
          <p:nvSpPr>
            <p:cNvPr id="70" name="Line 69">
              <a:extLst>
                <a:ext uri="{FF2B5EF4-FFF2-40B4-BE49-F238E27FC236}">
                  <a16:creationId xmlns:a16="http://schemas.microsoft.com/office/drawing/2014/main" id="{AF2970D4-9258-4A41-959C-1AFCF38F09B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848600" y="5203825"/>
              <a:ext cx="0" cy="1524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90488" tIns="44450" rIns="90488" bIns="44450">
              <a:spAutoFit/>
            </a:bodyPr>
            <a:lstStyle/>
            <a:p>
              <a:endParaRPr lang="en-US"/>
            </a:p>
          </p:txBody>
        </p: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E979AB93-604F-D94B-8AD3-0F6BA20C363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352800" y="3968750"/>
              <a:ext cx="1524000" cy="1524000"/>
              <a:chOff x="1824" y="2832"/>
              <a:chExt cx="960" cy="960"/>
            </a:xfrm>
          </p:grpSpPr>
          <p:sp>
            <p:nvSpPr>
              <p:cNvPr id="72" name="Line 71">
                <a:extLst>
                  <a:ext uri="{FF2B5EF4-FFF2-40B4-BE49-F238E27FC236}">
                    <a16:creationId xmlns:a16="http://schemas.microsoft.com/office/drawing/2014/main" id="{3468ABF8-17ED-474E-8EA9-3D7E370F584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08" y="2832"/>
                <a:ext cx="0" cy="960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prstDash val="dash"/>
                <a:round/>
                <a:headEnd/>
                <a:tailEnd/>
              </a:ln>
            </p:spPr>
            <p:txBody>
              <a:bodyPr wrap="none" lIns="90488" tIns="44450" rIns="90488" bIns="44450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3" name="Line 72">
                <a:extLst>
                  <a:ext uri="{FF2B5EF4-FFF2-40B4-BE49-F238E27FC236}">
                    <a16:creationId xmlns:a16="http://schemas.microsoft.com/office/drawing/2014/main" id="{7F42D699-8931-5C40-BE68-1F3CDE58B16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00" y="2832"/>
                <a:ext cx="0" cy="960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prstDash val="dash"/>
                <a:round/>
                <a:headEnd/>
                <a:tailEnd/>
              </a:ln>
            </p:spPr>
            <p:txBody>
              <a:bodyPr wrap="none" lIns="90488" tIns="44450" rIns="90488" bIns="44450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4" name="Line 73">
                <a:extLst>
                  <a:ext uri="{FF2B5EF4-FFF2-40B4-BE49-F238E27FC236}">
                    <a16:creationId xmlns:a16="http://schemas.microsoft.com/office/drawing/2014/main" id="{0829D631-AECD-6F4E-920E-98C5CE0443F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24" y="3322"/>
                <a:ext cx="960" cy="0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prstDash val="dash"/>
                <a:round/>
                <a:headEnd/>
                <a:tailEnd/>
              </a:ln>
            </p:spPr>
            <p:txBody>
              <a:bodyPr wrap="none" lIns="90488" tIns="44450" rIns="90488" bIns="44450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CA2E36AB-EEAD-154E-B66B-C16DF9BE002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029200" y="3962400"/>
              <a:ext cx="1524000" cy="1524000"/>
              <a:chOff x="1824" y="2832"/>
              <a:chExt cx="960" cy="960"/>
            </a:xfrm>
          </p:grpSpPr>
          <p:sp>
            <p:nvSpPr>
              <p:cNvPr id="76" name="Line 75">
                <a:extLst>
                  <a:ext uri="{FF2B5EF4-FFF2-40B4-BE49-F238E27FC236}">
                    <a16:creationId xmlns:a16="http://schemas.microsoft.com/office/drawing/2014/main" id="{941A2E8C-E63F-FF4E-8F90-1392E2A750F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08" y="2832"/>
                <a:ext cx="0" cy="960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prstDash val="dash"/>
                <a:round/>
                <a:headEnd/>
                <a:tailEnd/>
              </a:ln>
            </p:spPr>
            <p:txBody>
              <a:bodyPr wrap="none" lIns="90488" tIns="44450" rIns="90488" bIns="44450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7" name="Line 76">
                <a:extLst>
                  <a:ext uri="{FF2B5EF4-FFF2-40B4-BE49-F238E27FC236}">
                    <a16:creationId xmlns:a16="http://schemas.microsoft.com/office/drawing/2014/main" id="{FFC62B5F-7C4B-744D-98FE-A4BDF6ACB1B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00" y="2832"/>
                <a:ext cx="0" cy="960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prstDash val="dash"/>
                <a:round/>
                <a:headEnd/>
                <a:tailEnd/>
              </a:ln>
            </p:spPr>
            <p:txBody>
              <a:bodyPr wrap="none" lIns="90488" tIns="44450" rIns="90488" bIns="44450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8" name="Line 77">
                <a:extLst>
                  <a:ext uri="{FF2B5EF4-FFF2-40B4-BE49-F238E27FC236}">
                    <a16:creationId xmlns:a16="http://schemas.microsoft.com/office/drawing/2014/main" id="{E3A56674-9DC8-084C-AA31-6E4A9F92522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24" y="3322"/>
                <a:ext cx="960" cy="0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prstDash val="dash"/>
                <a:round/>
                <a:headEnd/>
                <a:tailEnd/>
              </a:ln>
            </p:spPr>
            <p:txBody>
              <a:bodyPr wrap="none" lIns="90488" tIns="44450" rIns="90488" bIns="44450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050E81CD-E2C5-FC41-BFBF-A32F55EA4A4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780213" y="3968750"/>
              <a:ext cx="1524000" cy="1524000"/>
              <a:chOff x="1823" y="2832"/>
              <a:chExt cx="960" cy="960"/>
            </a:xfrm>
          </p:grpSpPr>
          <p:sp>
            <p:nvSpPr>
              <p:cNvPr id="80" name="Line 79">
                <a:extLst>
                  <a:ext uri="{FF2B5EF4-FFF2-40B4-BE49-F238E27FC236}">
                    <a16:creationId xmlns:a16="http://schemas.microsoft.com/office/drawing/2014/main" id="{186C6030-2839-084C-8A5D-CC7D1379EC1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08" y="2832"/>
                <a:ext cx="0" cy="960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prstDash val="dash"/>
                <a:round/>
                <a:headEnd/>
                <a:tailEnd/>
              </a:ln>
            </p:spPr>
            <p:txBody>
              <a:bodyPr wrap="none" lIns="90488" tIns="44450" rIns="90488" bIns="44450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1" name="Line 80">
                <a:extLst>
                  <a:ext uri="{FF2B5EF4-FFF2-40B4-BE49-F238E27FC236}">
                    <a16:creationId xmlns:a16="http://schemas.microsoft.com/office/drawing/2014/main" id="{DAB94A21-8881-AB46-A41B-6B333AF212F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00" y="2832"/>
                <a:ext cx="0" cy="960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prstDash val="dash"/>
                <a:round/>
                <a:headEnd/>
                <a:tailEnd/>
              </a:ln>
            </p:spPr>
            <p:txBody>
              <a:bodyPr wrap="none" lIns="90488" tIns="44450" rIns="90488" bIns="4445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82" name="Line 81">
                <a:extLst>
                  <a:ext uri="{FF2B5EF4-FFF2-40B4-BE49-F238E27FC236}">
                    <a16:creationId xmlns:a16="http://schemas.microsoft.com/office/drawing/2014/main" id="{C7E7D1B4-810A-6B49-868D-DE0D1A53BB6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23" y="3322"/>
                <a:ext cx="960" cy="0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prstDash val="dash"/>
                <a:round/>
                <a:headEnd/>
                <a:tailEnd/>
              </a:ln>
            </p:spPr>
            <p:txBody>
              <a:bodyPr wrap="none" lIns="90488" tIns="44450" rIns="90488" bIns="44450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6E4DDDF1-591C-2148-ABB6-177344E6F7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10600" y="4137025"/>
              <a:ext cx="1219200" cy="1219200"/>
            </a:xfrm>
            <a:prstGeom prst="rect">
              <a:avLst/>
            </a:prstGeom>
            <a:solidFill>
              <a:srgbClr val="FFFF99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" name="Line 83">
              <a:extLst>
                <a:ext uri="{FF2B5EF4-FFF2-40B4-BE49-F238E27FC236}">
                  <a16:creationId xmlns:a16="http://schemas.microsoft.com/office/drawing/2014/main" id="{01043E8A-6018-3947-82CC-31B4A3E71C4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915400" y="4137025"/>
              <a:ext cx="0" cy="12192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5" name="Line 84">
              <a:extLst>
                <a:ext uri="{FF2B5EF4-FFF2-40B4-BE49-F238E27FC236}">
                  <a16:creationId xmlns:a16="http://schemas.microsoft.com/office/drawing/2014/main" id="{BA01D8F5-A6C8-D845-B677-1DB9F664824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763000" y="4137025"/>
              <a:ext cx="0" cy="12192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6" name="Line 85">
              <a:extLst>
                <a:ext uri="{FF2B5EF4-FFF2-40B4-BE49-F238E27FC236}">
                  <a16:creationId xmlns:a16="http://schemas.microsoft.com/office/drawing/2014/main" id="{3EB2C3B1-091A-A44D-9EC3-5C1769C096C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067800" y="4137025"/>
              <a:ext cx="0" cy="12192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7" name="Line 86">
              <a:extLst>
                <a:ext uri="{FF2B5EF4-FFF2-40B4-BE49-F238E27FC236}">
                  <a16:creationId xmlns:a16="http://schemas.microsoft.com/office/drawing/2014/main" id="{7B40309E-9A97-3043-ABA5-F93AEF2FADC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220200" y="4137025"/>
              <a:ext cx="0" cy="12192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8" name="Line 87">
              <a:extLst>
                <a:ext uri="{FF2B5EF4-FFF2-40B4-BE49-F238E27FC236}">
                  <a16:creationId xmlns:a16="http://schemas.microsoft.com/office/drawing/2014/main" id="{14861A0E-1A2D-1348-9063-01AC0A3C172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372600" y="4137025"/>
              <a:ext cx="0" cy="12192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9" name="Line 88">
              <a:extLst>
                <a:ext uri="{FF2B5EF4-FFF2-40B4-BE49-F238E27FC236}">
                  <a16:creationId xmlns:a16="http://schemas.microsoft.com/office/drawing/2014/main" id="{CFD3E5C0-ACBC-9546-ADA6-D2B37CF5BC0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525000" y="4137025"/>
              <a:ext cx="0" cy="12192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0" name="Line 89">
              <a:extLst>
                <a:ext uri="{FF2B5EF4-FFF2-40B4-BE49-F238E27FC236}">
                  <a16:creationId xmlns:a16="http://schemas.microsoft.com/office/drawing/2014/main" id="{75F08D81-C18F-6A48-87DA-6ED8147955B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677400" y="4137025"/>
              <a:ext cx="0" cy="12192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1" name="Line 90">
              <a:extLst>
                <a:ext uri="{FF2B5EF4-FFF2-40B4-BE49-F238E27FC236}">
                  <a16:creationId xmlns:a16="http://schemas.microsoft.com/office/drawing/2014/main" id="{078173DD-24E9-5941-87A9-3B27A969A6D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610600" y="4441825"/>
              <a:ext cx="12192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2" name="Line 91">
              <a:extLst>
                <a:ext uri="{FF2B5EF4-FFF2-40B4-BE49-F238E27FC236}">
                  <a16:creationId xmlns:a16="http://schemas.microsoft.com/office/drawing/2014/main" id="{9DDE4734-2C92-0546-9F9A-0297D3B1CAF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610600" y="4289425"/>
              <a:ext cx="12192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3" name="Line 92">
              <a:extLst>
                <a:ext uri="{FF2B5EF4-FFF2-40B4-BE49-F238E27FC236}">
                  <a16:creationId xmlns:a16="http://schemas.microsoft.com/office/drawing/2014/main" id="{F7A70BD6-8214-524D-A486-691479422B5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610600" y="4594225"/>
              <a:ext cx="12192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4" name="Line 93">
              <a:extLst>
                <a:ext uri="{FF2B5EF4-FFF2-40B4-BE49-F238E27FC236}">
                  <a16:creationId xmlns:a16="http://schemas.microsoft.com/office/drawing/2014/main" id="{38D9B080-86B1-7441-BFFE-43A072C1610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610600" y="4746625"/>
              <a:ext cx="12192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5" name="Line 94">
              <a:extLst>
                <a:ext uri="{FF2B5EF4-FFF2-40B4-BE49-F238E27FC236}">
                  <a16:creationId xmlns:a16="http://schemas.microsoft.com/office/drawing/2014/main" id="{4D768619-A110-6B49-AB8B-AD10448D35F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610600" y="4899025"/>
              <a:ext cx="12192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6" name="Line 95">
              <a:extLst>
                <a:ext uri="{FF2B5EF4-FFF2-40B4-BE49-F238E27FC236}">
                  <a16:creationId xmlns:a16="http://schemas.microsoft.com/office/drawing/2014/main" id="{2D9CC0BE-1821-D149-BCCE-53D2816CC14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610600" y="5051425"/>
              <a:ext cx="12192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" name="Line 96">
              <a:extLst>
                <a:ext uri="{FF2B5EF4-FFF2-40B4-BE49-F238E27FC236}">
                  <a16:creationId xmlns:a16="http://schemas.microsoft.com/office/drawing/2014/main" id="{CA34A114-5659-3B44-893A-49DDE4A4548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610600" y="5203825"/>
              <a:ext cx="12192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8" name="Text Box 97">
              <a:extLst>
                <a:ext uri="{FF2B5EF4-FFF2-40B4-BE49-F238E27FC236}">
                  <a16:creationId xmlns:a16="http://schemas.microsoft.com/office/drawing/2014/main" id="{D4161875-3119-B54F-9213-0B6CF4DB84E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045575" y="5459998"/>
              <a:ext cx="306494" cy="33855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r>
                <a:rPr lang="en-US" sz="1600" i="1">
                  <a:solidFill>
                    <a:schemeClr val="bg1"/>
                  </a:solidFill>
                </a:rPr>
                <a:t>A</a:t>
              </a:r>
              <a:endParaRPr lang="en-US" sz="1600">
                <a:solidFill>
                  <a:schemeClr val="bg1"/>
                </a:solidFill>
              </a:endParaRPr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11F3A736-7842-D04E-AAA8-1B5A88E879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87000" y="4137025"/>
              <a:ext cx="1219200" cy="1219200"/>
            </a:xfrm>
            <a:prstGeom prst="rect">
              <a:avLst/>
            </a:prstGeom>
            <a:solidFill>
              <a:srgbClr val="99CCFF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0" name="Line 99">
              <a:extLst>
                <a:ext uri="{FF2B5EF4-FFF2-40B4-BE49-F238E27FC236}">
                  <a16:creationId xmlns:a16="http://schemas.microsoft.com/office/drawing/2014/main" id="{E6E5859C-ACE1-CA46-9FB8-FDC839F3831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591800" y="4137025"/>
              <a:ext cx="0" cy="12192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" name="Line 100">
              <a:extLst>
                <a:ext uri="{FF2B5EF4-FFF2-40B4-BE49-F238E27FC236}">
                  <a16:creationId xmlns:a16="http://schemas.microsoft.com/office/drawing/2014/main" id="{BBB48623-B83B-5F4B-A6DC-42AB6942A58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439400" y="4137025"/>
              <a:ext cx="0" cy="12192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" name="Line 101">
              <a:extLst>
                <a:ext uri="{FF2B5EF4-FFF2-40B4-BE49-F238E27FC236}">
                  <a16:creationId xmlns:a16="http://schemas.microsoft.com/office/drawing/2014/main" id="{966DEF09-B855-0F4D-AD88-4B0CBA3CCC7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744200" y="4137025"/>
              <a:ext cx="0" cy="12192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3" name="Line 102">
              <a:extLst>
                <a:ext uri="{FF2B5EF4-FFF2-40B4-BE49-F238E27FC236}">
                  <a16:creationId xmlns:a16="http://schemas.microsoft.com/office/drawing/2014/main" id="{AA0A4FD3-B726-B64D-8F0E-46094948EDB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896600" y="4137025"/>
              <a:ext cx="0" cy="12192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4" name="Line 103">
              <a:extLst>
                <a:ext uri="{FF2B5EF4-FFF2-40B4-BE49-F238E27FC236}">
                  <a16:creationId xmlns:a16="http://schemas.microsoft.com/office/drawing/2014/main" id="{19267E31-C12F-1B41-BC70-5FCE676469B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049000" y="4137025"/>
              <a:ext cx="0" cy="12192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5" name="Line 104">
              <a:extLst>
                <a:ext uri="{FF2B5EF4-FFF2-40B4-BE49-F238E27FC236}">
                  <a16:creationId xmlns:a16="http://schemas.microsoft.com/office/drawing/2014/main" id="{B6D72D17-265A-6845-AA2D-3D654EE8DA1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201400" y="4137025"/>
              <a:ext cx="0" cy="12192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6" name="Line 105">
              <a:extLst>
                <a:ext uri="{FF2B5EF4-FFF2-40B4-BE49-F238E27FC236}">
                  <a16:creationId xmlns:a16="http://schemas.microsoft.com/office/drawing/2014/main" id="{2B585547-176F-1746-8AB9-AE81885B757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353800" y="4137025"/>
              <a:ext cx="0" cy="12192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7" name="Line 106">
              <a:extLst>
                <a:ext uri="{FF2B5EF4-FFF2-40B4-BE49-F238E27FC236}">
                  <a16:creationId xmlns:a16="http://schemas.microsoft.com/office/drawing/2014/main" id="{293CECF8-7079-2442-994C-E1D43D523AA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287000" y="4441825"/>
              <a:ext cx="12192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8" name="Line 107">
              <a:extLst>
                <a:ext uri="{FF2B5EF4-FFF2-40B4-BE49-F238E27FC236}">
                  <a16:creationId xmlns:a16="http://schemas.microsoft.com/office/drawing/2014/main" id="{FC9B30F1-9138-CC46-A82F-01AC4EB9FC0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287000" y="4289425"/>
              <a:ext cx="12192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9" name="Line 108">
              <a:extLst>
                <a:ext uri="{FF2B5EF4-FFF2-40B4-BE49-F238E27FC236}">
                  <a16:creationId xmlns:a16="http://schemas.microsoft.com/office/drawing/2014/main" id="{E916F45C-6927-794C-928C-87A3181FF99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287000" y="4594225"/>
              <a:ext cx="12192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" name="Line 109">
              <a:extLst>
                <a:ext uri="{FF2B5EF4-FFF2-40B4-BE49-F238E27FC236}">
                  <a16:creationId xmlns:a16="http://schemas.microsoft.com/office/drawing/2014/main" id="{80F9CB12-EB3A-EE49-89ED-2A5F45B59C0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287000" y="4746625"/>
              <a:ext cx="12192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1" name="Line 110">
              <a:extLst>
                <a:ext uri="{FF2B5EF4-FFF2-40B4-BE49-F238E27FC236}">
                  <a16:creationId xmlns:a16="http://schemas.microsoft.com/office/drawing/2014/main" id="{A008AB4E-A5F7-8D4B-8152-465E9753649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287000" y="4899025"/>
              <a:ext cx="12192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" name="Line 111">
              <a:extLst>
                <a:ext uri="{FF2B5EF4-FFF2-40B4-BE49-F238E27FC236}">
                  <a16:creationId xmlns:a16="http://schemas.microsoft.com/office/drawing/2014/main" id="{13DC09D5-E392-2541-9292-4C96A2717DB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287000" y="5051425"/>
              <a:ext cx="12192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3" name="Line 112">
              <a:extLst>
                <a:ext uri="{FF2B5EF4-FFF2-40B4-BE49-F238E27FC236}">
                  <a16:creationId xmlns:a16="http://schemas.microsoft.com/office/drawing/2014/main" id="{9A14C008-85CE-274B-BA80-477311189D2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287000" y="5203825"/>
              <a:ext cx="12192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" name="Text Box 113">
              <a:extLst>
                <a:ext uri="{FF2B5EF4-FFF2-40B4-BE49-F238E27FC236}">
                  <a16:creationId xmlns:a16="http://schemas.microsoft.com/office/drawing/2014/main" id="{3F349EE8-C859-3140-8A23-A720598C1B3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558463" y="5459998"/>
              <a:ext cx="646331" cy="33855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r>
                <a:rPr lang="en-US" sz="1600" i="1">
                  <a:solidFill>
                    <a:schemeClr val="bg1"/>
                  </a:solidFill>
                </a:rPr>
                <a:t>Temp</a:t>
              </a:r>
              <a:endParaRPr lang="en-US" sz="1600">
                <a:solidFill>
                  <a:schemeClr val="bg1"/>
                </a:solidFill>
              </a:endParaRPr>
            </a:p>
          </p:txBody>
        </p:sp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79C03505-6568-5545-B6DB-90875582DC6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458200" y="3968750"/>
              <a:ext cx="1524000" cy="1524000"/>
              <a:chOff x="1824" y="2832"/>
              <a:chExt cx="960" cy="960"/>
            </a:xfrm>
          </p:grpSpPr>
          <p:sp>
            <p:nvSpPr>
              <p:cNvPr id="116" name="Line 115">
                <a:extLst>
                  <a:ext uri="{FF2B5EF4-FFF2-40B4-BE49-F238E27FC236}">
                    <a16:creationId xmlns:a16="http://schemas.microsoft.com/office/drawing/2014/main" id="{487EACD9-DDD4-E341-B998-B8A6DDFAA1E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08" y="2832"/>
                <a:ext cx="0" cy="960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prstDash val="dash"/>
                <a:round/>
                <a:headEnd/>
                <a:tailEnd/>
              </a:ln>
            </p:spPr>
            <p:txBody>
              <a:bodyPr wrap="none" lIns="90488" tIns="44450" rIns="90488" bIns="44450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7" name="Line 116">
                <a:extLst>
                  <a:ext uri="{FF2B5EF4-FFF2-40B4-BE49-F238E27FC236}">
                    <a16:creationId xmlns:a16="http://schemas.microsoft.com/office/drawing/2014/main" id="{D77080D7-9865-B343-8359-7EF37A188EC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00" y="2832"/>
                <a:ext cx="0" cy="960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prstDash val="dash"/>
                <a:round/>
                <a:headEnd/>
                <a:tailEnd/>
              </a:ln>
            </p:spPr>
            <p:txBody>
              <a:bodyPr wrap="none" lIns="90488" tIns="44450" rIns="90488" bIns="44450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8" name="Line 117">
                <a:extLst>
                  <a:ext uri="{FF2B5EF4-FFF2-40B4-BE49-F238E27FC236}">
                    <a16:creationId xmlns:a16="http://schemas.microsoft.com/office/drawing/2014/main" id="{7F31D959-0A92-F942-88B6-46FAF9E80AB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24" y="3322"/>
                <a:ext cx="960" cy="0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prstDash val="dash"/>
                <a:round/>
                <a:headEnd/>
                <a:tailEnd/>
              </a:ln>
            </p:spPr>
            <p:txBody>
              <a:bodyPr wrap="none" lIns="90488" tIns="44450" rIns="90488" bIns="44450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1DB0869F-4E6F-B941-B315-2A980959D08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134600" y="3968750"/>
              <a:ext cx="1524000" cy="1524000"/>
              <a:chOff x="1824" y="2832"/>
              <a:chExt cx="960" cy="960"/>
            </a:xfrm>
          </p:grpSpPr>
          <p:sp>
            <p:nvSpPr>
              <p:cNvPr id="120" name="Line 119">
                <a:extLst>
                  <a:ext uri="{FF2B5EF4-FFF2-40B4-BE49-F238E27FC236}">
                    <a16:creationId xmlns:a16="http://schemas.microsoft.com/office/drawing/2014/main" id="{A9EA5D1A-2EBC-C943-B4A5-E8973994C26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08" y="2832"/>
                <a:ext cx="0" cy="960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prstDash val="dash"/>
                <a:round/>
                <a:headEnd/>
                <a:tailEnd/>
              </a:ln>
            </p:spPr>
            <p:txBody>
              <a:bodyPr wrap="none" lIns="90488" tIns="44450" rIns="90488" bIns="44450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1" name="Line 120">
                <a:extLst>
                  <a:ext uri="{FF2B5EF4-FFF2-40B4-BE49-F238E27FC236}">
                    <a16:creationId xmlns:a16="http://schemas.microsoft.com/office/drawing/2014/main" id="{CFD9E019-D85E-2642-B78C-C3887A70CE8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00" y="2832"/>
                <a:ext cx="0" cy="960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prstDash val="dash"/>
                <a:round/>
                <a:headEnd/>
                <a:tailEnd/>
              </a:ln>
            </p:spPr>
            <p:txBody>
              <a:bodyPr wrap="none" lIns="90488" tIns="44450" rIns="90488" bIns="44450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2" name="Line 121">
                <a:extLst>
                  <a:ext uri="{FF2B5EF4-FFF2-40B4-BE49-F238E27FC236}">
                    <a16:creationId xmlns:a16="http://schemas.microsoft.com/office/drawing/2014/main" id="{61CCDC2A-167F-E041-9ACE-BE9E571DCE1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24" y="3322"/>
                <a:ext cx="960" cy="0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prstDash val="dash"/>
                <a:round/>
                <a:headEnd/>
                <a:tailEnd/>
              </a:ln>
            </p:spPr>
            <p:txBody>
              <a:bodyPr wrap="none" lIns="90488" tIns="44450" rIns="90488" bIns="44450">
                <a:spAutoFit/>
              </a:bodyPr>
              <a:lstStyle/>
              <a:p>
                <a:endParaRPr lang="en-US"/>
              </a:p>
            </p:txBody>
          </p:sp>
        </p:grpSp>
      </p:grp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3DC8ED16-10A3-1347-8BE2-9CB4A5E071FE}"/>
              </a:ext>
            </a:extLst>
          </p:cNvPr>
          <p:cNvCxnSpPr>
            <a:cxnSpLocks/>
          </p:cNvCxnSpPr>
          <p:nvPr/>
        </p:nvCxnSpPr>
        <p:spPr>
          <a:xfrm flipH="1">
            <a:off x="4876800" y="2133600"/>
            <a:ext cx="457200" cy="984251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4C5D3DBC-0326-3E42-B0C7-0D31FABCD98D}"/>
              </a:ext>
            </a:extLst>
          </p:cNvPr>
          <p:cNvCxnSpPr>
            <a:cxnSpLocks/>
          </p:cNvCxnSpPr>
          <p:nvPr/>
        </p:nvCxnSpPr>
        <p:spPr>
          <a:xfrm>
            <a:off x="1371600" y="1371600"/>
            <a:ext cx="1828800" cy="2057400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0548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9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9D0DA1-9018-10E0-BB48-CF7AC367DCC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sz="2000" b="1" dirty="0">
                <a:highlight>
                  <a:srgbClr val="FFFF00"/>
                </a:highlight>
              </a:rPr>
              <a:t>See '</a:t>
            </a:r>
            <a:r>
              <a:rPr lang="en-US" sz="2000" b="1" dirty="0" err="1">
                <a:highlight>
                  <a:srgbClr val="FFFF00"/>
                </a:highlight>
              </a:rPr>
              <a:t>ExamplesInSlides</a:t>
            </a:r>
            <a:r>
              <a:rPr lang="en-US" sz="2000" b="1" dirty="0">
                <a:highlight>
                  <a:srgbClr val="FFFF00"/>
                </a:highlight>
              </a:rPr>
              <a:t>/</a:t>
            </a:r>
            <a:r>
              <a:rPr lang="en-US" sz="2000" b="1" dirty="0" err="1">
                <a:highlight>
                  <a:srgbClr val="FFFF00"/>
                </a:highlight>
              </a:rPr>
              <a:t>diffusion.chpl</a:t>
            </a:r>
            <a:r>
              <a:rPr lang="en-US" sz="2000" b="1" dirty="0">
                <a:highlight>
                  <a:srgbClr val="FFFF00"/>
                </a:highlight>
              </a:rPr>
              <a:t>' in the repository</a:t>
            </a:r>
          </a:p>
          <a:p>
            <a:r>
              <a:rPr lang="en-US" sz="2000" b="1" dirty="0"/>
              <a:t>Some things to try out with '</a:t>
            </a:r>
            <a:r>
              <a:rPr lang="en-US" sz="2000" b="1" dirty="0" err="1"/>
              <a:t>diffusion.chpl</a:t>
            </a:r>
            <a:r>
              <a:rPr lang="en-US" sz="2000" b="1" dirty="0"/>
              <a:t>'</a:t>
            </a:r>
            <a:endParaRPr lang="en-US" sz="2000" dirty="0">
              <a:solidFill>
                <a:srgbClr val="007ACC"/>
              </a:solidFill>
              <a:latin typeface="Source Sans Pro" panose="020B0503030403020204" pitchFamily="34" charset="0"/>
            </a:endParaRPr>
          </a:p>
          <a:p>
            <a:pPr lvl="3"/>
            <a:r>
              <a:rPr lang="en-US" sz="2000" dirty="0" err="1"/>
              <a:t>chpl</a:t>
            </a:r>
            <a:r>
              <a:rPr lang="en-US" sz="2000" dirty="0"/>
              <a:t> </a:t>
            </a:r>
            <a:r>
              <a:rPr lang="en-US" sz="2000" dirty="0" err="1"/>
              <a:t>diffusion.chpl</a:t>
            </a:r>
            <a:endParaRPr lang="en-US" sz="2000" dirty="0"/>
          </a:p>
          <a:p>
            <a:pPr lvl="3"/>
            <a:r>
              <a:rPr lang="en-US" sz="2000" dirty="0"/>
              <a:t>./diffusion</a:t>
            </a:r>
          </a:p>
          <a:p>
            <a:pPr lvl="3"/>
            <a:endParaRPr lang="en-US" sz="2000" dirty="0"/>
          </a:p>
          <a:p>
            <a:pPr lvl="3"/>
            <a:r>
              <a:rPr lang="en-US" sz="2000" dirty="0"/>
              <a:t>--</a:t>
            </a:r>
            <a:r>
              <a:rPr lang="en-US" sz="2000" dirty="0" err="1"/>
              <a:t>xLen</a:t>
            </a:r>
            <a:r>
              <a:rPr lang="en-US" sz="2000" dirty="0"/>
              <a:t>=4 --</a:t>
            </a:r>
            <a:r>
              <a:rPr lang="en-US" sz="2000" dirty="0" err="1"/>
              <a:t>yLen</a:t>
            </a:r>
            <a:r>
              <a:rPr lang="en-US" sz="2000" dirty="0"/>
              <a:t>=4 --</a:t>
            </a:r>
            <a:r>
              <a:rPr lang="en-US" sz="2000" dirty="0" err="1"/>
              <a:t>nx</a:t>
            </a:r>
            <a:r>
              <a:rPr lang="en-US" sz="2000" dirty="0"/>
              <a:t>=61 --</a:t>
            </a:r>
            <a:r>
              <a:rPr lang="en-US" sz="2000" dirty="0" err="1"/>
              <a:t>ny</a:t>
            </a:r>
            <a:r>
              <a:rPr lang="en-US" sz="2000" dirty="0"/>
              <a:t>=61  # doubles the size of the domain </a:t>
            </a:r>
          </a:p>
          <a:p>
            <a:pPr lvl="3"/>
            <a:r>
              <a:rPr lang="en-US" sz="2000" dirty="0"/>
              <a:t>                                   # along each dimension, keeping the </a:t>
            </a:r>
          </a:p>
          <a:p>
            <a:pPr lvl="3"/>
            <a:r>
              <a:rPr lang="en-US" sz="2000" dirty="0"/>
              <a:t>                                   # density of points the same</a:t>
            </a:r>
          </a:p>
          <a:p>
            <a:pPr lvl="3"/>
            <a:endParaRPr lang="en-US" sz="2000" dirty="0"/>
          </a:p>
          <a:p>
            <a:pPr lvl="3"/>
            <a:r>
              <a:rPr lang="en-US" sz="2000" dirty="0"/>
              <a:t>--nu=0.025                         # reduces the fluid viscosity</a:t>
            </a:r>
          </a:p>
          <a:p>
            <a:pPr lvl="3"/>
            <a:endParaRPr lang="en-US" sz="2000" dirty="0"/>
          </a:p>
          <a:p>
            <a:pPr lvl="3"/>
            <a:r>
              <a:rPr lang="en-US" sz="2000" dirty="0"/>
              <a:t>--</a:t>
            </a:r>
            <a:r>
              <a:rPr lang="en-US" sz="2000" dirty="0" err="1"/>
              <a:t>nt</a:t>
            </a:r>
            <a:r>
              <a:rPr lang="en-US" sz="2000" dirty="0"/>
              <a:t>=100                           # twice as many timesteps</a:t>
            </a:r>
          </a:p>
          <a:p>
            <a:r>
              <a:rPr lang="en-US" sz="2400" b="1" dirty="0"/>
              <a:t>Concepts </a:t>
            </a:r>
            <a:r>
              <a:rPr lang="en-US" sz="2400" b="1" dirty="0">
                <a:highlight>
                  <a:srgbClr val="FFFF00"/>
                </a:highlight>
              </a:rPr>
              <a:t>illustrated</a:t>
            </a:r>
          </a:p>
          <a:p>
            <a:pPr lvl="1"/>
            <a:r>
              <a:rPr lang="en-US" sz="2800" dirty="0"/>
              <a:t>'</a:t>
            </a:r>
            <a:r>
              <a:rPr lang="en-US" sz="2800" dirty="0" err="1"/>
              <a:t>forall</a:t>
            </a:r>
            <a:r>
              <a:rPr lang="en-US" sz="2800" dirty="0"/>
              <a:t>' provides distributed and shared memory parallelism when do a '</a:t>
            </a:r>
            <a:r>
              <a:rPr lang="en-US" sz="2800" dirty="0" err="1"/>
              <a:t>forall</a:t>
            </a:r>
            <a:r>
              <a:rPr lang="en-US" sz="2800" dirty="0"/>
              <a:t>' over the Block distributed array</a:t>
            </a:r>
          </a:p>
          <a:p>
            <a:pPr lvl="1"/>
            <a:r>
              <a:rPr lang="en-US" sz="2800" dirty="0"/>
              <a:t>No puts and gets happening yet</a:t>
            </a:r>
            <a:endParaRPr lang="en-US" sz="2400" dirty="0"/>
          </a:p>
          <a:p>
            <a:pPr lvl="3"/>
            <a:endParaRPr lang="en-US" sz="20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E184ED-CA7F-4348-BEDA-0C2B47057E99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pPr marL="205699" marR="0" lvl="0" indent="-205699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Blip>
                <a:blip r:embed="rId3"/>
              </a:buBlip>
              <a:tabLst/>
              <a:defRPr/>
            </a:pPr>
            <a:fld id="{A6A718CD-1F60-478A-BCD3-0DF9B7590A9B}" type="slidenum">
              <a:rPr kumimoji="0" lang="en-US" sz="2000" b="0" i="0" u="none" strike="noStrike" kern="1200" cap="all" spc="0" normalizeH="0" baseline="10000" noProof="0" smtClean="0">
                <a:ln>
                  <a:noFill/>
                </a:ln>
                <a:solidFill>
                  <a:srgbClr val="787871"/>
                </a:solidFill>
                <a:effectLst/>
                <a:uLnTx/>
                <a:uFillTx/>
                <a:latin typeface="MetricHPE" panose="020B0503030202060203" pitchFamily="34" charset="0"/>
                <a:ea typeface="+mn-ea"/>
                <a:cs typeface="+mn-cs"/>
              </a:rPr>
              <a:pPr marL="205699" marR="0" lvl="0" indent="-205699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20000"/>
                <a:buFontTx/>
                <a:buBlip>
                  <a:blip r:embed="rId3"/>
                </a:buBlip>
                <a:tabLst/>
                <a:defRPr/>
              </a:pPr>
              <a:t>61</a:t>
            </a:fld>
            <a:endParaRPr kumimoji="0" lang="en-US" sz="2000" b="0" i="0" u="none" strike="noStrike" kern="1200" cap="all" spc="0" normalizeH="0" baseline="10000" noProof="0" dirty="0">
              <a:ln>
                <a:noFill/>
              </a:ln>
              <a:solidFill>
                <a:srgbClr val="787871"/>
              </a:solidFill>
              <a:effectLst/>
              <a:uLnTx/>
              <a:uFillTx/>
              <a:latin typeface="MetricHPE" panose="020B0503030202060203" pitchFamily="34" charset="0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43" y="391852"/>
            <a:ext cx="6877057" cy="401362"/>
          </a:xfrm>
        </p:spPr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2D Heat Diffusion Example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9E6FA6-13FB-70A5-D507-490ECB8179C3}"/>
              </a:ext>
            </a:extLst>
          </p:cNvPr>
          <p:cNvSpPr txBox="1"/>
          <p:nvPr/>
        </p:nvSpPr>
        <p:spPr>
          <a:xfrm>
            <a:off x="7162800" y="152400"/>
            <a:ext cx="4743450" cy="746358"/>
          </a:xfrm>
          <a:prstGeom prst="rect">
            <a:avLst/>
          </a:prstGeom>
          <a:noFill/>
          <a:ln w="57150">
            <a:solidFill>
              <a:schemeClr val="accent1"/>
            </a:solidFill>
            <a:miter lim="800000"/>
          </a:ln>
        </p:spPr>
        <p:txBody>
          <a:bodyPr wrap="square" lIns="91440" tIns="91440" rIns="91440" bIns="91440" rtlCol="0">
            <a:spAutoFit/>
          </a:bodyPr>
          <a:lstStyle/>
          <a:p>
            <a:pPr>
              <a:lnSpc>
                <a:spcPct val="90000"/>
              </a:lnSpc>
              <a:spcBef>
                <a:spcPts val="400"/>
              </a:spcBef>
            </a:pPr>
            <a:r>
              <a:rPr lang="en-US" sz="2000" i="1" dirty="0"/>
              <a:t>See </a:t>
            </a:r>
            <a:r>
              <a:rPr lang="en-US" sz="2000" i="1" dirty="0">
                <a:hlinkClick r:id="rId4"/>
              </a:rPr>
              <a:t>https://github.com/mstrout/CUF23-OLCF-Tutorial</a:t>
            </a:r>
            <a:r>
              <a:rPr lang="en-US" sz="2000" i="1" dirty="0"/>
              <a:t> for more info and for example code.</a:t>
            </a:r>
          </a:p>
        </p:txBody>
      </p:sp>
    </p:spTree>
    <p:extLst>
      <p:ext uri="{BB962C8B-B14F-4D97-AF65-F5344CB8AC3E}">
        <p14:creationId xmlns:p14="http://schemas.microsoft.com/office/powerpoint/2010/main" val="202364463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9D0DA1-9018-10E0-BB48-CF7AC367DCC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sz="2000" b="1" dirty="0"/>
              <a:t>See '</a:t>
            </a:r>
            <a:r>
              <a:rPr lang="en-US" sz="2000" b="1" dirty="0" err="1"/>
              <a:t>image_analysis_example</a:t>
            </a:r>
            <a:r>
              <a:rPr lang="en-US" sz="2000" b="1" dirty="0"/>
              <a:t>/' subdirectory in the Chapel examples</a:t>
            </a:r>
          </a:p>
          <a:p>
            <a:pPr lvl="1"/>
            <a:r>
              <a:rPr lang="en-US" sz="1800" dirty="0"/>
              <a:t>Coral reef diversity analysis written by Scott Bachman</a:t>
            </a:r>
          </a:p>
          <a:p>
            <a:pPr lvl="1"/>
            <a:r>
              <a:rPr lang="en-US" sz="1800" dirty="0"/>
              <a:t>Reads a single file in parallel</a:t>
            </a:r>
          </a:p>
          <a:p>
            <a:pPr lvl="1"/>
            <a:r>
              <a:rPr lang="en-US" sz="1800" dirty="0"/>
              <a:t>Uses distributed and shared memory parallelism</a:t>
            </a:r>
          </a:p>
          <a:p>
            <a:pPr lvl="1"/>
            <a:r>
              <a:rPr lang="en-US" sz="1800" dirty="0"/>
              <a:t>Is being used and modified by Scott and collaborators for climate research</a:t>
            </a:r>
          </a:p>
          <a:p>
            <a:pPr marL="228600" lvl="1" indent="0">
              <a:buNone/>
            </a:pPr>
            <a:endParaRPr lang="en-US" sz="1800" dirty="0"/>
          </a:p>
          <a:p>
            <a:r>
              <a:rPr lang="en-US" sz="2000" b="1" dirty="0"/>
              <a:t>'</a:t>
            </a:r>
            <a:r>
              <a:rPr lang="en-US" sz="2000" b="1" dirty="0" err="1"/>
              <a:t>image_analysis</a:t>
            </a:r>
            <a:r>
              <a:rPr lang="en-US" sz="2000" b="1" dirty="0"/>
              <a:t>/README' explains how to compile and run it</a:t>
            </a:r>
            <a:endParaRPr lang="en-US" dirty="0"/>
          </a:p>
          <a:p>
            <a:pPr lvl="3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E184ED-CA7F-4348-BEDA-0C2B47057E99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pPr marL="205699" marR="0" lvl="0" indent="-205699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Blip>
                <a:blip r:embed="rId3"/>
              </a:buBlip>
              <a:tabLst/>
              <a:defRPr/>
            </a:pPr>
            <a:fld id="{A6A718CD-1F60-478A-BCD3-0DF9B7590A9B}" type="slidenum">
              <a:rPr kumimoji="0" lang="en-US" sz="2000" b="0" i="0" u="none" strike="noStrike" kern="1200" cap="all" spc="0" normalizeH="0" baseline="10000" noProof="0" smtClean="0">
                <a:ln>
                  <a:noFill/>
                </a:ln>
                <a:solidFill>
                  <a:srgbClr val="787871"/>
                </a:solidFill>
                <a:effectLst/>
                <a:uLnTx/>
                <a:uFillTx/>
                <a:latin typeface="MetricHPE" panose="020B0503030202060203" pitchFamily="34" charset="0"/>
                <a:ea typeface="+mn-ea"/>
                <a:cs typeface="+mn-cs"/>
              </a:rPr>
              <a:pPr marL="205699" marR="0" lvl="0" indent="-205699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20000"/>
                <a:buFontTx/>
                <a:buBlip>
                  <a:blip r:embed="rId3"/>
                </a:buBlip>
                <a:tabLst/>
                <a:defRPr/>
              </a:pPr>
              <a:t>62</a:t>
            </a:fld>
            <a:endParaRPr kumimoji="0" lang="en-US" sz="2000" b="0" i="0" u="none" strike="noStrike" kern="1200" cap="all" spc="0" normalizeH="0" baseline="10000" noProof="0" dirty="0">
              <a:ln>
                <a:noFill/>
              </a:ln>
              <a:solidFill>
                <a:srgbClr val="787871"/>
              </a:solidFill>
              <a:effectLst/>
              <a:uLnTx/>
              <a:uFillTx/>
              <a:latin typeface="MetricHPE" panose="020B0503030202060203" pitchFamily="34" charset="0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43" y="391852"/>
            <a:ext cx="6877057" cy="401362"/>
          </a:xfrm>
        </p:spPr>
        <p:txBody>
          <a:bodyPr/>
          <a:lstStyle/>
          <a:p>
            <a:r>
              <a:rPr lang="en-US" dirty="0"/>
              <a:t>Image Processing Example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2862371-57E3-A5B1-1402-16A470140404}"/>
              </a:ext>
            </a:extLst>
          </p:cNvPr>
          <p:cNvSpPr txBox="1"/>
          <p:nvPr/>
        </p:nvSpPr>
        <p:spPr>
          <a:xfrm>
            <a:off x="7162800" y="152400"/>
            <a:ext cx="4743450" cy="746358"/>
          </a:xfrm>
          <a:prstGeom prst="rect">
            <a:avLst/>
          </a:prstGeom>
          <a:noFill/>
          <a:ln w="57150">
            <a:solidFill>
              <a:schemeClr val="accent1"/>
            </a:solidFill>
            <a:miter lim="800000"/>
          </a:ln>
        </p:spPr>
        <p:txBody>
          <a:bodyPr wrap="square" lIns="91440" tIns="91440" rIns="91440" bIns="91440" rtlCol="0">
            <a:spAutoFit/>
          </a:bodyPr>
          <a:lstStyle/>
          <a:p>
            <a:pPr>
              <a:lnSpc>
                <a:spcPct val="90000"/>
              </a:lnSpc>
              <a:spcBef>
                <a:spcPts val="400"/>
              </a:spcBef>
            </a:pPr>
            <a:r>
              <a:rPr lang="en-US" sz="2000" i="1" dirty="0"/>
              <a:t>See </a:t>
            </a:r>
            <a:r>
              <a:rPr lang="en-US" sz="2000" i="1" dirty="0">
                <a:hlinkClick r:id="rId4"/>
              </a:rPr>
              <a:t>https://github.com/mstrout/CUF23-OLCF-Tutorial</a:t>
            </a:r>
            <a:r>
              <a:rPr lang="en-US" sz="2000" i="1" dirty="0"/>
              <a:t> for more info and for example code.</a:t>
            </a:r>
          </a:p>
        </p:txBody>
      </p:sp>
    </p:spTree>
    <p:extLst>
      <p:ext uri="{BB962C8B-B14F-4D97-AF65-F5344CB8AC3E}">
        <p14:creationId xmlns:p14="http://schemas.microsoft.com/office/powerpoint/2010/main" val="256754403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6B88B43-E6C6-A987-CEA8-4935BB98979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76BFB13-95C3-6B4F-EEDA-0299CB49E6C0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pPr defTabSz="1088421">
              <a:buFontTx/>
              <a:buBlip>
                <a:blip r:embed="rId2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2"/>
                </a:buBlip>
              </a:pPr>
              <a:t>63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7CDD887-C35F-59CA-13F2-CA031A3E5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SCOTT's pictures of image processing and maybe pointing to some code?</a:t>
            </a:r>
          </a:p>
        </p:txBody>
      </p:sp>
    </p:spTree>
    <p:extLst>
      <p:ext uri="{BB962C8B-B14F-4D97-AF65-F5344CB8AC3E}">
        <p14:creationId xmlns:p14="http://schemas.microsoft.com/office/powerpoint/2010/main" val="42602109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9D0DA1-9018-10E0-BB48-CF7AC367DCC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sz="2000" b="1" dirty="0"/>
              <a:t>See '</a:t>
            </a:r>
            <a:r>
              <a:rPr lang="en-US" sz="2000" b="1" dirty="0" err="1"/>
              <a:t>image_analysis_example</a:t>
            </a:r>
            <a:r>
              <a:rPr lang="en-US" sz="2000" b="1" dirty="0"/>
              <a:t>/' subdirectory in the Chapel examples</a:t>
            </a:r>
          </a:p>
          <a:p>
            <a:pPr lvl="1"/>
            <a:r>
              <a:rPr lang="en-US" sz="1800" dirty="0"/>
              <a:t>Coral reef diversity analysis written by Scott Bachman</a:t>
            </a:r>
          </a:p>
          <a:p>
            <a:pPr lvl="1"/>
            <a:r>
              <a:rPr lang="en-US" sz="1800" dirty="0"/>
              <a:t>Reads a single file in parallel</a:t>
            </a:r>
          </a:p>
          <a:p>
            <a:pPr lvl="1"/>
            <a:r>
              <a:rPr lang="en-US" sz="1800" dirty="0"/>
              <a:t>Uses distributed and shared memory parallelism</a:t>
            </a:r>
          </a:p>
          <a:p>
            <a:pPr lvl="1"/>
            <a:r>
              <a:rPr lang="en-US" sz="1800" dirty="0"/>
              <a:t>Is being used and modified by Scott and collaborators for climate research</a:t>
            </a:r>
          </a:p>
          <a:p>
            <a:pPr marL="228600" lvl="1" indent="0">
              <a:buNone/>
            </a:pPr>
            <a:endParaRPr lang="en-US" sz="1800" dirty="0"/>
          </a:p>
          <a:p>
            <a:r>
              <a:rPr lang="en-US" sz="2000" b="1" dirty="0"/>
              <a:t>'</a:t>
            </a:r>
            <a:r>
              <a:rPr lang="en-US" sz="2000" b="1" dirty="0" err="1"/>
              <a:t>image_analysis</a:t>
            </a:r>
            <a:r>
              <a:rPr lang="en-US" sz="2000" b="1" dirty="0"/>
              <a:t>/README' explains how to compile and run it</a:t>
            </a:r>
          </a:p>
          <a:p>
            <a:endParaRPr lang="en-US" sz="2000" b="1" dirty="0"/>
          </a:p>
          <a:p>
            <a:r>
              <a:rPr lang="en-US" sz="2400" b="1" dirty="0"/>
              <a:t>Concepts illustrated</a:t>
            </a:r>
          </a:p>
          <a:p>
            <a:pPr lvl="1"/>
            <a:r>
              <a:rPr lang="en-US" sz="2800" dirty="0"/>
              <a:t>User-defined modules</a:t>
            </a:r>
          </a:p>
          <a:p>
            <a:pPr lvl="1"/>
            <a:r>
              <a:rPr lang="en-US" sz="2800" dirty="0"/>
              <a:t>Sparse domains used to create masks in '</a:t>
            </a:r>
            <a:r>
              <a:rPr lang="en-US" sz="2800" dirty="0" err="1"/>
              <a:t>distance_mask.chpl</a:t>
            </a:r>
            <a:r>
              <a:rPr lang="en-US" sz="2800" dirty="0"/>
              <a:t>'</a:t>
            </a:r>
          </a:p>
          <a:p>
            <a:pPr lvl="1"/>
            <a:r>
              <a:rPr lang="en-US" sz="2800" dirty="0"/>
              <a:t>Creating a 1D block distribution by reshaping the 'Locales' array</a:t>
            </a:r>
          </a:p>
          <a:p>
            <a:pPr lvl="1"/>
            <a:r>
              <a:rPr lang="en-US" sz="2800" dirty="0"/>
              <a:t>Gets to locale 0 will occur for some smaller arrays that live on locale 0</a:t>
            </a:r>
            <a:endParaRPr lang="en-US" dirty="0"/>
          </a:p>
          <a:p>
            <a:pPr lvl="3"/>
            <a:endParaRPr lang="en-US" dirty="0"/>
          </a:p>
          <a:p>
            <a:pPr lvl="3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E184ED-CA7F-4348-BEDA-0C2B47057E99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pPr marL="205699" marR="0" lvl="0" indent="-205699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Blip>
                <a:blip r:embed="rId3"/>
              </a:buBlip>
              <a:tabLst/>
              <a:defRPr/>
            </a:pPr>
            <a:fld id="{A6A718CD-1F60-478A-BCD3-0DF9B7590A9B}" type="slidenum">
              <a:rPr kumimoji="0" lang="en-US" sz="2000" b="0" i="0" u="none" strike="noStrike" kern="1200" cap="all" spc="0" normalizeH="0" baseline="10000" noProof="0" smtClean="0">
                <a:ln>
                  <a:noFill/>
                </a:ln>
                <a:solidFill>
                  <a:srgbClr val="787871"/>
                </a:solidFill>
                <a:effectLst/>
                <a:uLnTx/>
                <a:uFillTx/>
                <a:latin typeface="MetricHPE" panose="020B0503030202060203" pitchFamily="34" charset="0"/>
                <a:ea typeface="+mn-ea"/>
                <a:cs typeface="+mn-cs"/>
              </a:rPr>
              <a:pPr marL="205699" marR="0" lvl="0" indent="-205699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20000"/>
                <a:buFontTx/>
                <a:buBlip>
                  <a:blip r:embed="rId3"/>
                </a:buBlip>
                <a:tabLst/>
                <a:defRPr/>
              </a:pPr>
              <a:t>64</a:t>
            </a:fld>
            <a:endParaRPr kumimoji="0" lang="en-US" sz="2000" b="0" i="0" u="none" strike="noStrike" kern="1200" cap="all" spc="0" normalizeH="0" baseline="10000" noProof="0" dirty="0">
              <a:ln>
                <a:noFill/>
              </a:ln>
              <a:solidFill>
                <a:srgbClr val="787871"/>
              </a:solidFill>
              <a:effectLst/>
              <a:uLnTx/>
              <a:uFillTx/>
              <a:latin typeface="MetricHPE" panose="020B0503030202060203" pitchFamily="34" charset="0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43" y="391852"/>
            <a:ext cx="6877057" cy="401362"/>
          </a:xfrm>
        </p:spPr>
        <p:txBody>
          <a:bodyPr/>
          <a:lstStyle/>
          <a:p>
            <a:r>
              <a:rPr lang="en-US" dirty="0"/>
              <a:t>Image Processing Example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2862371-57E3-A5B1-1402-16A470140404}"/>
              </a:ext>
            </a:extLst>
          </p:cNvPr>
          <p:cNvSpPr txBox="1"/>
          <p:nvPr/>
        </p:nvSpPr>
        <p:spPr>
          <a:xfrm>
            <a:off x="7162800" y="152400"/>
            <a:ext cx="4743450" cy="746358"/>
          </a:xfrm>
          <a:prstGeom prst="rect">
            <a:avLst/>
          </a:prstGeom>
          <a:noFill/>
          <a:ln w="57150">
            <a:solidFill>
              <a:schemeClr val="accent1"/>
            </a:solidFill>
            <a:miter lim="800000"/>
          </a:ln>
        </p:spPr>
        <p:txBody>
          <a:bodyPr wrap="square" lIns="91440" tIns="91440" rIns="91440" bIns="91440" rtlCol="0">
            <a:spAutoFit/>
          </a:bodyPr>
          <a:lstStyle/>
          <a:p>
            <a:pPr>
              <a:lnSpc>
                <a:spcPct val="90000"/>
              </a:lnSpc>
              <a:spcBef>
                <a:spcPts val="400"/>
              </a:spcBef>
            </a:pPr>
            <a:r>
              <a:rPr lang="en-US" sz="2000" i="1" dirty="0"/>
              <a:t>See </a:t>
            </a:r>
            <a:r>
              <a:rPr lang="en-US" sz="2000" i="1" dirty="0">
                <a:hlinkClick r:id="rId4"/>
              </a:rPr>
              <a:t>https://github.com/mstrout/CUF23-OLCF-Tutorial</a:t>
            </a:r>
            <a:r>
              <a:rPr lang="en-US" sz="2000" i="1" dirty="0"/>
              <a:t> for more info and for example code.</a:t>
            </a:r>
          </a:p>
        </p:txBody>
      </p:sp>
    </p:spTree>
    <p:extLst>
      <p:ext uri="{BB962C8B-B14F-4D97-AF65-F5344CB8AC3E}">
        <p14:creationId xmlns:p14="http://schemas.microsoft.com/office/powerpoint/2010/main" val="306255683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3ABFF2B-FF7A-CB4E-83FE-4511A61BDBF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85751" y="999160"/>
            <a:ext cx="6648449" cy="5096839"/>
          </a:xfrm>
        </p:spPr>
        <p:txBody>
          <a:bodyPr/>
          <a:lstStyle/>
          <a:p>
            <a:r>
              <a:rPr lang="en-US" sz="2400" b="1" dirty="0"/>
              <a:t>Generate code for GPUs</a:t>
            </a:r>
          </a:p>
          <a:p>
            <a:pPr lvl="1"/>
            <a:r>
              <a:rPr lang="en-US" dirty="0"/>
              <a:t>Support for NVIDIA and AMD GPUs</a:t>
            </a:r>
          </a:p>
          <a:p>
            <a:pPr lvl="1"/>
            <a:r>
              <a:rPr lang="en-US" dirty="0"/>
              <a:t>Exploring Intel support</a:t>
            </a:r>
            <a:endParaRPr lang="en-US" sz="800" dirty="0"/>
          </a:p>
          <a:p>
            <a:r>
              <a:rPr lang="en-US" sz="2400" b="1" dirty="0"/>
              <a:t>Chapel code calling CUDA examples</a:t>
            </a:r>
          </a:p>
          <a:p>
            <a:pPr lvl="1"/>
            <a:r>
              <a:rPr lang="en-US" sz="1800" dirty="0">
                <a:hlinkClick r:id="rId3"/>
              </a:rPr>
              <a:t>https://github.com/chapel-lang/chapel/blob/main/test/gpu/interop/stream/streamChpl.chpl</a:t>
            </a:r>
            <a:endParaRPr lang="en-US" sz="1800" dirty="0"/>
          </a:p>
          <a:p>
            <a:pPr lvl="1"/>
            <a:r>
              <a:rPr lang="en-US" sz="1800" dirty="0">
                <a:hlinkClick r:id="rId4"/>
              </a:rPr>
              <a:t>https://github.com/chapel-lang/chapel/blob/main/test/gpu/interop/cuBLAS/cuBLAS.chpl</a:t>
            </a:r>
            <a:endParaRPr lang="en-US" sz="1800" dirty="0"/>
          </a:p>
          <a:p>
            <a:r>
              <a:rPr lang="en-US" sz="2400" b="1" dirty="0"/>
              <a:t>Key concepts</a:t>
            </a:r>
          </a:p>
          <a:p>
            <a:pPr lvl="1"/>
            <a:r>
              <a:rPr lang="en-US" dirty="0"/>
              <a:t>Using the 'locale' concept to indicate execution and data allocation on GPUs</a:t>
            </a:r>
          </a:p>
          <a:p>
            <a:pPr lvl="1"/>
            <a:r>
              <a:rPr lang="en-US" dirty="0"/>
              <a:t>'</a:t>
            </a:r>
            <a:r>
              <a:rPr lang="en-US" dirty="0" err="1"/>
              <a:t>forall</a:t>
            </a:r>
            <a:r>
              <a:rPr lang="en-US" dirty="0"/>
              <a:t>' and 'foreach' loops are converted to kernels</a:t>
            </a:r>
          </a:p>
          <a:p>
            <a:pPr lvl="1"/>
            <a:r>
              <a:rPr lang="en-US" dirty="0"/>
              <a:t>Arrays declared within GPU </a:t>
            </a:r>
            <a:r>
              <a:rPr lang="en-US" dirty="0" err="1"/>
              <a:t>sublocale</a:t>
            </a:r>
            <a:r>
              <a:rPr lang="en-US" dirty="0"/>
              <a:t> code blocks are allocated on the GPU</a:t>
            </a:r>
            <a:endParaRPr lang="en-US" b="1" dirty="0"/>
          </a:p>
          <a:p>
            <a:r>
              <a:rPr lang="en-US" sz="2400" b="1" dirty="0"/>
              <a:t>For more info...</a:t>
            </a:r>
          </a:p>
          <a:p>
            <a:pPr lvl="1"/>
            <a:r>
              <a:rPr lang="en-US" dirty="0">
                <a:hlinkClick r:id="rId5"/>
              </a:rPr>
              <a:t>https://chapel-lang.org/docs/technotes/gpu.html</a:t>
            </a:r>
            <a:endParaRPr lang="en-US" dirty="0"/>
          </a:p>
          <a:p>
            <a:pPr lvl="1"/>
            <a:endParaRPr lang="en-US" sz="800" dirty="0"/>
          </a:p>
          <a:p>
            <a:pPr marL="228600" lvl="1" indent="0">
              <a:buNone/>
            </a:pPr>
            <a:endParaRPr lang="en-US" sz="8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6F8825-7A53-A544-97CA-0471FE4C10D9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pPr marL="205699" marR="0" lvl="0" indent="-205699" algn="l" defTabSz="1088421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Blip>
                <a:blip r:embed="rId6"/>
              </a:buBlip>
              <a:tabLst/>
              <a:defRPr/>
            </a:pPr>
            <a:fld id="{104FC826-72BB-4AF1-BA01-A94F7396A7DC}" type="slidenum">
              <a:rPr kumimoji="0" lang="en-US" sz="2000" b="0" i="0" u="none" strike="noStrike" kern="1200" cap="all" spc="0" normalizeH="0" baseline="10000" noProof="0" smtClean="0">
                <a:ln>
                  <a:noFill/>
                </a:ln>
                <a:solidFill>
                  <a:srgbClr val="787871"/>
                </a:solidFill>
                <a:effectLst/>
                <a:uLnTx/>
                <a:uFillTx/>
                <a:latin typeface="MetricHPE" panose="020B0503030202060203" pitchFamily="34" charset="0"/>
                <a:ea typeface="+mn-ea"/>
                <a:cs typeface="+mn-cs"/>
              </a:rPr>
              <a:pPr marL="205699" marR="0" lvl="0" indent="-205699" algn="l" defTabSz="1088421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20000"/>
                <a:buFontTx/>
                <a:buBlip>
                  <a:blip r:embed="rId6"/>
                </a:buBlip>
                <a:tabLst/>
                <a:defRPr/>
              </a:pPr>
              <a:t>65</a:t>
            </a:fld>
            <a:endParaRPr kumimoji="0" lang="en-US" sz="2000" b="0" i="0" u="none" strike="noStrike" kern="1200" cap="all" spc="0" normalizeH="0" baseline="10000" noProof="0" dirty="0">
              <a:ln>
                <a:noFill/>
              </a:ln>
              <a:solidFill>
                <a:srgbClr val="787871"/>
              </a:solidFill>
              <a:effectLst/>
              <a:uLnTx/>
              <a:uFillTx/>
              <a:latin typeface="MetricHPE" panose="020B0503030202060203" pitchFamily="34" charset="0"/>
              <a:ea typeface="+mn-ea"/>
              <a:cs typeface="+mn-cs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B287EC2-7797-B745-B466-93D515F62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GPU Support in Chapel</a:t>
            </a:r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FDCDD29E-420A-AF43-AFBD-FCA3A56F5E1D}"/>
              </a:ext>
            </a:extLst>
          </p:cNvPr>
          <p:cNvSpPr txBox="1">
            <a:spLocks/>
          </p:cNvSpPr>
          <p:nvPr/>
        </p:nvSpPr>
        <p:spPr>
          <a:xfrm>
            <a:off x="6934200" y="909924"/>
            <a:ext cx="5257800" cy="494891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chemeClr val="accent1">
                <a:lumMod val="75000"/>
              </a:schemeClr>
            </a:solidFill>
            <a:miter lim="800000"/>
          </a:ln>
        </p:spPr>
        <p:txBody>
          <a:bodyPr vert="horz" lIns="91440" tIns="91440" rIns="91440" bIns="91440" rtlCol="0">
            <a:no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ClrTx/>
              <a:buFont typeface="" panose="020B0303030202060203" pitchFamily="34" charset="0"/>
              <a:buChar char="•"/>
              <a:defRPr sz="2200" kern="1200">
                <a:solidFill>
                  <a:schemeClr val="tx1"/>
                </a:solidFill>
                <a:latin typeface="MetricHPE" panose="020B0503030202060203" pitchFamily="34" charset="0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ClrTx/>
              <a:buSzPct val="90000"/>
              <a:buFont typeface="" panose="020B0303030202060203" pitchFamily="34" charset="0"/>
              <a:buChar char="•"/>
              <a:defRPr sz="2000" kern="1200">
                <a:solidFill>
                  <a:schemeClr val="tx1"/>
                </a:solidFill>
                <a:latin typeface="MetricHPE" panose="020B0503030202060203" pitchFamily="34" charset="0"/>
                <a:ea typeface="+mn-ea"/>
                <a:cs typeface="+mn-cs"/>
              </a:defRPr>
            </a:lvl2pPr>
            <a:lvl3pPr marL="548640" indent="-13716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ClrTx/>
              <a:buFont typeface="" panose="020B0303030202060203" pitchFamily="34" charset="0"/>
              <a:buChar char="–"/>
              <a:defRPr sz="1800" kern="1200">
                <a:solidFill>
                  <a:schemeClr val="tx1"/>
                </a:solidFill>
                <a:latin typeface="MetricHPE" panose="020B0503030202060203" pitchFamily="34" charset="0"/>
                <a:ea typeface="+mn-ea"/>
                <a:cs typeface="+mn-cs"/>
              </a:defRPr>
            </a:lvl3pPr>
            <a:lvl4pPr marL="594360" indent="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ClrTx/>
              <a:buFont typeface="" panose="020B0303030202060203" pitchFamily="34" charset="0"/>
              <a:buNone/>
              <a:defRPr sz="1600" kern="1200">
                <a:solidFill>
                  <a:schemeClr val="tx1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defRPr>
            </a:lvl4pPr>
            <a:lvl5pPr marL="739775" indent="-12700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ClrTx/>
              <a:buFont typeface="" panose="020B0303030202060203" pitchFamily="34" charset="0"/>
              <a:buChar char="–"/>
              <a:tabLst/>
              <a:defRPr sz="1600" kern="1200">
                <a:solidFill>
                  <a:schemeClr val="tx1"/>
                </a:solidFill>
                <a:latin typeface="MetricHPE" panose="020B0503030202060203" pitchFamily="34" charset="0"/>
                <a:ea typeface="+mn-ea"/>
                <a:cs typeface="+mn-cs"/>
              </a:defRPr>
            </a:lvl5pPr>
            <a:lvl6pPr marL="105156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Tx/>
              <a:buFont typeface="" panose="020B0303030202060203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8872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Tx/>
              <a:buFont typeface="" panose="020B0303030202060203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37160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Tx/>
              <a:buFont typeface="" panose="020B0303030202060203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55448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Tx/>
              <a:buFont typeface="" panose="020B0303030202060203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D5265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use</a:t>
            </a:r>
            <a:r>
              <a:rPr kumimoji="0" lang="en-US" sz="1800" b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sz="1800" b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GpuDiagnostics</a:t>
            </a:r>
            <a:r>
              <a:rPr kumimoji="0" lang="en-US" sz="1800" b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" panose="020B0303030202060203" pitchFamily="34" charset="0"/>
              <a:buNone/>
              <a:tabLst/>
              <a:defRPr/>
            </a:pPr>
            <a:r>
              <a:rPr kumimoji="0" lang="en-US" sz="1800" b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startGpuDiagnostics</a:t>
            </a:r>
            <a:r>
              <a:rPr kumimoji="0" lang="en-US" sz="1800" b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" panose="020B0303030202060203" pitchFamily="34" charset="0"/>
              <a:buNone/>
              <a:tabLst/>
              <a:defRPr/>
            </a:pPr>
            <a:endParaRPr kumimoji="0" lang="en-US" sz="1800" b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D5265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var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7630EA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operateOn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7630EA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lang="en-US" sz="1800" b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</a:p>
          <a:p>
            <a:pPr marL="0" indent="0">
              <a:buNone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D5265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if </a:t>
            </a:r>
            <a:r>
              <a:rPr kumimoji="0" lang="en-US" sz="1800" b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here.gpus.size</a:t>
            </a:r>
            <a:r>
              <a:rPr kumimoji="0" lang="en-US" sz="1800" b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&gt;0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D5265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then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0D5265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here</a:t>
            </a:r>
            <a:r>
              <a:rPr kumimoji="0" lang="en-US" sz="1800" b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.gpus</a:t>
            </a:r>
            <a:r>
              <a:rPr kumimoji="0" lang="en-US" sz="1800" b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indent="0">
              <a:buNone/>
              <a:defRPr/>
            </a:pPr>
            <a:r>
              <a:rPr lang="en-US" sz="1800" i="0" dirty="0">
                <a:solidFill>
                  <a:srgbClr val="0D5265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               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D5265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else </a:t>
            </a:r>
            <a:r>
              <a:rPr kumimoji="0" lang="en-US" sz="1800" b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D5265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here</a:t>
            </a:r>
            <a:r>
              <a:rPr kumimoji="0" lang="en-US" sz="1800" b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,];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" panose="020B0303030202060203" pitchFamily="34" charset="0"/>
              <a:buNone/>
              <a:tabLst/>
              <a:defRPr/>
            </a:pPr>
            <a:endParaRPr kumimoji="0" lang="en-US" sz="1800" b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  <a:defRPr/>
            </a:pPr>
            <a:r>
              <a:rPr kumimoji="0" lang="en-US" sz="1800" b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// Same code can run on GPU or CPU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" panose="020B0303030202060203" pitchFamily="34" charset="0"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0D5265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coforall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D5265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lang="en-US" sz="1800" b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loc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D5265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in </a:t>
            </a:r>
            <a:r>
              <a:rPr kumimoji="0" lang="en-US" sz="1800" b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operateOn</a:t>
            </a:r>
            <a:r>
              <a:rPr kumimoji="0" lang="en-US" sz="1800" b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D5265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do</a:t>
            </a:r>
            <a:r>
              <a:rPr kumimoji="0" lang="en-US" sz="1800" b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D5265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on</a:t>
            </a:r>
            <a:r>
              <a:rPr kumimoji="0" lang="en-US" sz="1800" b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 loc {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" panose="020B0303030202060203" pitchFamily="34" charset="0"/>
              <a:buNone/>
              <a:tabLst/>
              <a:defRPr/>
            </a:pPr>
            <a:r>
              <a:rPr kumimoji="0" lang="en-US" sz="1800" b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D5265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var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7630EA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A </a:t>
            </a:r>
            <a:r>
              <a:rPr kumimoji="0" lang="en-US" sz="1800" b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: [1..10]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D5265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int</a:t>
            </a:r>
            <a:r>
              <a:rPr kumimoji="0" lang="en-US" sz="1800" b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" panose="020B0303030202060203" pitchFamily="34" charset="0"/>
              <a:buNone/>
              <a:tabLst/>
              <a:defRPr/>
            </a:pPr>
            <a:r>
              <a:rPr kumimoji="0" lang="en-US" sz="1800" b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D5265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foreach </a:t>
            </a:r>
            <a:r>
              <a:rPr kumimoji="0" lang="en-US" sz="1800" b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a in A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D5265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do</a:t>
            </a:r>
            <a:r>
              <a:rPr kumimoji="0" lang="en-US" sz="1800" b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 a+=1;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" panose="020B0303030202060203" pitchFamily="34" charset="0"/>
              <a:buNone/>
              <a:tabLst/>
              <a:defRPr/>
            </a:pPr>
            <a:r>
              <a:rPr kumimoji="0" lang="en-US" sz="1800" b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en-US" sz="1800" b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writeln</a:t>
            </a:r>
            <a:r>
              <a:rPr kumimoji="0" lang="en-US" sz="1800" b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(A);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" panose="020B0303030202060203" pitchFamily="34" charset="0"/>
              <a:buNone/>
              <a:tabLst/>
              <a:defRPr/>
            </a:pPr>
            <a:r>
              <a:rPr kumimoji="0" lang="en-US" sz="1800" b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" panose="020B0303030202060203" pitchFamily="34" charset="0"/>
              <a:buNone/>
              <a:tabLst/>
              <a:defRPr/>
            </a:pPr>
            <a:endParaRPr kumimoji="0" lang="en-US" sz="1800" b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" panose="020B0303030202060203" pitchFamily="34" charset="0"/>
              <a:buNone/>
              <a:tabLst/>
              <a:defRPr/>
            </a:pPr>
            <a:r>
              <a:rPr kumimoji="0" lang="en-US" sz="1800" b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stopGpuDiagnostics</a:t>
            </a:r>
            <a:r>
              <a:rPr kumimoji="0" lang="en-US" sz="1800" b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" panose="020B0303030202060203" pitchFamily="34" charset="0"/>
              <a:buNone/>
              <a:tabLst/>
              <a:defRPr/>
            </a:pPr>
            <a:r>
              <a:rPr kumimoji="0" lang="en-US" sz="1800" b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writeln</a:t>
            </a:r>
            <a:r>
              <a:rPr kumimoji="0" lang="en-US" sz="1800" b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sz="1800" b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getGpuDiagnostics</a:t>
            </a:r>
            <a:r>
              <a:rPr kumimoji="0" lang="en-US" sz="1800" b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());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0B6A202-AD30-FE27-0543-F351693D5904}"/>
              </a:ext>
            </a:extLst>
          </p:cNvPr>
          <p:cNvSpPr/>
          <p:nvPr/>
        </p:nvSpPr>
        <p:spPr>
          <a:xfrm>
            <a:off x="6929437" y="513118"/>
            <a:ext cx="1750449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 err="1">
                <a:solidFill>
                  <a:schemeClr val="tx1"/>
                </a:solidFill>
                <a:cs typeface="Courier New" pitchFamily="49" charset="0"/>
              </a:rPr>
              <a:t>gpuExample.chpl</a:t>
            </a:r>
            <a:endParaRPr lang="en-US" dirty="0">
              <a:solidFill>
                <a:schemeClr val="tx1"/>
              </a:solidFill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875127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Stream Triad: Distributed Memory, GPUs AND CPUS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F9B69CC-8AE4-9240-9BF8-B66265EBA654}"/>
              </a:ext>
            </a:extLst>
          </p:cNvPr>
          <p:cNvSpPr/>
          <p:nvPr/>
        </p:nvSpPr>
        <p:spPr>
          <a:xfrm>
            <a:off x="380999" y="1387019"/>
            <a:ext cx="6781801" cy="452431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pPr defTabSz="342900">
              <a:tabLst>
                <a:tab pos="940594" algn="l"/>
              </a:tabLst>
              <a:defRPr/>
            </a:pP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config var </a:t>
            </a:r>
            <a:r>
              <a:rPr lang="en-US" dirty="0">
                <a:solidFill>
                  <a:schemeClr val="accent3"/>
                </a:solidFill>
                <a:latin typeface="Courier New"/>
                <a:cs typeface="Courier New"/>
              </a:rPr>
              <a:t>n</a:t>
            </a:r>
            <a:r>
              <a:rPr lang="en-US" dirty="0">
                <a:solidFill>
                  <a:schemeClr val="accent1"/>
                </a:solidFill>
                <a:latin typeface="Courier New"/>
                <a:cs typeface="Courier New"/>
              </a:rPr>
              <a:t> = 1_000_000,</a:t>
            </a:r>
          </a:p>
          <a:p>
            <a:pPr defTabSz="342900">
              <a:tabLst>
                <a:tab pos="940594" algn="l"/>
              </a:tabLst>
              <a:defRPr/>
            </a:pP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           </a:t>
            </a:r>
            <a:r>
              <a:rPr lang="en-US" dirty="0">
                <a:solidFill>
                  <a:schemeClr val="accent3"/>
                </a:solidFill>
                <a:latin typeface="Courier New"/>
                <a:cs typeface="Courier New"/>
              </a:rPr>
              <a:t>alpha</a:t>
            </a:r>
            <a:r>
              <a:rPr lang="en-US" dirty="0">
                <a:solidFill>
                  <a:schemeClr val="accent1"/>
                </a:solidFill>
                <a:latin typeface="Courier New"/>
                <a:cs typeface="Courier New"/>
              </a:rPr>
              <a:t> = 0.01;</a:t>
            </a:r>
          </a:p>
          <a:p>
            <a:pPr defTabSz="342900">
              <a:tabLst>
                <a:tab pos="940594" algn="l"/>
              </a:tabLst>
              <a:defRPr/>
            </a:pPr>
            <a:endParaRPr lang="en-US" dirty="0">
              <a:solidFill>
                <a:schemeClr val="accent1"/>
              </a:solidFill>
              <a:latin typeface="Courier New"/>
              <a:cs typeface="Courier New"/>
            </a:endParaRPr>
          </a:p>
          <a:p>
            <a:pPr defTabSz="342900">
              <a:tabLst>
                <a:tab pos="940594" algn="l"/>
              </a:tabLst>
              <a:defRPr/>
            </a:pP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coforall</a:t>
            </a:r>
            <a:r>
              <a:rPr lang="en-US" dirty="0">
                <a:solidFill>
                  <a:srgbClr val="00009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chemeClr val="accent3"/>
                </a:solidFill>
                <a:latin typeface="Courier New"/>
                <a:cs typeface="Courier New"/>
              </a:rPr>
              <a:t>loc</a:t>
            </a:r>
            <a:r>
              <a:rPr lang="en-US" dirty="0">
                <a:solidFill>
                  <a:srgbClr val="660066"/>
                </a:solidFill>
                <a:latin typeface="Courier New"/>
                <a:cs typeface="Courier New"/>
              </a:rPr>
              <a:t> </a:t>
            </a: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in</a:t>
            </a:r>
            <a:r>
              <a:rPr lang="en-US" dirty="0">
                <a:solidFill>
                  <a:srgbClr val="660066"/>
                </a:solidFill>
                <a:latin typeface="Courier New"/>
                <a:cs typeface="Courier New"/>
              </a:rPr>
              <a:t> </a:t>
            </a:r>
            <a:r>
              <a:rPr lang="en-US" b="1" dirty="0">
                <a:solidFill>
                  <a:schemeClr val="accent4"/>
                </a:solidFill>
                <a:latin typeface="Courier New"/>
                <a:cs typeface="Courier New"/>
              </a:rPr>
              <a:t>Locales </a:t>
            </a: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do</a:t>
            </a:r>
            <a:r>
              <a:rPr lang="en-US" b="1" dirty="0">
                <a:solidFill>
                  <a:schemeClr val="accent4"/>
                </a:solidFill>
                <a:latin typeface="Courier New"/>
                <a:cs typeface="Courier New"/>
              </a:rPr>
              <a:t> </a:t>
            </a: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on</a:t>
            </a:r>
            <a:r>
              <a:rPr lang="en-US" dirty="0">
                <a:solidFill>
                  <a:srgbClr val="00009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loc </a:t>
            </a: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{</a:t>
            </a:r>
          </a:p>
          <a:p>
            <a:pPr defTabSz="342900">
              <a:tabLst>
                <a:tab pos="940594" algn="l"/>
              </a:tabLst>
              <a:defRPr/>
            </a:pP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  </a:t>
            </a:r>
            <a:r>
              <a:rPr lang="en-US" b="1" dirty="0" err="1">
                <a:solidFill>
                  <a:schemeClr val="accent1"/>
                </a:solidFill>
                <a:latin typeface="Courier New"/>
                <a:cs typeface="Courier New"/>
              </a:rPr>
              <a:t>cobegin</a:t>
            </a: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 {</a:t>
            </a:r>
          </a:p>
          <a:p>
            <a:pPr defTabSz="342900">
              <a:tabLst>
                <a:tab pos="940594" algn="l"/>
              </a:tabLst>
              <a:defRPr/>
            </a:pP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      coforall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chemeClr val="accent3"/>
                </a:solidFill>
                <a:latin typeface="Courier New"/>
                <a:cs typeface="Courier New"/>
              </a:rPr>
              <a:t>gpu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</a:t>
            </a: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in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</a:t>
            </a:r>
            <a:r>
              <a:rPr lang="en-US" b="1" dirty="0" err="1">
                <a:solidFill>
                  <a:schemeClr val="accent4"/>
                </a:solidFill>
                <a:latin typeface="Courier New"/>
                <a:cs typeface="Courier New"/>
              </a:rPr>
              <a:t>here</a:t>
            </a:r>
            <a:r>
              <a:rPr lang="en-US" dirty="0" err="1">
                <a:solidFill>
                  <a:sysClr val="windowText" lastClr="000000"/>
                </a:solidFill>
                <a:latin typeface="Courier New"/>
                <a:cs typeface="Courier New"/>
              </a:rPr>
              <a:t>.</a:t>
            </a:r>
            <a:r>
              <a:rPr lang="en-US" b="1" dirty="0" err="1">
                <a:solidFill>
                  <a:schemeClr val="accent4"/>
                </a:solidFill>
                <a:latin typeface="Courier New"/>
                <a:cs typeface="Courier New"/>
              </a:rPr>
              <a:t>gpus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</a:t>
            </a: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do on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urier New"/>
                <a:cs typeface="Courier New"/>
              </a:rPr>
              <a:t>gpu</a:t>
            </a: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 {</a:t>
            </a:r>
          </a:p>
          <a:p>
            <a:pPr defTabSz="457189">
              <a:tabLst>
                <a:tab pos="1254094" algn="l"/>
              </a:tabLst>
              <a:defRPr/>
            </a:pP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        var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chemeClr val="accent3"/>
                </a:solidFill>
                <a:latin typeface="Courier New"/>
                <a:cs typeface="Courier New"/>
              </a:rPr>
              <a:t>A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, </a:t>
            </a:r>
            <a:r>
              <a:rPr lang="en-US" dirty="0">
                <a:solidFill>
                  <a:schemeClr val="accent3"/>
                </a:solidFill>
                <a:latin typeface="Courier New"/>
                <a:cs typeface="Courier New"/>
              </a:rPr>
              <a:t>B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, </a:t>
            </a:r>
            <a:r>
              <a:rPr lang="en-US" dirty="0">
                <a:solidFill>
                  <a:schemeClr val="accent3"/>
                </a:solidFill>
                <a:latin typeface="Courier New"/>
                <a:cs typeface="Courier New"/>
              </a:rPr>
              <a:t>C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: [1..n] </a:t>
            </a: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real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;</a:t>
            </a:r>
          </a:p>
          <a:p>
            <a:pPr defTabSz="457189">
              <a:tabLst>
                <a:tab pos="1254094" algn="l"/>
              </a:tabLst>
              <a:defRPr/>
            </a:pP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       A = B + alpha * C;</a:t>
            </a:r>
          </a:p>
          <a:p>
            <a:pPr defTabSz="457189">
              <a:tabLst>
                <a:tab pos="1254094" algn="l"/>
              </a:tabLst>
              <a:defRPr/>
            </a:pP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     }</a:t>
            </a:r>
          </a:p>
          <a:p>
            <a:pPr defTabSz="457189">
              <a:tabLst>
                <a:tab pos="1254094" algn="l"/>
              </a:tabLst>
              <a:defRPr/>
            </a:pP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     {</a:t>
            </a:r>
          </a:p>
          <a:p>
            <a:pPr defTabSz="457189">
              <a:tabLst>
                <a:tab pos="1254094" algn="l"/>
              </a:tabLst>
              <a:defRPr/>
            </a:pP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        var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chemeClr val="accent3"/>
                </a:solidFill>
                <a:latin typeface="Courier New"/>
                <a:cs typeface="Courier New"/>
              </a:rPr>
              <a:t>A</a:t>
            </a: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, </a:t>
            </a:r>
            <a:r>
              <a:rPr lang="en-US" dirty="0">
                <a:solidFill>
                  <a:schemeClr val="accent3"/>
                </a:solidFill>
                <a:latin typeface="Courier New"/>
                <a:cs typeface="Courier New"/>
              </a:rPr>
              <a:t>B</a:t>
            </a: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, </a:t>
            </a:r>
            <a:r>
              <a:rPr lang="en-US" dirty="0">
                <a:solidFill>
                  <a:schemeClr val="accent3"/>
                </a:solidFill>
                <a:latin typeface="Courier New"/>
                <a:cs typeface="Courier New"/>
              </a:rPr>
              <a:t>C</a:t>
            </a: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: [1..n] </a:t>
            </a: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real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;</a:t>
            </a:r>
          </a:p>
          <a:p>
            <a:pPr defTabSz="457189">
              <a:tabLst>
                <a:tab pos="1254094" algn="l"/>
              </a:tabLst>
              <a:defRPr/>
            </a:pP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       A = B + alpha * C;        </a:t>
            </a:r>
          </a:p>
          <a:p>
            <a:pPr defTabSz="457189">
              <a:tabLst>
                <a:tab pos="1254094" algn="l"/>
              </a:tabLst>
              <a:defRPr/>
            </a:pP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     }</a:t>
            </a:r>
          </a:p>
          <a:p>
            <a:pPr defTabSz="457189">
              <a:tabLst>
                <a:tab pos="1254094" algn="l"/>
              </a:tabLst>
              <a:defRPr/>
            </a:pP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   }</a:t>
            </a:r>
          </a:p>
          <a:p>
            <a:pPr defTabSz="457189">
              <a:tabLst>
                <a:tab pos="1254094" algn="l"/>
              </a:tabLst>
              <a:defRPr/>
            </a:pP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  }  </a:t>
            </a:r>
          </a:p>
          <a:p>
            <a:pPr defTabSz="457189">
              <a:tabLst>
                <a:tab pos="1254094" algn="l"/>
              </a:tabLst>
              <a:defRPr/>
            </a:pP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}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7050B62-FF4E-BD49-99D3-59D4534D720A}"/>
              </a:ext>
            </a:extLst>
          </p:cNvPr>
          <p:cNvSpPr/>
          <p:nvPr/>
        </p:nvSpPr>
        <p:spPr>
          <a:xfrm>
            <a:off x="381000" y="1017687"/>
            <a:ext cx="1750449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tx1"/>
                </a:solidFill>
                <a:cs typeface="Courier New" pitchFamily="49" charset="0"/>
              </a:rPr>
              <a:t>stream-</a:t>
            </a:r>
            <a:r>
              <a:rPr lang="en-US" dirty="0" err="1">
                <a:solidFill>
                  <a:schemeClr val="tx1"/>
                </a:solidFill>
                <a:cs typeface="Courier New" pitchFamily="49" charset="0"/>
              </a:rPr>
              <a:t>ep.chpl</a:t>
            </a:r>
            <a:endParaRPr lang="en-US" dirty="0">
              <a:solidFill>
                <a:schemeClr val="tx1"/>
              </a:solidFill>
              <a:cs typeface="Courier New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02CB782-51BB-394F-8186-F3DA2B371BC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1088421">
              <a:buFontTx/>
              <a:buBlip>
                <a:blip r:embed="rId2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2"/>
                </a:buBlip>
              </a:pPr>
              <a:t>66</a:t>
            </a:fld>
            <a:endParaRPr lang="en-US" dirty="0"/>
          </a:p>
        </p:txBody>
      </p:sp>
      <p:sp>
        <p:nvSpPr>
          <p:cNvPr id="23" name="Process 22">
            <a:extLst>
              <a:ext uri="{FF2B5EF4-FFF2-40B4-BE49-F238E27FC236}">
                <a16:creationId xmlns:a16="http://schemas.microsoft.com/office/drawing/2014/main" id="{96951E9E-CA59-3544-8A90-8E208D2B048C}"/>
              </a:ext>
            </a:extLst>
          </p:cNvPr>
          <p:cNvSpPr/>
          <p:nvPr/>
        </p:nvSpPr>
        <p:spPr bwMode="ltGray">
          <a:xfrm>
            <a:off x="7657372" y="5235011"/>
            <a:ext cx="4040056" cy="668400"/>
          </a:xfrm>
          <a:prstGeom prst="flowChartProcess">
            <a:avLst/>
          </a:prstGeom>
          <a:solidFill>
            <a:schemeClr val="accent1">
              <a:lumMod val="75000"/>
            </a:schemeClr>
          </a:solidFill>
          <a:ln w="571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This program uses all CPUs and GPUs across all of your compute nodes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8605B34-2B12-BA48-918C-A25F4CBB32A2}"/>
              </a:ext>
            </a:extLst>
          </p:cNvPr>
          <p:cNvCxnSpPr>
            <a:cxnSpLocks/>
          </p:cNvCxnSpPr>
          <p:nvPr/>
        </p:nvCxnSpPr>
        <p:spPr>
          <a:xfrm flipV="1">
            <a:off x="2233534" y="2312312"/>
            <a:ext cx="5728638" cy="419633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Process 20">
            <a:extLst>
              <a:ext uri="{FF2B5EF4-FFF2-40B4-BE49-F238E27FC236}">
                <a16:creationId xmlns:a16="http://schemas.microsoft.com/office/drawing/2014/main" id="{76D67581-C970-C149-8C27-C61255F2AD06}"/>
              </a:ext>
            </a:extLst>
          </p:cNvPr>
          <p:cNvSpPr/>
          <p:nvPr/>
        </p:nvSpPr>
        <p:spPr bwMode="ltGray">
          <a:xfrm>
            <a:off x="8039828" y="1524000"/>
            <a:ext cx="3352800" cy="880921"/>
          </a:xfrm>
          <a:prstGeom prst="flowChartProcess">
            <a:avLst/>
          </a:prstGeom>
          <a:solidFill>
            <a:schemeClr val="accent1"/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‘cobegin { … }’ creates a task 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per child statement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D90FCF6-1594-084B-B295-85F4C8FA094D}"/>
              </a:ext>
            </a:extLst>
          </p:cNvPr>
          <p:cNvCxnSpPr>
            <a:cxnSpLocks/>
          </p:cNvCxnSpPr>
          <p:nvPr/>
        </p:nvCxnSpPr>
        <p:spPr>
          <a:xfrm>
            <a:off x="6592028" y="2982363"/>
            <a:ext cx="1370144" cy="92224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Process 13">
            <a:extLst>
              <a:ext uri="{FF2B5EF4-FFF2-40B4-BE49-F238E27FC236}">
                <a16:creationId xmlns:a16="http://schemas.microsoft.com/office/drawing/2014/main" id="{3EDB0824-3546-4E46-AE2D-6D38DC645E40}"/>
              </a:ext>
            </a:extLst>
          </p:cNvPr>
          <p:cNvSpPr/>
          <p:nvPr/>
        </p:nvSpPr>
        <p:spPr bwMode="ltGray">
          <a:xfrm>
            <a:off x="8039828" y="2982363"/>
            <a:ext cx="3352800" cy="489358"/>
          </a:xfrm>
          <a:prstGeom prst="flowChartProcess">
            <a:avLst/>
          </a:prstGeom>
          <a:solidFill>
            <a:schemeClr val="accent1"/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one task runs our multi-GPU triad</a:t>
            </a:r>
          </a:p>
        </p:txBody>
      </p:sp>
      <p:sp>
        <p:nvSpPr>
          <p:cNvPr id="15" name="Process 14">
            <a:extLst>
              <a:ext uri="{FF2B5EF4-FFF2-40B4-BE49-F238E27FC236}">
                <a16:creationId xmlns:a16="http://schemas.microsoft.com/office/drawing/2014/main" id="{B74FCE5B-D182-9F46-B1AA-1FDBDA302495}"/>
              </a:ext>
            </a:extLst>
          </p:cNvPr>
          <p:cNvSpPr/>
          <p:nvPr/>
        </p:nvSpPr>
        <p:spPr bwMode="ltGray">
          <a:xfrm>
            <a:off x="8001000" y="4311242"/>
            <a:ext cx="3352800" cy="489358"/>
          </a:xfrm>
          <a:prstGeom prst="flowChartProcess">
            <a:avLst/>
          </a:prstGeom>
          <a:solidFill>
            <a:schemeClr val="accent1"/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the other runs the multi-CPU triad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AC1491C-F7A1-224F-9D74-D02F300A2200}"/>
              </a:ext>
            </a:extLst>
          </p:cNvPr>
          <p:cNvCxnSpPr>
            <a:cxnSpLocks/>
          </p:cNvCxnSpPr>
          <p:nvPr/>
        </p:nvCxnSpPr>
        <p:spPr>
          <a:xfrm>
            <a:off x="5097853" y="4191000"/>
            <a:ext cx="2864319" cy="370564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4844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1" grpId="0" animBg="1"/>
      <p:bldP spid="14" grpId="0" animBg="1"/>
      <p:bldP spid="15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23ED98B-4DC6-E742-A04C-8A6075103DB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b="1" dirty="0"/>
              <a:t>Performance vs. reference versions has become increasingly competitive over the past 6 months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D9D66B3-C9BA-8B4B-B28E-335BC75B0A47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3"/>
                </a:buBlip>
              </a:pPr>
              <a:t>67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035AB0D-56C2-3648-AFDE-B3A6689C7F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Stream Triad: Performance vs. Reference versions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982E968-DBD8-9F54-47A5-0312AB22B7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197" y="1295400"/>
            <a:ext cx="5715001" cy="3429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7D908C0-C850-A022-B829-DAEA41F890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5198" y="1295400"/>
            <a:ext cx="5715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37089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F9D97D3-CAEE-5287-552A-B5E9593CB55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859DCA-3F04-3622-3402-5AD8D690D118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pPr defTabSz="1088421">
              <a:buFontTx/>
              <a:buBlip>
                <a:blip r:embed="rId2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2"/>
                </a:buBlip>
              </a:pPr>
              <a:t>68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6350F19-5184-8C73-343A-AFA0BF54C7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GPU slides?</a:t>
            </a:r>
          </a:p>
        </p:txBody>
      </p:sp>
    </p:spTree>
    <p:extLst>
      <p:ext uri="{BB962C8B-B14F-4D97-AF65-F5344CB8AC3E}">
        <p14:creationId xmlns:p14="http://schemas.microsoft.com/office/powerpoint/2010/main" val="121389615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E55DA39-F48D-4C4B-AB63-87EA6118AB7C}"/>
              </a:ext>
            </a:extLst>
          </p:cNvPr>
          <p:cNvCxnSpPr>
            <a:cxnSpLocks/>
          </p:cNvCxnSpPr>
          <p:nvPr/>
        </p:nvCxnSpPr>
        <p:spPr>
          <a:xfrm>
            <a:off x="3505200" y="3402456"/>
            <a:ext cx="5502612" cy="9172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45CECF-4845-314C-ADBA-49F0569775F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350838" indent="-350838">
              <a:buFont typeface="+mj-lt"/>
              <a:buAutoNum type="arabicPeriod"/>
            </a:pPr>
            <a:r>
              <a:rPr lang="en-US" b="1" dirty="0"/>
              <a:t>parallelism:</a:t>
            </a:r>
            <a:r>
              <a:rPr lang="en-US" dirty="0"/>
              <a:t> What tasks should run simultaneously?</a:t>
            </a:r>
            <a:endParaRPr lang="en-US" b="1" dirty="0"/>
          </a:p>
          <a:p>
            <a:pPr marL="350838" indent="-350838">
              <a:buFont typeface="+mj-lt"/>
              <a:buAutoNum type="arabicPeriod"/>
            </a:pPr>
            <a:r>
              <a:rPr lang="en-US" b="1" dirty="0"/>
              <a:t>locality:</a:t>
            </a:r>
            <a:r>
              <a:rPr lang="en-US" dirty="0"/>
              <a:t> Where should tasks run?  Where should data be allocated?</a:t>
            </a:r>
          </a:p>
          <a:p>
            <a:pPr lvl="1"/>
            <a:r>
              <a:rPr lang="en-US" dirty="0"/>
              <a:t>complicating matters, compute nodes now often have GPUs with their own processors and memory    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C1076BB-73E4-DE43-8B65-40C6A895FF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Concerns for scalable Parallel Computing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EA9D700-A583-8645-A492-0A3005996BA4}"/>
              </a:ext>
            </a:extLst>
          </p:cNvPr>
          <p:cNvSpPr/>
          <p:nvPr/>
        </p:nvSpPr>
        <p:spPr bwMode="ltGray">
          <a:xfrm>
            <a:off x="2057400" y="2436048"/>
            <a:ext cx="1447800" cy="1438951"/>
          </a:xfrm>
          <a:prstGeom prst="rect">
            <a:avLst/>
          </a:prstGeom>
          <a:solidFill>
            <a:schemeClr val="bg1"/>
          </a:solidFill>
          <a:ln w="381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5258D1B-F085-BC4F-8B20-65F635E1EB78}"/>
              </a:ext>
            </a:extLst>
          </p:cNvPr>
          <p:cNvSpPr/>
          <p:nvPr/>
        </p:nvSpPr>
        <p:spPr bwMode="ltGray">
          <a:xfrm>
            <a:off x="4346904" y="2447249"/>
            <a:ext cx="1447800" cy="1438951"/>
          </a:xfrm>
          <a:prstGeom prst="rect">
            <a:avLst/>
          </a:prstGeom>
          <a:solidFill>
            <a:schemeClr val="bg1"/>
          </a:solidFill>
          <a:ln w="381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D430E86-56C2-F042-AE15-CE473BB1B3DC}"/>
              </a:ext>
            </a:extLst>
          </p:cNvPr>
          <p:cNvSpPr/>
          <p:nvPr/>
        </p:nvSpPr>
        <p:spPr bwMode="ltGray">
          <a:xfrm>
            <a:off x="6733895" y="2445039"/>
            <a:ext cx="1447800" cy="1438951"/>
          </a:xfrm>
          <a:prstGeom prst="rect">
            <a:avLst/>
          </a:prstGeom>
          <a:solidFill>
            <a:schemeClr val="bg1"/>
          </a:solidFill>
          <a:ln w="381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646187B-1C49-FD4C-8E53-8F90EDE14A71}"/>
              </a:ext>
            </a:extLst>
          </p:cNvPr>
          <p:cNvSpPr/>
          <p:nvPr/>
        </p:nvSpPr>
        <p:spPr bwMode="ltGray">
          <a:xfrm>
            <a:off x="9007812" y="2445220"/>
            <a:ext cx="1447800" cy="1438951"/>
          </a:xfrm>
          <a:prstGeom prst="rect">
            <a:avLst/>
          </a:prstGeom>
          <a:solidFill>
            <a:schemeClr val="bg1"/>
          </a:solidFill>
          <a:ln w="381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  <p:graphicFrame>
        <p:nvGraphicFramePr>
          <p:cNvPr id="36" name="Table 51">
            <a:extLst>
              <a:ext uri="{FF2B5EF4-FFF2-40B4-BE49-F238E27FC236}">
                <a16:creationId xmlns:a16="http://schemas.microsoft.com/office/drawing/2014/main" id="{2F4AE7DF-A770-0749-9207-43EA2A8C6740}"/>
              </a:ext>
            </a:extLst>
          </p:cNvPr>
          <p:cNvGraphicFramePr>
            <a:graphicFrameLocks noGrp="1"/>
          </p:cNvGraphicFramePr>
          <p:nvPr/>
        </p:nvGraphicFramePr>
        <p:xfrm>
          <a:off x="2133600" y="3056807"/>
          <a:ext cx="723130" cy="7387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1565">
                  <a:extLst>
                    <a:ext uri="{9D8B030D-6E8A-4147-A177-3AD203B41FA5}">
                      <a16:colId xmlns:a16="http://schemas.microsoft.com/office/drawing/2014/main" val="3994097017"/>
                    </a:ext>
                  </a:extLst>
                </a:gridCol>
                <a:gridCol w="361565">
                  <a:extLst>
                    <a:ext uri="{9D8B030D-6E8A-4147-A177-3AD203B41FA5}">
                      <a16:colId xmlns:a16="http://schemas.microsoft.com/office/drawing/2014/main" val="2205526929"/>
                    </a:ext>
                  </a:extLst>
                </a:gridCol>
              </a:tblGrid>
              <a:tr h="369365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9433889"/>
                  </a:ext>
                </a:extLst>
              </a:tr>
              <a:tr h="369365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150635"/>
                  </a:ext>
                </a:extLst>
              </a:tr>
            </a:tbl>
          </a:graphicData>
        </a:graphic>
      </p:graphicFrame>
      <p:sp>
        <p:nvSpPr>
          <p:cNvPr id="37" name="Rectangle 36">
            <a:extLst>
              <a:ext uri="{FF2B5EF4-FFF2-40B4-BE49-F238E27FC236}">
                <a16:creationId xmlns:a16="http://schemas.microsoft.com/office/drawing/2014/main" id="{B4910C64-6893-8342-978F-B49F8D4353A5}"/>
              </a:ext>
            </a:extLst>
          </p:cNvPr>
          <p:cNvSpPr/>
          <p:nvPr/>
        </p:nvSpPr>
        <p:spPr bwMode="ltGray">
          <a:xfrm>
            <a:off x="2963288" y="3055998"/>
            <a:ext cx="465712" cy="740348"/>
          </a:xfrm>
          <a:prstGeom prst="rect">
            <a:avLst/>
          </a:prstGeom>
          <a:solidFill>
            <a:schemeClr val="accent5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  <p:pic>
        <p:nvPicPr>
          <p:cNvPr id="38" name="Graphic 37" descr="Single gear with solid fill">
            <a:extLst>
              <a:ext uri="{FF2B5EF4-FFF2-40B4-BE49-F238E27FC236}">
                <a16:creationId xmlns:a16="http://schemas.microsoft.com/office/drawing/2014/main" id="{9932AE0D-F480-5746-84F8-66F99B9F339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57686" y="3081924"/>
            <a:ext cx="318795" cy="318795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3A526C97-7577-EE48-9B35-3E9953F97A49}"/>
              </a:ext>
            </a:extLst>
          </p:cNvPr>
          <p:cNvSpPr/>
          <p:nvPr/>
        </p:nvSpPr>
        <p:spPr bwMode="ltGray">
          <a:xfrm>
            <a:off x="5268723" y="3055998"/>
            <a:ext cx="465712" cy="740348"/>
          </a:xfrm>
          <a:prstGeom prst="rect">
            <a:avLst/>
          </a:prstGeom>
          <a:solidFill>
            <a:schemeClr val="accent5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  <p:graphicFrame>
        <p:nvGraphicFramePr>
          <p:cNvPr id="40" name="Table 51">
            <a:extLst>
              <a:ext uri="{FF2B5EF4-FFF2-40B4-BE49-F238E27FC236}">
                <a16:creationId xmlns:a16="http://schemas.microsoft.com/office/drawing/2014/main" id="{D462AA4A-5798-B140-9536-4D59C92FE953}"/>
              </a:ext>
            </a:extLst>
          </p:cNvPr>
          <p:cNvGraphicFramePr>
            <a:graphicFrameLocks noGrp="1"/>
          </p:cNvGraphicFramePr>
          <p:nvPr/>
        </p:nvGraphicFramePr>
        <p:xfrm>
          <a:off x="6801344" y="3056807"/>
          <a:ext cx="723130" cy="7387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1565">
                  <a:extLst>
                    <a:ext uri="{9D8B030D-6E8A-4147-A177-3AD203B41FA5}">
                      <a16:colId xmlns:a16="http://schemas.microsoft.com/office/drawing/2014/main" val="3994097017"/>
                    </a:ext>
                  </a:extLst>
                </a:gridCol>
                <a:gridCol w="361565">
                  <a:extLst>
                    <a:ext uri="{9D8B030D-6E8A-4147-A177-3AD203B41FA5}">
                      <a16:colId xmlns:a16="http://schemas.microsoft.com/office/drawing/2014/main" val="2205526929"/>
                    </a:ext>
                  </a:extLst>
                </a:gridCol>
              </a:tblGrid>
              <a:tr h="369365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9433889"/>
                  </a:ext>
                </a:extLst>
              </a:tr>
              <a:tr h="369365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150635"/>
                  </a:ext>
                </a:extLst>
              </a:tr>
            </a:tbl>
          </a:graphicData>
        </a:graphic>
      </p:graphicFrame>
      <p:sp>
        <p:nvSpPr>
          <p:cNvPr id="41" name="Rectangle 40">
            <a:extLst>
              <a:ext uri="{FF2B5EF4-FFF2-40B4-BE49-F238E27FC236}">
                <a16:creationId xmlns:a16="http://schemas.microsoft.com/office/drawing/2014/main" id="{8943B4E8-63A7-4D4E-87EB-3EF66500D6CD}"/>
              </a:ext>
            </a:extLst>
          </p:cNvPr>
          <p:cNvSpPr/>
          <p:nvPr/>
        </p:nvSpPr>
        <p:spPr bwMode="ltGray">
          <a:xfrm>
            <a:off x="7631032" y="3055998"/>
            <a:ext cx="465712" cy="740348"/>
          </a:xfrm>
          <a:prstGeom prst="rect">
            <a:avLst/>
          </a:prstGeom>
          <a:solidFill>
            <a:schemeClr val="accent5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  <p:graphicFrame>
        <p:nvGraphicFramePr>
          <p:cNvPr id="42" name="Table 51">
            <a:extLst>
              <a:ext uri="{FF2B5EF4-FFF2-40B4-BE49-F238E27FC236}">
                <a16:creationId xmlns:a16="http://schemas.microsoft.com/office/drawing/2014/main" id="{9D55F1F3-9EE3-144A-B96F-789D2BBD5ED2}"/>
              </a:ext>
            </a:extLst>
          </p:cNvPr>
          <p:cNvGraphicFramePr>
            <a:graphicFrameLocks noGrp="1"/>
          </p:cNvGraphicFramePr>
          <p:nvPr/>
        </p:nvGraphicFramePr>
        <p:xfrm>
          <a:off x="9106779" y="3056807"/>
          <a:ext cx="723130" cy="7387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1565">
                  <a:extLst>
                    <a:ext uri="{9D8B030D-6E8A-4147-A177-3AD203B41FA5}">
                      <a16:colId xmlns:a16="http://schemas.microsoft.com/office/drawing/2014/main" val="3994097017"/>
                    </a:ext>
                  </a:extLst>
                </a:gridCol>
                <a:gridCol w="361565">
                  <a:extLst>
                    <a:ext uri="{9D8B030D-6E8A-4147-A177-3AD203B41FA5}">
                      <a16:colId xmlns:a16="http://schemas.microsoft.com/office/drawing/2014/main" val="2205526929"/>
                    </a:ext>
                  </a:extLst>
                </a:gridCol>
              </a:tblGrid>
              <a:tr h="369365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9433889"/>
                  </a:ext>
                </a:extLst>
              </a:tr>
              <a:tr h="369365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150635"/>
                  </a:ext>
                </a:extLst>
              </a:tr>
            </a:tbl>
          </a:graphicData>
        </a:graphic>
      </p:graphicFrame>
      <p:sp>
        <p:nvSpPr>
          <p:cNvPr id="43" name="Rectangle 42">
            <a:extLst>
              <a:ext uri="{FF2B5EF4-FFF2-40B4-BE49-F238E27FC236}">
                <a16:creationId xmlns:a16="http://schemas.microsoft.com/office/drawing/2014/main" id="{0892CA79-E0A3-EE43-8C87-C098A7666035}"/>
              </a:ext>
            </a:extLst>
          </p:cNvPr>
          <p:cNvSpPr/>
          <p:nvPr/>
        </p:nvSpPr>
        <p:spPr bwMode="ltGray">
          <a:xfrm>
            <a:off x="9936467" y="3055998"/>
            <a:ext cx="465712" cy="740348"/>
          </a:xfrm>
          <a:prstGeom prst="rect">
            <a:avLst/>
          </a:prstGeom>
          <a:solidFill>
            <a:schemeClr val="accent5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  <p:pic>
        <p:nvPicPr>
          <p:cNvPr id="99" name="Graphic 98" descr="Single gear with solid fill">
            <a:extLst>
              <a:ext uri="{FF2B5EF4-FFF2-40B4-BE49-F238E27FC236}">
                <a16:creationId xmlns:a16="http://schemas.microsoft.com/office/drawing/2014/main" id="{B329AB2C-D97B-4240-A924-C3FF4494BF9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21099" y="3081924"/>
            <a:ext cx="318795" cy="318795"/>
          </a:xfrm>
          <a:prstGeom prst="rect">
            <a:avLst/>
          </a:prstGeom>
        </p:spPr>
      </p:pic>
      <p:pic>
        <p:nvPicPr>
          <p:cNvPr id="100" name="Graphic 99" descr="Single gear with solid fill">
            <a:extLst>
              <a:ext uri="{FF2B5EF4-FFF2-40B4-BE49-F238E27FC236}">
                <a16:creationId xmlns:a16="http://schemas.microsoft.com/office/drawing/2014/main" id="{21543091-71A5-4C4B-9D93-A4BD6EF37C8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21099" y="3445516"/>
            <a:ext cx="318795" cy="318795"/>
          </a:xfrm>
          <a:prstGeom prst="rect">
            <a:avLst/>
          </a:prstGeom>
        </p:spPr>
      </p:pic>
      <p:pic>
        <p:nvPicPr>
          <p:cNvPr id="101" name="Graphic 100" descr="Single gear with solid fill">
            <a:extLst>
              <a:ext uri="{FF2B5EF4-FFF2-40B4-BE49-F238E27FC236}">
                <a16:creationId xmlns:a16="http://schemas.microsoft.com/office/drawing/2014/main" id="{3769F5FC-3B33-4F40-9B96-D53D4130A1F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48346" y="3445516"/>
            <a:ext cx="318795" cy="318795"/>
          </a:xfrm>
          <a:prstGeom prst="rect">
            <a:avLst/>
          </a:prstGeom>
        </p:spPr>
      </p:pic>
      <p:pic>
        <p:nvPicPr>
          <p:cNvPr id="105" name="Graphic 104" descr="Single gear with solid fill">
            <a:extLst>
              <a:ext uri="{FF2B5EF4-FFF2-40B4-BE49-F238E27FC236}">
                <a16:creationId xmlns:a16="http://schemas.microsoft.com/office/drawing/2014/main" id="{94AB0133-D6CA-004C-AEAD-3F3E4903B3A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18584" y="3093233"/>
            <a:ext cx="318795" cy="318795"/>
          </a:xfrm>
          <a:prstGeom prst="rect">
            <a:avLst/>
          </a:prstGeom>
        </p:spPr>
      </p:pic>
      <p:pic>
        <p:nvPicPr>
          <p:cNvPr id="106" name="Graphic 105" descr="Single gear with solid fill">
            <a:extLst>
              <a:ext uri="{FF2B5EF4-FFF2-40B4-BE49-F238E27FC236}">
                <a16:creationId xmlns:a16="http://schemas.microsoft.com/office/drawing/2014/main" id="{6C77612D-A175-DB48-8B39-AF2DD7860FA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29165" y="3093233"/>
            <a:ext cx="318795" cy="318795"/>
          </a:xfrm>
          <a:prstGeom prst="rect">
            <a:avLst/>
          </a:prstGeom>
        </p:spPr>
      </p:pic>
      <p:pic>
        <p:nvPicPr>
          <p:cNvPr id="110" name="Graphic 109" descr="Single gear with solid fill">
            <a:extLst>
              <a:ext uri="{FF2B5EF4-FFF2-40B4-BE49-F238E27FC236}">
                <a16:creationId xmlns:a16="http://schemas.microsoft.com/office/drawing/2014/main" id="{F4B0ACDC-0E76-3342-BFD9-C0D862EEC45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82113" y="3093233"/>
            <a:ext cx="318795" cy="318795"/>
          </a:xfrm>
          <a:prstGeom prst="rect">
            <a:avLst/>
          </a:prstGeom>
        </p:spPr>
      </p:pic>
      <p:pic>
        <p:nvPicPr>
          <p:cNvPr id="111" name="Graphic 110" descr="Single gear with solid fill">
            <a:extLst>
              <a:ext uri="{FF2B5EF4-FFF2-40B4-BE49-F238E27FC236}">
                <a16:creationId xmlns:a16="http://schemas.microsoft.com/office/drawing/2014/main" id="{B561DAB9-E643-B048-904F-9B7AA9C33D1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82113" y="3456825"/>
            <a:ext cx="318795" cy="318795"/>
          </a:xfrm>
          <a:prstGeom prst="rect">
            <a:avLst/>
          </a:prstGeom>
        </p:spPr>
      </p:pic>
      <p:pic>
        <p:nvPicPr>
          <p:cNvPr id="112" name="Graphic 111" descr="Single gear with solid fill">
            <a:extLst>
              <a:ext uri="{FF2B5EF4-FFF2-40B4-BE49-F238E27FC236}">
                <a16:creationId xmlns:a16="http://schemas.microsoft.com/office/drawing/2014/main" id="{99895388-7442-5B42-9DD6-5BE7184D5CF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18584" y="3456825"/>
            <a:ext cx="318795" cy="318795"/>
          </a:xfrm>
          <a:prstGeom prst="rect">
            <a:avLst/>
          </a:prstGeom>
        </p:spPr>
      </p:pic>
      <p:sp>
        <p:nvSpPr>
          <p:cNvPr id="144" name="Rectangle 143">
            <a:extLst>
              <a:ext uri="{FF2B5EF4-FFF2-40B4-BE49-F238E27FC236}">
                <a16:creationId xmlns:a16="http://schemas.microsoft.com/office/drawing/2014/main" id="{89E831FF-B240-9E42-AB72-C4368F26E774}"/>
              </a:ext>
            </a:extLst>
          </p:cNvPr>
          <p:cNvSpPr/>
          <p:nvPr/>
        </p:nvSpPr>
        <p:spPr bwMode="ltGray">
          <a:xfrm>
            <a:off x="9982200" y="3183025"/>
            <a:ext cx="152401" cy="15240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  <p:pic>
        <p:nvPicPr>
          <p:cNvPr id="113" name="Graphic 112" descr="Single gear with solid fill">
            <a:extLst>
              <a:ext uri="{FF2B5EF4-FFF2-40B4-BE49-F238E27FC236}">
                <a16:creationId xmlns:a16="http://schemas.microsoft.com/office/drawing/2014/main" id="{8A43838E-4911-AE46-8A33-9E002FD8870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92064" y="3093233"/>
            <a:ext cx="318795" cy="318795"/>
          </a:xfrm>
          <a:prstGeom prst="rect">
            <a:avLst/>
          </a:prstGeom>
        </p:spPr>
      </p:pic>
      <p:pic>
        <p:nvPicPr>
          <p:cNvPr id="114" name="Graphic 113" descr="Single gear with solid fill">
            <a:extLst>
              <a:ext uri="{FF2B5EF4-FFF2-40B4-BE49-F238E27FC236}">
                <a16:creationId xmlns:a16="http://schemas.microsoft.com/office/drawing/2014/main" id="{678A10F1-5CE7-F249-B625-83AD87EDF77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92064" y="3456825"/>
            <a:ext cx="318795" cy="318795"/>
          </a:xfrm>
          <a:prstGeom prst="rect">
            <a:avLst/>
          </a:prstGeom>
        </p:spPr>
      </p:pic>
      <p:pic>
        <p:nvPicPr>
          <p:cNvPr id="115" name="Graphic 114" descr="Single gear with solid fill">
            <a:extLst>
              <a:ext uri="{FF2B5EF4-FFF2-40B4-BE49-F238E27FC236}">
                <a16:creationId xmlns:a16="http://schemas.microsoft.com/office/drawing/2014/main" id="{ABDA1A26-6455-0547-A482-254F0D1F09D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29165" y="3456825"/>
            <a:ext cx="318795" cy="318795"/>
          </a:xfrm>
          <a:prstGeom prst="rect">
            <a:avLst/>
          </a:prstGeom>
        </p:spPr>
      </p:pic>
      <p:sp>
        <p:nvSpPr>
          <p:cNvPr id="143" name="Rectangle 142">
            <a:extLst>
              <a:ext uri="{FF2B5EF4-FFF2-40B4-BE49-F238E27FC236}">
                <a16:creationId xmlns:a16="http://schemas.microsoft.com/office/drawing/2014/main" id="{E9561578-2F08-B346-BEE7-A06CBEB2A641}"/>
              </a:ext>
            </a:extLst>
          </p:cNvPr>
          <p:cNvSpPr/>
          <p:nvPr/>
        </p:nvSpPr>
        <p:spPr bwMode="ltGray">
          <a:xfrm>
            <a:off x="5334000" y="3183028"/>
            <a:ext cx="152401" cy="15240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D42ED595-5D86-2344-83F5-C3EFE63C437B}"/>
              </a:ext>
            </a:extLst>
          </p:cNvPr>
          <p:cNvSpPr/>
          <p:nvPr/>
        </p:nvSpPr>
        <p:spPr bwMode="ltGray">
          <a:xfrm>
            <a:off x="3051502" y="3165786"/>
            <a:ext cx="152401" cy="15240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2EE2F0B8-1E1F-7D47-AF74-7E8709792538}"/>
              </a:ext>
            </a:extLst>
          </p:cNvPr>
          <p:cNvSpPr/>
          <p:nvPr/>
        </p:nvSpPr>
        <p:spPr bwMode="ltGray">
          <a:xfrm>
            <a:off x="7696200" y="3183027"/>
            <a:ext cx="152401" cy="15240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C723552B-E5A2-BC44-8FAC-3C2D43343C72}"/>
              </a:ext>
            </a:extLst>
          </p:cNvPr>
          <p:cNvGrpSpPr/>
          <p:nvPr/>
        </p:nvGrpSpPr>
        <p:grpSpPr>
          <a:xfrm>
            <a:off x="7696199" y="3183028"/>
            <a:ext cx="304801" cy="304801"/>
            <a:chOff x="7162799" y="2133600"/>
            <a:chExt cx="304801" cy="304801"/>
          </a:xfrm>
          <a:solidFill>
            <a:schemeClr val="bg1"/>
          </a:solidFill>
        </p:grpSpPr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2E2CD30B-2A63-364A-8BF0-D4349C0A9A9A}"/>
                </a:ext>
              </a:extLst>
            </p:cNvPr>
            <p:cNvSpPr/>
            <p:nvPr/>
          </p:nvSpPr>
          <p:spPr bwMode="ltGray">
            <a:xfrm>
              <a:off x="7162799" y="2133600"/>
              <a:ext cx="152401" cy="152401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ctr"/>
            <a:lstStyle/>
            <a:p>
              <a:pPr algn="ctr"/>
              <a:endParaRPr 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49D4E476-C5EC-7E45-B1F9-C7FBFAA295A7}"/>
                </a:ext>
              </a:extLst>
            </p:cNvPr>
            <p:cNvSpPr/>
            <p:nvPr/>
          </p:nvSpPr>
          <p:spPr bwMode="ltGray">
            <a:xfrm>
              <a:off x="7162799" y="2285999"/>
              <a:ext cx="152401" cy="152401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ctr"/>
            <a:lstStyle/>
            <a:p>
              <a:pPr algn="ctr"/>
              <a:endParaRPr 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2374AAD5-9F73-BF4C-90EA-A40D4D918AB0}"/>
                </a:ext>
              </a:extLst>
            </p:cNvPr>
            <p:cNvSpPr/>
            <p:nvPr/>
          </p:nvSpPr>
          <p:spPr bwMode="ltGray">
            <a:xfrm>
              <a:off x="7315199" y="2286000"/>
              <a:ext cx="152401" cy="152401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ctr"/>
            <a:lstStyle/>
            <a:p>
              <a:pPr algn="ctr"/>
              <a:endParaRPr 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1532E257-26F6-E04B-8B57-D28CD8ED037E}"/>
                </a:ext>
              </a:extLst>
            </p:cNvPr>
            <p:cNvSpPr/>
            <p:nvPr/>
          </p:nvSpPr>
          <p:spPr bwMode="ltGray">
            <a:xfrm>
              <a:off x="7315199" y="2133600"/>
              <a:ext cx="152401" cy="152401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ctr"/>
            <a:lstStyle/>
            <a:p>
              <a:pPr algn="ctr"/>
              <a:endParaRPr lang="en-US" dirty="0" err="1">
                <a:solidFill>
                  <a:schemeClr val="tx1"/>
                </a:solidFill>
              </a:endParaRPr>
            </a:p>
          </p:txBody>
        </p:sp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82943A23-486B-5C41-B447-B7CD1D191C3D}"/>
              </a:ext>
            </a:extLst>
          </p:cNvPr>
          <p:cNvGrpSpPr/>
          <p:nvPr/>
        </p:nvGrpSpPr>
        <p:grpSpPr>
          <a:xfrm>
            <a:off x="9982200" y="3183028"/>
            <a:ext cx="304801" cy="304801"/>
            <a:chOff x="7162799" y="2133600"/>
            <a:chExt cx="304801" cy="304801"/>
          </a:xfrm>
          <a:solidFill>
            <a:schemeClr val="bg1"/>
          </a:solidFill>
        </p:grpSpPr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29A2382B-42C0-C643-B226-BCA0307C78CF}"/>
                </a:ext>
              </a:extLst>
            </p:cNvPr>
            <p:cNvSpPr/>
            <p:nvPr/>
          </p:nvSpPr>
          <p:spPr bwMode="ltGray">
            <a:xfrm>
              <a:off x="7162799" y="2133600"/>
              <a:ext cx="152401" cy="152401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ctr"/>
            <a:lstStyle/>
            <a:p>
              <a:pPr algn="ctr"/>
              <a:endParaRPr 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BC2A3EF0-FC43-F14B-A287-13ED291C08A8}"/>
                </a:ext>
              </a:extLst>
            </p:cNvPr>
            <p:cNvSpPr/>
            <p:nvPr/>
          </p:nvSpPr>
          <p:spPr bwMode="ltGray">
            <a:xfrm>
              <a:off x="7162799" y="2285999"/>
              <a:ext cx="152401" cy="152401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ctr"/>
            <a:lstStyle/>
            <a:p>
              <a:pPr algn="ctr"/>
              <a:endParaRPr 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277962D0-4439-8543-B20F-3EAA9CA9285B}"/>
                </a:ext>
              </a:extLst>
            </p:cNvPr>
            <p:cNvSpPr/>
            <p:nvPr/>
          </p:nvSpPr>
          <p:spPr bwMode="ltGray">
            <a:xfrm>
              <a:off x="7315199" y="2286000"/>
              <a:ext cx="152401" cy="152401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ctr"/>
            <a:lstStyle/>
            <a:p>
              <a:pPr algn="ctr"/>
              <a:endParaRPr 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6E8C945F-3D2B-E04E-9B8C-3D1E30415ED2}"/>
                </a:ext>
              </a:extLst>
            </p:cNvPr>
            <p:cNvSpPr/>
            <p:nvPr/>
          </p:nvSpPr>
          <p:spPr bwMode="ltGray">
            <a:xfrm>
              <a:off x="7315199" y="2133600"/>
              <a:ext cx="152401" cy="152401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ctr"/>
            <a:lstStyle/>
            <a:p>
              <a:pPr algn="ctr"/>
              <a:endParaRPr lang="en-US" dirty="0" err="1">
                <a:solidFill>
                  <a:schemeClr val="tx1"/>
                </a:solidFill>
              </a:endParaRPr>
            </a:p>
          </p:txBody>
        </p:sp>
      </p:grp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E5D47345-475D-E149-8864-8CA250127009}"/>
              </a:ext>
            </a:extLst>
          </p:cNvPr>
          <p:cNvGrpSpPr/>
          <p:nvPr/>
        </p:nvGrpSpPr>
        <p:grpSpPr>
          <a:xfrm>
            <a:off x="5334000" y="3183028"/>
            <a:ext cx="304801" cy="304801"/>
            <a:chOff x="7162799" y="2133600"/>
            <a:chExt cx="304801" cy="304801"/>
          </a:xfrm>
          <a:solidFill>
            <a:schemeClr val="bg1"/>
          </a:solidFill>
        </p:grpSpPr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A9473F57-2E2B-DF44-9029-418113AFBC90}"/>
                </a:ext>
              </a:extLst>
            </p:cNvPr>
            <p:cNvSpPr/>
            <p:nvPr/>
          </p:nvSpPr>
          <p:spPr bwMode="ltGray">
            <a:xfrm>
              <a:off x="7162799" y="2133600"/>
              <a:ext cx="152401" cy="152401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ctr"/>
            <a:lstStyle/>
            <a:p>
              <a:pPr algn="ctr"/>
              <a:endParaRPr 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DC4B93C6-6A89-AA45-8300-6EF8AE4E988A}"/>
                </a:ext>
              </a:extLst>
            </p:cNvPr>
            <p:cNvSpPr/>
            <p:nvPr/>
          </p:nvSpPr>
          <p:spPr bwMode="ltGray">
            <a:xfrm>
              <a:off x="7162799" y="2285999"/>
              <a:ext cx="152401" cy="152401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ctr"/>
            <a:lstStyle/>
            <a:p>
              <a:pPr algn="ctr"/>
              <a:endParaRPr 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314C0FF6-93DD-244C-AFF1-1F258E97CB7E}"/>
                </a:ext>
              </a:extLst>
            </p:cNvPr>
            <p:cNvSpPr/>
            <p:nvPr/>
          </p:nvSpPr>
          <p:spPr bwMode="ltGray">
            <a:xfrm>
              <a:off x="7315199" y="2286000"/>
              <a:ext cx="152401" cy="152401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ctr"/>
            <a:lstStyle/>
            <a:p>
              <a:pPr algn="ctr"/>
              <a:endParaRPr 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FFB20A95-DA5E-4648-9F69-415E5F3121E9}"/>
                </a:ext>
              </a:extLst>
            </p:cNvPr>
            <p:cNvSpPr/>
            <p:nvPr/>
          </p:nvSpPr>
          <p:spPr bwMode="ltGray">
            <a:xfrm>
              <a:off x="7315199" y="2133600"/>
              <a:ext cx="152401" cy="152401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ctr"/>
            <a:lstStyle/>
            <a:p>
              <a:pPr algn="ctr"/>
              <a:endParaRPr lang="en-US" dirty="0" err="1">
                <a:solidFill>
                  <a:schemeClr val="tx1"/>
                </a:solidFill>
              </a:endParaRPr>
            </a:p>
          </p:txBody>
        </p:sp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485FA9D7-39D6-634D-8B64-2A2C69750F0E}"/>
              </a:ext>
            </a:extLst>
          </p:cNvPr>
          <p:cNvGrpSpPr/>
          <p:nvPr/>
        </p:nvGrpSpPr>
        <p:grpSpPr>
          <a:xfrm>
            <a:off x="3051503" y="3165787"/>
            <a:ext cx="304801" cy="305534"/>
            <a:chOff x="7162799" y="2132867"/>
            <a:chExt cx="304801" cy="305534"/>
          </a:xfrm>
          <a:solidFill>
            <a:schemeClr val="bg1"/>
          </a:solidFill>
        </p:grpSpPr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840B66BE-5AEB-994C-98B1-E08EA67DDD4E}"/>
                </a:ext>
              </a:extLst>
            </p:cNvPr>
            <p:cNvSpPr/>
            <p:nvPr/>
          </p:nvSpPr>
          <p:spPr bwMode="ltGray">
            <a:xfrm>
              <a:off x="7164766" y="2132867"/>
              <a:ext cx="152401" cy="152401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ctr"/>
            <a:lstStyle/>
            <a:p>
              <a:pPr algn="ctr"/>
              <a:endParaRPr 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9BF496DA-8989-8F4F-B1D6-C78199702262}"/>
                </a:ext>
              </a:extLst>
            </p:cNvPr>
            <p:cNvSpPr/>
            <p:nvPr/>
          </p:nvSpPr>
          <p:spPr bwMode="ltGray">
            <a:xfrm>
              <a:off x="7162799" y="2285999"/>
              <a:ext cx="152401" cy="152401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ctr"/>
            <a:lstStyle/>
            <a:p>
              <a:pPr algn="ctr"/>
              <a:endParaRPr 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1B6C7BB3-06DB-9B43-A106-0D575330E56E}"/>
                </a:ext>
              </a:extLst>
            </p:cNvPr>
            <p:cNvSpPr/>
            <p:nvPr/>
          </p:nvSpPr>
          <p:spPr bwMode="ltGray">
            <a:xfrm>
              <a:off x="7315199" y="2286000"/>
              <a:ext cx="152401" cy="152401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ctr"/>
            <a:lstStyle/>
            <a:p>
              <a:pPr algn="ctr"/>
              <a:endParaRPr 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EF4420C5-053B-454F-A013-375C7F05A8D5}"/>
                </a:ext>
              </a:extLst>
            </p:cNvPr>
            <p:cNvSpPr/>
            <p:nvPr/>
          </p:nvSpPr>
          <p:spPr bwMode="ltGray">
            <a:xfrm>
              <a:off x="7315199" y="2133600"/>
              <a:ext cx="152401" cy="152401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ctr"/>
            <a:lstStyle/>
            <a:p>
              <a:pPr algn="ctr"/>
              <a:endParaRPr lang="en-US" dirty="0" err="1">
                <a:solidFill>
                  <a:schemeClr val="tx1"/>
                </a:solidFill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CE982141-6A80-D149-8B61-2DA66B988CD6}"/>
              </a:ext>
            </a:extLst>
          </p:cNvPr>
          <p:cNvSpPr txBox="1"/>
          <p:nvPr/>
        </p:nvSpPr>
        <p:spPr>
          <a:xfrm>
            <a:off x="2057400" y="2444422"/>
            <a:ext cx="1447800" cy="469359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square" lIns="91440" tIns="91440" rIns="91440" bIns="91440" rtlCol="0" anchor="t">
            <a:spAutoFit/>
          </a:bodyPr>
          <a:lstStyle/>
          <a:p>
            <a:pPr>
              <a:lnSpc>
                <a:spcPct val="90000"/>
              </a:lnSpc>
              <a:spcBef>
                <a:spcPts val="400"/>
              </a:spcBef>
            </a:pPr>
            <a:r>
              <a:rPr lang="en-US" sz="2000" b="1" dirty="0"/>
              <a:t>Locale 0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A8D09B5-E12A-C54F-9E82-7E11DE7CAC23}"/>
              </a:ext>
            </a:extLst>
          </p:cNvPr>
          <p:cNvSpPr txBox="1"/>
          <p:nvPr/>
        </p:nvSpPr>
        <p:spPr>
          <a:xfrm>
            <a:off x="4339896" y="2435574"/>
            <a:ext cx="1461816" cy="469359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square" lIns="91440" tIns="91440" rIns="91440" bIns="91440" rtlCol="0" anchor="t">
            <a:spAutoFit/>
          </a:bodyPr>
          <a:lstStyle/>
          <a:p>
            <a:pPr>
              <a:lnSpc>
                <a:spcPct val="90000"/>
              </a:lnSpc>
              <a:spcBef>
                <a:spcPts val="400"/>
              </a:spcBef>
            </a:pPr>
            <a:r>
              <a:rPr lang="en-US" sz="2000" b="1" dirty="0"/>
              <a:t>Locale 1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F72FE58-F3A2-B345-90A8-8CE5CF3F2734}"/>
              </a:ext>
            </a:extLst>
          </p:cNvPr>
          <p:cNvSpPr txBox="1"/>
          <p:nvPr/>
        </p:nvSpPr>
        <p:spPr>
          <a:xfrm>
            <a:off x="6719879" y="2444423"/>
            <a:ext cx="1461816" cy="469359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square" lIns="91440" tIns="91440" rIns="91440" bIns="91440" rtlCol="0" anchor="t">
            <a:spAutoFit/>
          </a:bodyPr>
          <a:lstStyle/>
          <a:p>
            <a:pPr>
              <a:lnSpc>
                <a:spcPct val="90000"/>
              </a:lnSpc>
              <a:spcBef>
                <a:spcPts val="400"/>
              </a:spcBef>
            </a:pPr>
            <a:r>
              <a:rPr lang="en-US" sz="2000" b="1" dirty="0"/>
              <a:t>Locale 2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5B14519-D21B-DD4E-A0AD-C7D487C352A9}"/>
              </a:ext>
            </a:extLst>
          </p:cNvPr>
          <p:cNvSpPr txBox="1"/>
          <p:nvPr/>
        </p:nvSpPr>
        <p:spPr>
          <a:xfrm>
            <a:off x="8993796" y="2435574"/>
            <a:ext cx="1461816" cy="469359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square" lIns="91440" tIns="91440" rIns="91440" bIns="91440" rtlCol="0" anchor="t">
            <a:spAutoFit/>
          </a:bodyPr>
          <a:lstStyle/>
          <a:p>
            <a:pPr>
              <a:lnSpc>
                <a:spcPct val="90000"/>
              </a:lnSpc>
              <a:spcBef>
                <a:spcPts val="400"/>
              </a:spcBef>
            </a:pPr>
            <a:r>
              <a:rPr lang="en-US" sz="2000" b="1" dirty="0"/>
              <a:t>Locale 3</a:t>
            </a:r>
          </a:p>
        </p:txBody>
      </p:sp>
      <p:graphicFrame>
        <p:nvGraphicFramePr>
          <p:cNvPr id="6" name="Table 51">
            <a:extLst>
              <a:ext uri="{FF2B5EF4-FFF2-40B4-BE49-F238E27FC236}">
                <a16:creationId xmlns:a16="http://schemas.microsoft.com/office/drawing/2014/main" id="{02B79DE2-0716-E046-9B10-949014BD1DF0}"/>
              </a:ext>
            </a:extLst>
          </p:cNvPr>
          <p:cNvGraphicFramePr>
            <a:graphicFrameLocks noGrp="1"/>
          </p:cNvGraphicFramePr>
          <p:nvPr/>
        </p:nvGraphicFramePr>
        <p:xfrm>
          <a:off x="4439035" y="3056807"/>
          <a:ext cx="723130" cy="7387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1565">
                  <a:extLst>
                    <a:ext uri="{9D8B030D-6E8A-4147-A177-3AD203B41FA5}">
                      <a16:colId xmlns:a16="http://schemas.microsoft.com/office/drawing/2014/main" val="3994097017"/>
                    </a:ext>
                  </a:extLst>
                </a:gridCol>
                <a:gridCol w="361565">
                  <a:extLst>
                    <a:ext uri="{9D8B030D-6E8A-4147-A177-3AD203B41FA5}">
                      <a16:colId xmlns:a16="http://schemas.microsoft.com/office/drawing/2014/main" val="2205526929"/>
                    </a:ext>
                  </a:extLst>
                </a:gridCol>
              </a:tblGrid>
              <a:tr h="369365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9433889"/>
                  </a:ext>
                </a:extLst>
              </a:tr>
              <a:tr h="369365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150635"/>
                  </a:ext>
                </a:extLst>
              </a:tr>
            </a:tbl>
          </a:graphicData>
        </a:graphic>
      </p:graphicFrame>
      <p:pic>
        <p:nvPicPr>
          <p:cNvPr id="104" name="Graphic 103" descr="Single gear with solid fill">
            <a:extLst>
              <a:ext uri="{FF2B5EF4-FFF2-40B4-BE49-F238E27FC236}">
                <a16:creationId xmlns:a16="http://schemas.microsoft.com/office/drawing/2014/main" id="{99BD6972-A9D6-544A-B69A-D7076D2FA30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56384" y="3078171"/>
            <a:ext cx="318795" cy="318795"/>
          </a:xfrm>
          <a:prstGeom prst="rect">
            <a:avLst/>
          </a:prstGeom>
        </p:spPr>
      </p:pic>
      <p:pic>
        <p:nvPicPr>
          <p:cNvPr id="107" name="Graphic 106" descr="Single gear with solid fill">
            <a:extLst>
              <a:ext uri="{FF2B5EF4-FFF2-40B4-BE49-F238E27FC236}">
                <a16:creationId xmlns:a16="http://schemas.microsoft.com/office/drawing/2014/main" id="{43F7E0F1-F6DD-7841-AE07-9AC5ADB2EAF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23084" y="3079214"/>
            <a:ext cx="318795" cy="318795"/>
          </a:xfrm>
          <a:prstGeom prst="rect">
            <a:avLst/>
          </a:prstGeom>
        </p:spPr>
      </p:pic>
      <p:pic>
        <p:nvPicPr>
          <p:cNvPr id="108" name="Graphic 107" descr="Single gear with solid fill">
            <a:extLst>
              <a:ext uri="{FF2B5EF4-FFF2-40B4-BE49-F238E27FC236}">
                <a16:creationId xmlns:a16="http://schemas.microsoft.com/office/drawing/2014/main" id="{4EAFF4ED-92DB-F94D-88D5-167AE77FF4F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23084" y="3442806"/>
            <a:ext cx="318795" cy="318795"/>
          </a:xfrm>
          <a:prstGeom prst="rect">
            <a:avLst/>
          </a:prstGeom>
        </p:spPr>
      </p:pic>
      <p:pic>
        <p:nvPicPr>
          <p:cNvPr id="109" name="Graphic 108" descr="Single gear with solid fill">
            <a:extLst>
              <a:ext uri="{FF2B5EF4-FFF2-40B4-BE49-F238E27FC236}">
                <a16:creationId xmlns:a16="http://schemas.microsoft.com/office/drawing/2014/main" id="{605583E1-764E-F343-99D9-B7A5A007370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56384" y="3441763"/>
            <a:ext cx="318795" cy="318795"/>
          </a:xfrm>
          <a:prstGeom prst="rect">
            <a:avLst/>
          </a:prstGeom>
        </p:spPr>
      </p:pic>
      <p:sp>
        <p:nvSpPr>
          <p:cNvPr id="66" name="Slide Number Placeholder 2">
            <a:extLst>
              <a:ext uri="{FF2B5EF4-FFF2-40B4-BE49-F238E27FC236}">
                <a16:creationId xmlns:a16="http://schemas.microsoft.com/office/drawing/2014/main" id="{874E0F14-362F-F24E-A29F-7002EACD5185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11202856" y="6301811"/>
            <a:ext cx="684344" cy="365125"/>
          </a:xfrm>
        </p:spPr>
        <p:txBody>
          <a:bodyPr/>
          <a:lstStyle/>
          <a:p>
            <a:pPr defTabSz="1088421">
              <a:buFontTx/>
              <a:buBlip>
                <a:blip r:embed="rId5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5"/>
                </a:buBlip>
              </a:pPr>
              <a:t>69</a:t>
            </a:fld>
            <a:endParaRPr lang="en-US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E9D6072B-91EE-9349-A95F-F34EF8B2E92D}"/>
              </a:ext>
            </a:extLst>
          </p:cNvPr>
          <p:cNvSpPr txBox="1"/>
          <p:nvPr/>
        </p:nvSpPr>
        <p:spPr>
          <a:xfrm>
            <a:off x="5658118" y="5244721"/>
            <a:ext cx="1580882" cy="440890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none" lIns="91440" tIns="91440" rIns="91440" bIns="91440" rtlCol="0">
            <a:spAutoFit/>
          </a:bodyPr>
          <a:lstStyle/>
          <a:p>
            <a:pPr algn="l">
              <a:lnSpc>
                <a:spcPct val="90000"/>
              </a:lnSpc>
              <a:spcBef>
                <a:spcPts val="400"/>
              </a:spcBef>
            </a:pPr>
            <a:r>
              <a:rPr lang="en-US" b="1" dirty="0"/>
              <a:t>Processor Core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0AFB6388-05D7-DE41-85FA-C4B8411E0B47}"/>
              </a:ext>
            </a:extLst>
          </p:cNvPr>
          <p:cNvSpPr txBox="1"/>
          <p:nvPr/>
        </p:nvSpPr>
        <p:spPr>
          <a:xfrm>
            <a:off x="5624539" y="5655110"/>
            <a:ext cx="954107" cy="440890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none" lIns="91440" tIns="91440" rIns="91440" bIns="91440" rtlCol="0">
            <a:spAutoFit/>
          </a:bodyPr>
          <a:lstStyle/>
          <a:p>
            <a:pPr algn="l">
              <a:lnSpc>
                <a:spcPct val="90000"/>
              </a:lnSpc>
              <a:spcBef>
                <a:spcPts val="400"/>
              </a:spcBef>
            </a:pPr>
            <a:r>
              <a:rPr lang="en-US" b="1" dirty="0"/>
              <a:t>Memory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AA8E4954-7F76-DE4F-B363-BBA4CFAE3256}"/>
              </a:ext>
            </a:extLst>
          </p:cNvPr>
          <p:cNvSpPr/>
          <p:nvPr/>
        </p:nvSpPr>
        <p:spPr bwMode="ltGray">
          <a:xfrm>
            <a:off x="5414724" y="5320921"/>
            <a:ext cx="243393" cy="22860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385FA310-32D8-4745-BB29-F494F6941C02}"/>
              </a:ext>
            </a:extLst>
          </p:cNvPr>
          <p:cNvSpPr/>
          <p:nvPr/>
        </p:nvSpPr>
        <p:spPr bwMode="ltGray">
          <a:xfrm>
            <a:off x="5414724" y="5731310"/>
            <a:ext cx="242664" cy="228600"/>
          </a:xfrm>
          <a:prstGeom prst="rect">
            <a:avLst/>
          </a:prstGeom>
          <a:solidFill>
            <a:schemeClr val="accent5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9149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2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2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2" dur="2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4" dur="2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6" dur="2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8" dur="2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0" dur="2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2" dur="2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4" dur="2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6" dur="2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8" dur="2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9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0" dur="2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1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2" dur="2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3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4" dur="2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6" dur="2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B362E85-9C4B-B744-AE37-1C3C9C6B784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6A718CD-1F60-478A-BCD3-0DF9B7590A9B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Chapel Execution Model and Terminology: Locales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type="body" sz="quarter" idx="4294967295"/>
          </p:nvPr>
        </p:nvSpPr>
        <p:spPr>
          <a:xfrm>
            <a:off x="361950" y="998781"/>
            <a:ext cx="11525250" cy="5097462"/>
          </a:xfrm>
        </p:spPr>
        <p:txBody>
          <a:bodyPr/>
          <a:lstStyle/>
          <a:p>
            <a:r>
              <a:rPr lang="en-US" b="0" dirty="0"/>
              <a:t>Locales can run tasks and store variables</a:t>
            </a:r>
          </a:p>
          <a:p>
            <a:pPr lvl="1"/>
            <a:r>
              <a:rPr lang="en-US" dirty="0"/>
              <a:t>Think “compute node” on a parallel system</a:t>
            </a:r>
          </a:p>
          <a:p>
            <a:pPr lvl="1"/>
            <a:r>
              <a:rPr lang="en-US" b="0" dirty="0"/>
              <a:t>User specifies number of locales on executable’s command-line</a:t>
            </a:r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pPr lvl="1"/>
            <a:endParaRPr lang="en-US" sz="2400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492C690-B44D-2249-9BAD-74E11C69D141}"/>
              </a:ext>
            </a:extLst>
          </p:cNvPr>
          <p:cNvGrpSpPr/>
          <p:nvPr/>
        </p:nvGrpSpPr>
        <p:grpSpPr>
          <a:xfrm>
            <a:off x="623404" y="3352800"/>
            <a:ext cx="8977796" cy="1447800"/>
            <a:chOff x="392005" y="3352800"/>
            <a:chExt cx="8977796" cy="1447800"/>
          </a:xfrm>
        </p:grpSpPr>
        <p:sp>
          <p:nvSpPr>
            <p:cNvPr id="36" name="Rectangle 35"/>
            <p:cNvSpPr/>
            <p:nvPr/>
          </p:nvSpPr>
          <p:spPr>
            <a:xfrm>
              <a:off x="2892801" y="3352800"/>
              <a:ext cx="1447800" cy="1447800"/>
            </a:xfrm>
            <a:prstGeom prst="rect">
              <a:avLst/>
            </a:prstGeom>
            <a:solidFill>
              <a:schemeClr val="bg2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  <a:p>
              <a:pPr algn="ctr"/>
              <a:endParaRPr lang="en-US" dirty="0">
                <a:solidFill>
                  <a:schemeClr val="bg1"/>
                </a:solidFill>
              </a:endParaRPr>
            </a:p>
            <a:p>
              <a:pPr algn="ctr"/>
              <a:endParaRPr lang="en-US" dirty="0">
                <a:solidFill>
                  <a:schemeClr val="bg1"/>
                </a:solidFill>
              </a:endParaRPr>
            </a:p>
            <a:p>
              <a:pPr algn="ctr"/>
              <a:endParaRPr lang="en-US" dirty="0">
                <a:solidFill>
                  <a:schemeClr val="bg1"/>
                </a:solidFill>
              </a:endParaRPr>
            </a:p>
            <a:p>
              <a:pPr algn="ctr"/>
              <a:r>
                <a:rPr lang="en-US" dirty="0">
                  <a:solidFill>
                    <a:schemeClr val="bg1"/>
                  </a:solidFill>
                </a:rPr>
                <a:t>locale 0</a:t>
              </a: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4569201" y="3352800"/>
              <a:ext cx="1447800" cy="1447800"/>
            </a:xfrm>
            <a:prstGeom prst="rect">
              <a:avLst/>
            </a:prstGeom>
            <a:solidFill>
              <a:schemeClr val="bg2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  <a:p>
              <a:pPr algn="ctr"/>
              <a:endParaRPr lang="en-US" dirty="0">
                <a:solidFill>
                  <a:schemeClr val="bg1"/>
                </a:solidFill>
              </a:endParaRPr>
            </a:p>
            <a:p>
              <a:pPr algn="ctr"/>
              <a:endParaRPr lang="en-US" dirty="0">
                <a:solidFill>
                  <a:schemeClr val="bg1"/>
                </a:solidFill>
              </a:endParaRPr>
            </a:p>
            <a:p>
              <a:pPr algn="ctr"/>
              <a:endParaRPr lang="en-US" dirty="0">
                <a:solidFill>
                  <a:schemeClr val="bg1"/>
                </a:solidFill>
              </a:endParaRPr>
            </a:p>
            <a:p>
              <a:pPr algn="ctr"/>
              <a:r>
                <a:rPr lang="en-US" dirty="0">
                  <a:solidFill>
                    <a:schemeClr val="bg1"/>
                  </a:solidFill>
                </a:rPr>
                <a:t>locale 1</a:t>
              </a: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6245601" y="3352800"/>
              <a:ext cx="1447800" cy="1447800"/>
            </a:xfrm>
            <a:prstGeom prst="rect">
              <a:avLst/>
            </a:prstGeom>
            <a:solidFill>
              <a:schemeClr val="bg2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  <a:p>
              <a:pPr algn="ctr"/>
              <a:endParaRPr lang="en-US" dirty="0">
                <a:solidFill>
                  <a:schemeClr val="bg1"/>
                </a:solidFill>
              </a:endParaRPr>
            </a:p>
            <a:p>
              <a:pPr algn="ctr"/>
              <a:endParaRPr lang="en-US" dirty="0">
                <a:solidFill>
                  <a:schemeClr val="bg1"/>
                </a:solidFill>
              </a:endParaRPr>
            </a:p>
            <a:p>
              <a:pPr algn="ctr"/>
              <a:endParaRPr lang="en-US" dirty="0">
                <a:solidFill>
                  <a:schemeClr val="bg1"/>
                </a:solidFill>
              </a:endParaRPr>
            </a:p>
            <a:p>
              <a:pPr algn="ctr"/>
              <a:r>
                <a:rPr lang="en-US" dirty="0">
                  <a:solidFill>
                    <a:schemeClr val="bg1"/>
                  </a:solidFill>
                </a:rPr>
                <a:t>locale 2</a:t>
              </a: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7922001" y="3352800"/>
              <a:ext cx="1447800" cy="1447800"/>
            </a:xfrm>
            <a:prstGeom prst="rect">
              <a:avLst/>
            </a:prstGeom>
            <a:solidFill>
              <a:schemeClr val="bg2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  <a:p>
              <a:pPr algn="ctr"/>
              <a:endParaRPr lang="en-US" dirty="0">
                <a:solidFill>
                  <a:schemeClr val="bg1"/>
                </a:solidFill>
              </a:endParaRPr>
            </a:p>
            <a:p>
              <a:pPr algn="ctr"/>
              <a:endParaRPr lang="en-US" dirty="0">
                <a:solidFill>
                  <a:schemeClr val="bg1"/>
                </a:solidFill>
              </a:endParaRPr>
            </a:p>
            <a:p>
              <a:pPr algn="ctr"/>
              <a:endParaRPr lang="en-US" dirty="0">
                <a:solidFill>
                  <a:schemeClr val="bg1"/>
                </a:solidFill>
              </a:endParaRPr>
            </a:p>
            <a:p>
              <a:pPr algn="ctr"/>
              <a:r>
                <a:rPr lang="en-US" dirty="0">
                  <a:solidFill>
                    <a:schemeClr val="bg1"/>
                  </a:solidFill>
                </a:rPr>
                <a:t>locale 3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4DFAB87-1909-A64A-A49B-73967D6C36CD}"/>
                </a:ext>
              </a:extLst>
            </p:cNvPr>
            <p:cNvSpPr txBox="1"/>
            <p:nvPr/>
          </p:nvSpPr>
          <p:spPr>
            <a:xfrm>
              <a:off x="392005" y="3911601"/>
              <a:ext cx="234070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24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Locales</a:t>
              </a:r>
              <a:r>
                <a:rPr lang="en-US" sz="2400" dirty="0">
                  <a:cs typeface="Courier New" panose="02070309020205020404" pitchFamily="49" charset="0"/>
                </a:rPr>
                <a:t> array</a:t>
              </a:r>
              <a:r>
                <a:rPr lang="en-US" sz="24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: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2B13FD4-1C30-014B-8E94-FE56BC308EE3}"/>
              </a:ext>
            </a:extLst>
          </p:cNvPr>
          <p:cNvGrpSpPr/>
          <p:nvPr/>
        </p:nvGrpSpPr>
        <p:grpSpPr>
          <a:xfrm>
            <a:off x="3735690" y="4800600"/>
            <a:ext cx="5184465" cy="1283817"/>
            <a:chOff x="3241796" y="1148197"/>
            <a:chExt cx="5184465" cy="1283817"/>
          </a:xfrm>
        </p:grpSpPr>
        <p:sp>
          <p:nvSpPr>
            <p:cNvPr id="16" name="Process 15">
              <a:extLst>
                <a:ext uri="{FF2B5EF4-FFF2-40B4-BE49-F238E27FC236}">
                  <a16:creationId xmlns:a16="http://schemas.microsoft.com/office/drawing/2014/main" id="{65222FEA-BD78-2A4B-B59F-378EB7506078}"/>
                </a:ext>
              </a:extLst>
            </p:cNvPr>
            <p:cNvSpPr/>
            <p:nvPr/>
          </p:nvSpPr>
          <p:spPr bwMode="ltGray">
            <a:xfrm>
              <a:off x="3241796" y="1970349"/>
              <a:ext cx="5184465" cy="461665"/>
            </a:xfrm>
            <a:prstGeom prst="flowChartProcess">
              <a:avLst/>
            </a:prstGeom>
            <a:solidFill>
              <a:schemeClr val="accent1"/>
            </a:solidFill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User’s code starts running as a single task on locale 0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A02CFBAB-19DC-564F-B5CC-1F99E334FC78}"/>
                </a:ext>
              </a:extLst>
            </p:cNvPr>
            <p:cNvCxnSpPr>
              <a:cxnSpLocks/>
              <a:stCxn id="16" idx="0"/>
            </p:cNvCxnSpPr>
            <p:nvPr/>
          </p:nvCxnSpPr>
          <p:spPr>
            <a:xfrm flipH="1" flipV="1">
              <a:off x="3354206" y="1148197"/>
              <a:ext cx="2479823" cy="822152"/>
            </a:xfrm>
            <a:prstGeom prst="straightConnector1">
              <a:avLst/>
            </a:prstGeom>
            <a:ln w="571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A207C7DE-913C-6A44-B57D-13936444AD2D}"/>
              </a:ext>
            </a:extLst>
          </p:cNvPr>
          <p:cNvSpPr txBox="1"/>
          <p:nvPr/>
        </p:nvSpPr>
        <p:spPr>
          <a:xfrm>
            <a:off x="1143000" y="2073710"/>
            <a:ext cx="7543800" cy="440890"/>
          </a:xfrm>
          <a:prstGeom prst="rect">
            <a:avLst/>
          </a:prstGeom>
          <a:solidFill>
            <a:schemeClr val="tx1"/>
          </a:solidFill>
          <a:ln w="57150">
            <a:noFill/>
            <a:miter lim="800000"/>
          </a:ln>
        </p:spPr>
        <p:txBody>
          <a:bodyPr wrap="square" lIns="91440" tIns="91440" rIns="91440" bIns="91440" rtlCol="0">
            <a:spAutoFit/>
          </a:bodyPr>
          <a:lstStyle/>
          <a:p>
            <a:pPr>
              <a:lnSpc>
                <a:spcPct val="90000"/>
              </a:lnSpc>
              <a:spcBef>
                <a:spcPts val="400"/>
              </a:spcBef>
            </a:pP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prompt&gt; </a:t>
            </a:r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./</a:t>
            </a:r>
            <a:r>
              <a:rPr lang="en-US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myChapelProgram</a:t>
            </a:r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--numLocales=4   </a:t>
            </a:r>
            <a:r>
              <a:rPr lang="en-US" i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n-US" i="1" dirty="0">
                <a:solidFill>
                  <a:schemeClr val="bg1"/>
                </a:solidFill>
                <a:cs typeface="Courier New" panose="02070309020205020404" pitchFamily="49" charset="0"/>
              </a:rPr>
              <a:t>or  ‘</a:t>
            </a:r>
            <a:r>
              <a:rPr lang="en-US" i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–</a:t>
            </a:r>
            <a:r>
              <a:rPr lang="en-US" i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nl</a:t>
            </a:r>
            <a:r>
              <a:rPr lang="en-US" i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4</a:t>
            </a:r>
            <a:r>
              <a:rPr lang="en-US" i="1" dirty="0">
                <a:solidFill>
                  <a:schemeClr val="bg1"/>
                </a:solidFill>
                <a:cs typeface="Courier New" panose="02070309020205020404" pitchFamily="49" charset="0"/>
              </a:rPr>
              <a:t>’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52281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E55DA39-F48D-4C4B-AB63-87EA6118AB7C}"/>
              </a:ext>
            </a:extLst>
          </p:cNvPr>
          <p:cNvCxnSpPr>
            <a:cxnSpLocks/>
          </p:cNvCxnSpPr>
          <p:nvPr/>
        </p:nvCxnSpPr>
        <p:spPr>
          <a:xfrm>
            <a:off x="3505200" y="3401308"/>
            <a:ext cx="5502612" cy="9172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45CECF-4845-314C-ADBA-49F0569775F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350838" indent="-350838">
              <a:buFont typeface="+mj-lt"/>
              <a:buAutoNum type="arabicPeriod"/>
            </a:pPr>
            <a:r>
              <a:rPr lang="en-US" b="1" dirty="0"/>
              <a:t>parallelism:</a:t>
            </a:r>
            <a:r>
              <a:rPr lang="en-US" dirty="0"/>
              <a:t> What tasks should run simultaneously?</a:t>
            </a:r>
            <a:endParaRPr lang="en-US" b="1" dirty="0"/>
          </a:p>
          <a:p>
            <a:pPr marL="350838" indent="-350838">
              <a:buFont typeface="+mj-lt"/>
              <a:buAutoNum type="arabicPeriod"/>
            </a:pPr>
            <a:r>
              <a:rPr lang="en-US" b="1" dirty="0"/>
              <a:t>locality:</a:t>
            </a:r>
            <a:r>
              <a:rPr lang="en-US" dirty="0"/>
              <a:t> Where should tasks run?  Where should data be allocated?</a:t>
            </a:r>
          </a:p>
          <a:p>
            <a:pPr lvl="1"/>
            <a:r>
              <a:rPr lang="en-US" dirty="0"/>
              <a:t>complicating matters, compute nodes now often have GPUs with their own processors and memory</a:t>
            </a:r>
          </a:p>
          <a:p>
            <a:pPr lvl="1"/>
            <a:r>
              <a:rPr lang="en-US" dirty="0"/>
              <a:t>we represent these as </a:t>
            </a:r>
            <a:r>
              <a:rPr lang="en-US" i="1" dirty="0"/>
              <a:t>sub-locales</a:t>
            </a:r>
            <a:r>
              <a:rPr lang="en-US" dirty="0"/>
              <a:t> in Chapel  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C1076BB-73E4-DE43-8B65-40C6A895FF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Concerns for scalable Parallel Computing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EA9D700-A583-8645-A492-0A3005996BA4}"/>
              </a:ext>
            </a:extLst>
          </p:cNvPr>
          <p:cNvSpPr/>
          <p:nvPr/>
        </p:nvSpPr>
        <p:spPr bwMode="ltGray">
          <a:xfrm>
            <a:off x="2057400" y="2434900"/>
            <a:ext cx="1447800" cy="2668290"/>
          </a:xfrm>
          <a:prstGeom prst="rect">
            <a:avLst/>
          </a:prstGeom>
          <a:solidFill>
            <a:schemeClr val="bg1"/>
          </a:solidFill>
          <a:ln w="381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5258D1B-F085-BC4F-8B20-65F635E1EB78}"/>
              </a:ext>
            </a:extLst>
          </p:cNvPr>
          <p:cNvSpPr/>
          <p:nvPr/>
        </p:nvSpPr>
        <p:spPr bwMode="ltGray">
          <a:xfrm>
            <a:off x="4346904" y="2446101"/>
            <a:ext cx="1447800" cy="2659299"/>
          </a:xfrm>
          <a:prstGeom prst="rect">
            <a:avLst/>
          </a:prstGeom>
          <a:solidFill>
            <a:schemeClr val="bg1"/>
          </a:solidFill>
          <a:ln w="381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D430E86-56C2-F042-AE15-CE473BB1B3DC}"/>
              </a:ext>
            </a:extLst>
          </p:cNvPr>
          <p:cNvSpPr/>
          <p:nvPr/>
        </p:nvSpPr>
        <p:spPr bwMode="ltGray">
          <a:xfrm>
            <a:off x="6733895" y="2443891"/>
            <a:ext cx="1447800" cy="2659299"/>
          </a:xfrm>
          <a:prstGeom prst="rect">
            <a:avLst/>
          </a:prstGeom>
          <a:solidFill>
            <a:schemeClr val="bg1"/>
          </a:solidFill>
          <a:ln w="381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646187B-1C49-FD4C-8E53-8F90EDE14A71}"/>
              </a:ext>
            </a:extLst>
          </p:cNvPr>
          <p:cNvSpPr/>
          <p:nvPr/>
        </p:nvSpPr>
        <p:spPr bwMode="ltGray">
          <a:xfrm>
            <a:off x="9007812" y="2444072"/>
            <a:ext cx="1447800" cy="2659299"/>
          </a:xfrm>
          <a:prstGeom prst="rect">
            <a:avLst/>
          </a:prstGeom>
          <a:solidFill>
            <a:schemeClr val="bg1"/>
          </a:solidFill>
          <a:ln w="381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  <p:graphicFrame>
        <p:nvGraphicFramePr>
          <p:cNvPr id="36" name="Table 51">
            <a:extLst>
              <a:ext uri="{FF2B5EF4-FFF2-40B4-BE49-F238E27FC236}">
                <a16:creationId xmlns:a16="http://schemas.microsoft.com/office/drawing/2014/main" id="{2F4AE7DF-A770-0749-9207-43EA2A8C6740}"/>
              </a:ext>
            </a:extLst>
          </p:cNvPr>
          <p:cNvGraphicFramePr>
            <a:graphicFrameLocks noGrp="1"/>
          </p:cNvGraphicFramePr>
          <p:nvPr/>
        </p:nvGraphicFramePr>
        <p:xfrm>
          <a:off x="2133600" y="3055659"/>
          <a:ext cx="723130" cy="7387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1565">
                  <a:extLst>
                    <a:ext uri="{9D8B030D-6E8A-4147-A177-3AD203B41FA5}">
                      <a16:colId xmlns:a16="http://schemas.microsoft.com/office/drawing/2014/main" val="3994097017"/>
                    </a:ext>
                  </a:extLst>
                </a:gridCol>
                <a:gridCol w="361565">
                  <a:extLst>
                    <a:ext uri="{9D8B030D-6E8A-4147-A177-3AD203B41FA5}">
                      <a16:colId xmlns:a16="http://schemas.microsoft.com/office/drawing/2014/main" val="2205526929"/>
                    </a:ext>
                  </a:extLst>
                </a:gridCol>
              </a:tblGrid>
              <a:tr h="369365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9433889"/>
                  </a:ext>
                </a:extLst>
              </a:tr>
              <a:tr h="369365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150635"/>
                  </a:ext>
                </a:extLst>
              </a:tr>
            </a:tbl>
          </a:graphicData>
        </a:graphic>
      </p:graphicFrame>
      <p:sp>
        <p:nvSpPr>
          <p:cNvPr id="37" name="Rectangle 36">
            <a:extLst>
              <a:ext uri="{FF2B5EF4-FFF2-40B4-BE49-F238E27FC236}">
                <a16:creationId xmlns:a16="http://schemas.microsoft.com/office/drawing/2014/main" id="{B4910C64-6893-8342-978F-B49F8D4353A5}"/>
              </a:ext>
            </a:extLst>
          </p:cNvPr>
          <p:cNvSpPr/>
          <p:nvPr/>
        </p:nvSpPr>
        <p:spPr bwMode="ltGray">
          <a:xfrm>
            <a:off x="2963288" y="3054850"/>
            <a:ext cx="465712" cy="740348"/>
          </a:xfrm>
          <a:prstGeom prst="rect">
            <a:avLst/>
          </a:prstGeom>
          <a:solidFill>
            <a:schemeClr val="accent5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  <p:pic>
        <p:nvPicPr>
          <p:cNvPr id="38" name="Graphic 37" descr="Single gear with solid fill">
            <a:extLst>
              <a:ext uri="{FF2B5EF4-FFF2-40B4-BE49-F238E27FC236}">
                <a16:creationId xmlns:a16="http://schemas.microsoft.com/office/drawing/2014/main" id="{9932AE0D-F480-5746-84F8-66F99B9F339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57686" y="3080776"/>
            <a:ext cx="318795" cy="318795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3A526C97-7577-EE48-9B35-3E9953F97A49}"/>
              </a:ext>
            </a:extLst>
          </p:cNvPr>
          <p:cNvSpPr/>
          <p:nvPr/>
        </p:nvSpPr>
        <p:spPr bwMode="ltGray">
          <a:xfrm>
            <a:off x="5268723" y="3054850"/>
            <a:ext cx="465712" cy="740348"/>
          </a:xfrm>
          <a:prstGeom prst="rect">
            <a:avLst/>
          </a:prstGeom>
          <a:solidFill>
            <a:schemeClr val="accent5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  <p:graphicFrame>
        <p:nvGraphicFramePr>
          <p:cNvPr id="40" name="Table 51">
            <a:extLst>
              <a:ext uri="{FF2B5EF4-FFF2-40B4-BE49-F238E27FC236}">
                <a16:creationId xmlns:a16="http://schemas.microsoft.com/office/drawing/2014/main" id="{D462AA4A-5798-B140-9536-4D59C92FE953}"/>
              </a:ext>
            </a:extLst>
          </p:cNvPr>
          <p:cNvGraphicFramePr>
            <a:graphicFrameLocks noGrp="1"/>
          </p:cNvGraphicFramePr>
          <p:nvPr/>
        </p:nvGraphicFramePr>
        <p:xfrm>
          <a:off x="6801344" y="3055659"/>
          <a:ext cx="723130" cy="7387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1565">
                  <a:extLst>
                    <a:ext uri="{9D8B030D-6E8A-4147-A177-3AD203B41FA5}">
                      <a16:colId xmlns:a16="http://schemas.microsoft.com/office/drawing/2014/main" val="3994097017"/>
                    </a:ext>
                  </a:extLst>
                </a:gridCol>
                <a:gridCol w="361565">
                  <a:extLst>
                    <a:ext uri="{9D8B030D-6E8A-4147-A177-3AD203B41FA5}">
                      <a16:colId xmlns:a16="http://schemas.microsoft.com/office/drawing/2014/main" val="2205526929"/>
                    </a:ext>
                  </a:extLst>
                </a:gridCol>
              </a:tblGrid>
              <a:tr h="369365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9433889"/>
                  </a:ext>
                </a:extLst>
              </a:tr>
              <a:tr h="369365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150635"/>
                  </a:ext>
                </a:extLst>
              </a:tr>
            </a:tbl>
          </a:graphicData>
        </a:graphic>
      </p:graphicFrame>
      <p:sp>
        <p:nvSpPr>
          <p:cNvPr id="41" name="Rectangle 40">
            <a:extLst>
              <a:ext uri="{FF2B5EF4-FFF2-40B4-BE49-F238E27FC236}">
                <a16:creationId xmlns:a16="http://schemas.microsoft.com/office/drawing/2014/main" id="{8943B4E8-63A7-4D4E-87EB-3EF66500D6CD}"/>
              </a:ext>
            </a:extLst>
          </p:cNvPr>
          <p:cNvSpPr/>
          <p:nvPr/>
        </p:nvSpPr>
        <p:spPr bwMode="ltGray">
          <a:xfrm>
            <a:off x="7631032" y="3054850"/>
            <a:ext cx="465712" cy="740348"/>
          </a:xfrm>
          <a:prstGeom prst="rect">
            <a:avLst/>
          </a:prstGeom>
          <a:solidFill>
            <a:schemeClr val="accent5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  <p:graphicFrame>
        <p:nvGraphicFramePr>
          <p:cNvPr id="42" name="Table 51">
            <a:extLst>
              <a:ext uri="{FF2B5EF4-FFF2-40B4-BE49-F238E27FC236}">
                <a16:creationId xmlns:a16="http://schemas.microsoft.com/office/drawing/2014/main" id="{9D55F1F3-9EE3-144A-B96F-789D2BBD5ED2}"/>
              </a:ext>
            </a:extLst>
          </p:cNvPr>
          <p:cNvGraphicFramePr>
            <a:graphicFrameLocks noGrp="1"/>
          </p:cNvGraphicFramePr>
          <p:nvPr/>
        </p:nvGraphicFramePr>
        <p:xfrm>
          <a:off x="9106779" y="3055659"/>
          <a:ext cx="723130" cy="7387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1565">
                  <a:extLst>
                    <a:ext uri="{9D8B030D-6E8A-4147-A177-3AD203B41FA5}">
                      <a16:colId xmlns:a16="http://schemas.microsoft.com/office/drawing/2014/main" val="3994097017"/>
                    </a:ext>
                  </a:extLst>
                </a:gridCol>
                <a:gridCol w="361565">
                  <a:extLst>
                    <a:ext uri="{9D8B030D-6E8A-4147-A177-3AD203B41FA5}">
                      <a16:colId xmlns:a16="http://schemas.microsoft.com/office/drawing/2014/main" val="2205526929"/>
                    </a:ext>
                  </a:extLst>
                </a:gridCol>
              </a:tblGrid>
              <a:tr h="369365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9433889"/>
                  </a:ext>
                </a:extLst>
              </a:tr>
              <a:tr h="369365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150635"/>
                  </a:ext>
                </a:extLst>
              </a:tr>
            </a:tbl>
          </a:graphicData>
        </a:graphic>
      </p:graphicFrame>
      <p:sp>
        <p:nvSpPr>
          <p:cNvPr id="43" name="Rectangle 42">
            <a:extLst>
              <a:ext uri="{FF2B5EF4-FFF2-40B4-BE49-F238E27FC236}">
                <a16:creationId xmlns:a16="http://schemas.microsoft.com/office/drawing/2014/main" id="{0892CA79-E0A3-EE43-8C87-C098A7666035}"/>
              </a:ext>
            </a:extLst>
          </p:cNvPr>
          <p:cNvSpPr/>
          <p:nvPr/>
        </p:nvSpPr>
        <p:spPr bwMode="ltGray">
          <a:xfrm>
            <a:off x="9936467" y="3054850"/>
            <a:ext cx="465712" cy="740348"/>
          </a:xfrm>
          <a:prstGeom prst="rect">
            <a:avLst/>
          </a:prstGeom>
          <a:solidFill>
            <a:schemeClr val="accent5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  <p:pic>
        <p:nvPicPr>
          <p:cNvPr id="99" name="Graphic 98" descr="Single gear with solid fill">
            <a:extLst>
              <a:ext uri="{FF2B5EF4-FFF2-40B4-BE49-F238E27FC236}">
                <a16:creationId xmlns:a16="http://schemas.microsoft.com/office/drawing/2014/main" id="{B329AB2C-D97B-4240-A924-C3FF4494BF9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21099" y="3080776"/>
            <a:ext cx="318795" cy="318795"/>
          </a:xfrm>
          <a:prstGeom prst="rect">
            <a:avLst/>
          </a:prstGeom>
        </p:spPr>
      </p:pic>
      <p:pic>
        <p:nvPicPr>
          <p:cNvPr id="100" name="Graphic 99" descr="Single gear with solid fill">
            <a:extLst>
              <a:ext uri="{FF2B5EF4-FFF2-40B4-BE49-F238E27FC236}">
                <a16:creationId xmlns:a16="http://schemas.microsoft.com/office/drawing/2014/main" id="{21543091-71A5-4C4B-9D93-A4BD6EF37C8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21099" y="3444368"/>
            <a:ext cx="318795" cy="318795"/>
          </a:xfrm>
          <a:prstGeom prst="rect">
            <a:avLst/>
          </a:prstGeom>
        </p:spPr>
      </p:pic>
      <p:pic>
        <p:nvPicPr>
          <p:cNvPr id="101" name="Graphic 100" descr="Single gear with solid fill">
            <a:extLst>
              <a:ext uri="{FF2B5EF4-FFF2-40B4-BE49-F238E27FC236}">
                <a16:creationId xmlns:a16="http://schemas.microsoft.com/office/drawing/2014/main" id="{3769F5FC-3B33-4F40-9B96-D53D4130A1F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48346" y="3444368"/>
            <a:ext cx="318795" cy="318795"/>
          </a:xfrm>
          <a:prstGeom prst="rect">
            <a:avLst/>
          </a:prstGeom>
        </p:spPr>
      </p:pic>
      <p:pic>
        <p:nvPicPr>
          <p:cNvPr id="105" name="Graphic 104" descr="Single gear with solid fill">
            <a:extLst>
              <a:ext uri="{FF2B5EF4-FFF2-40B4-BE49-F238E27FC236}">
                <a16:creationId xmlns:a16="http://schemas.microsoft.com/office/drawing/2014/main" id="{94AB0133-D6CA-004C-AEAD-3F3E4903B3A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18584" y="3092085"/>
            <a:ext cx="318795" cy="318795"/>
          </a:xfrm>
          <a:prstGeom prst="rect">
            <a:avLst/>
          </a:prstGeom>
        </p:spPr>
      </p:pic>
      <p:pic>
        <p:nvPicPr>
          <p:cNvPr id="106" name="Graphic 105" descr="Single gear with solid fill">
            <a:extLst>
              <a:ext uri="{FF2B5EF4-FFF2-40B4-BE49-F238E27FC236}">
                <a16:creationId xmlns:a16="http://schemas.microsoft.com/office/drawing/2014/main" id="{6C77612D-A175-DB48-8B39-AF2DD7860FA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29165" y="3092085"/>
            <a:ext cx="318795" cy="318795"/>
          </a:xfrm>
          <a:prstGeom prst="rect">
            <a:avLst/>
          </a:prstGeom>
        </p:spPr>
      </p:pic>
      <p:pic>
        <p:nvPicPr>
          <p:cNvPr id="110" name="Graphic 109" descr="Single gear with solid fill">
            <a:extLst>
              <a:ext uri="{FF2B5EF4-FFF2-40B4-BE49-F238E27FC236}">
                <a16:creationId xmlns:a16="http://schemas.microsoft.com/office/drawing/2014/main" id="{F4B0ACDC-0E76-3342-BFD9-C0D862EEC45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82113" y="3092085"/>
            <a:ext cx="318795" cy="318795"/>
          </a:xfrm>
          <a:prstGeom prst="rect">
            <a:avLst/>
          </a:prstGeom>
        </p:spPr>
      </p:pic>
      <p:pic>
        <p:nvPicPr>
          <p:cNvPr id="111" name="Graphic 110" descr="Single gear with solid fill">
            <a:extLst>
              <a:ext uri="{FF2B5EF4-FFF2-40B4-BE49-F238E27FC236}">
                <a16:creationId xmlns:a16="http://schemas.microsoft.com/office/drawing/2014/main" id="{B561DAB9-E643-B048-904F-9B7AA9C33D1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82113" y="3455677"/>
            <a:ext cx="318795" cy="318795"/>
          </a:xfrm>
          <a:prstGeom prst="rect">
            <a:avLst/>
          </a:prstGeom>
        </p:spPr>
      </p:pic>
      <p:pic>
        <p:nvPicPr>
          <p:cNvPr id="112" name="Graphic 111" descr="Single gear with solid fill">
            <a:extLst>
              <a:ext uri="{FF2B5EF4-FFF2-40B4-BE49-F238E27FC236}">
                <a16:creationId xmlns:a16="http://schemas.microsoft.com/office/drawing/2014/main" id="{99895388-7442-5B42-9DD6-5BE7184D5CF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18584" y="3455677"/>
            <a:ext cx="318795" cy="318795"/>
          </a:xfrm>
          <a:prstGeom prst="rect">
            <a:avLst/>
          </a:prstGeom>
        </p:spPr>
      </p:pic>
      <p:sp>
        <p:nvSpPr>
          <p:cNvPr id="144" name="Rectangle 143">
            <a:extLst>
              <a:ext uri="{FF2B5EF4-FFF2-40B4-BE49-F238E27FC236}">
                <a16:creationId xmlns:a16="http://schemas.microsoft.com/office/drawing/2014/main" id="{89E831FF-B240-9E42-AB72-C4368F26E774}"/>
              </a:ext>
            </a:extLst>
          </p:cNvPr>
          <p:cNvSpPr/>
          <p:nvPr/>
        </p:nvSpPr>
        <p:spPr bwMode="ltGray">
          <a:xfrm>
            <a:off x="9982200" y="3181877"/>
            <a:ext cx="152401" cy="15240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  <p:pic>
        <p:nvPicPr>
          <p:cNvPr id="113" name="Graphic 112" descr="Single gear with solid fill">
            <a:extLst>
              <a:ext uri="{FF2B5EF4-FFF2-40B4-BE49-F238E27FC236}">
                <a16:creationId xmlns:a16="http://schemas.microsoft.com/office/drawing/2014/main" id="{8A43838E-4911-AE46-8A33-9E002FD8870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92064" y="3092085"/>
            <a:ext cx="318795" cy="318795"/>
          </a:xfrm>
          <a:prstGeom prst="rect">
            <a:avLst/>
          </a:prstGeom>
        </p:spPr>
      </p:pic>
      <p:pic>
        <p:nvPicPr>
          <p:cNvPr id="114" name="Graphic 113" descr="Single gear with solid fill">
            <a:extLst>
              <a:ext uri="{FF2B5EF4-FFF2-40B4-BE49-F238E27FC236}">
                <a16:creationId xmlns:a16="http://schemas.microsoft.com/office/drawing/2014/main" id="{678A10F1-5CE7-F249-B625-83AD87EDF77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92064" y="3455677"/>
            <a:ext cx="318795" cy="318795"/>
          </a:xfrm>
          <a:prstGeom prst="rect">
            <a:avLst/>
          </a:prstGeom>
        </p:spPr>
      </p:pic>
      <p:pic>
        <p:nvPicPr>
          <p:cNvPr id="115" name="Graphic 114" descr="Single gear with solid fill">
            <a:extLst>
              <a:ext uri="{FF2B5EF4-FFF2-40B4-BE49-F238E27FC236}">
                <a16:creationId xmlns:a16="http://schemas.microsoft.com/office/drawing/2014/main" id="{ABDA1A26-6455-0547-A482-254F0D1F09D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29165" y="3455677"/>
            <a:ext cx="318795" cy="318795"/>
          </a:xfrm>
          <a:prstGeom prst="rect">
            <a:avLst/>
          </a:prstGeom>
        </p:spPr>
      </p:pic>
      <p:sp>
        <p:nvSpPr>
          <p:cNvPr id="143" name="Rectangle 142">
            <a:extLst>
              <a:ext uri="{FF2B5EF4-FFF2-40B4-BE49-F238E27FC236}">
                <a16:creationId xmlns:a16="http://schemas.microsoft.com/office/drawing/2014/main" id="{E9561578-2F08-B346-BEE7-A06CBEB2A641}"/>
              </a:ext>
            </a:extLst>
          </p:cNvPr>
          <p:cNvSpPr/>
          <p:nvPr/>
        </p:nvSpPr>
        <p:spPr bwMode="ltGray">
          <a:xfrm>
            <a:off x="5334000" y="3181880"/>
            <a:ext cx="152401" cy="15240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D42ED595-5D86-2344-83F5-C3EFE63C437B}"/>
              </a:ext>
            </a:extLst>
          </p:cNvPr>
          <p:cNvSpPr/>
          <p:nvPr/>
        </p:nvSpPr>
        <p:spPr bwMode="ltGray">
          <a:xfrm>
            <a:off x="3051502" y="3164638"/>
            <a:ext cx="152401" cy="15240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2EE2F0B8-1E1F-7D47-AF74-7E8709792538}"/>
              </a:ext>
            </a:extLst>
          </p:cNvPr>
          <p:cNvSpPr/>
          <p:nvPr/>
        </p:nvSpPr>
        <p:spPr bwMode="ltGray">
          <a:xfrm>
            <a:off x="7696200" y="3181879"/>
            <a:ext cx="152401" cy="15240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C723552B-E5A2-BC44-8FAC-3C2D43343C72}"/>
              </a:ext>
            </a:extLst>
          </p:cNvPr>
          <p:cNvGrpSpPr/>
          <p:nvPr/>
        </p:nvGrpSpPr>
        <p:grpSpPr>
          <a:xfrm>
            <a:off x="7696199" y="3181880"/>
            <a:ext cx="304801" cy="304801"/>
            <a:chOff x="7162799" y="2133600"/>
            <a:chExt cx="304801" cy="304801"/>
          </a:xfrm>
          <a:solidFill>
            <a:schemeClr val="bg1"/>
          </a:solidFill>
        </p:grpSpPr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2E2CD30B-2A63-364A-8BF0-D4349C0A9A9A}"/>
                </a:ext>
              </a:extLst>
            </p:cNvPr>
            <p:cNvSpPr/>
            <p:nvPr/>
          </p:nvSpPr>
          <p:spPr bwMode="ltGray">
            <a:xfrm>
              <a:off x="7162799" y="2133600"/>
              <a:ext cx="152401" cy="152401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ctr"/>
            <a:lstStyle/>
            <a:p>
              <a:pPr algn="ctr"/>
              <a:endParaRPr 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49D4E476-C5EC-7E45-B1F9-C7FBFAA295A7}"/>
                </a:ext>
              </a:extLst>
            </p:cNvPr>
            <p:cNvSpPr/>
            <p:nvPr/>
          </p:nvSpPr>
          <p:spPr bwMode="ltGray">
            <a:xfrm>
              <a:off x="7162799" y="2285999"/>
              <a:ext cx="152401" cy="152401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ctr"/>
            <a:lstStyle/>
            <a:p>
              <a:pPr algn="ctr"/>
              <a:endParaRPr 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2374AAD5-9F73-BF4C-90EA-A40D4D918AB0}"/>
                </a:ext>
              </a:extLst>
            </p:cNvPr>
            <p:cNvSpPr/>
            <p:nvPr/>
          </p:nvSpPr>
          <p:spPr bwMode="ltGray">
            <a:xfrm>
              <a:off x="7315199" y="2286000"/>
              <a:ext cx="152401" cy="152401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ctr"/>
            <a:lstStyle/>
            <a:p>
              <a:pPr algn="ctr"/>
              <a:endParaRPr 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1532E257-26F6-E04B-8B57-D28CD8ED037E}"/>
                </a:ext>
              </a:extLst>
            </p:cNvPr>
            <p:cNvSpPr/>
            <p:nvPr/>
          </p:nvSpPr>
          <p:spPr bwMode="ltGray">
            <a:xfrm>
              <a:off x="7315199" y="2133600"/>
              <a:ext cx="152401" cy="152401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ctr"/>
            <a:lstStyle/>
            <a:p>
              <a:pPr algn="ctr"/>
              <a:endParaRPr lang="en-US" dirty="0" err="1">
                <a:solidFill>
                  <a:schemeClr val="tx1"/>
                </a:solidFill>
              </a:endParaRPr>
            </a:p>
          </p:txBody>
        </p:sp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82943A23-486B-5C41-B447-B7CD1D191C3D}"/>
              </a:ext>
            </a:extLst>
          </p:cNvPr>
          <p:cNvGrpSpPr/>
          <p:nvPr/>
        </p:nvGrpSpPr>
        <p:grpSpPr>
          <a:xfrm>
            <a:off x="9982200" y="3181880"/>
            <a:ext cx="304801" cy="304801"/>
            <a:chOff x="7162799" y="2133600"/>
            <a:chExt cx="304801" cy="304801"/>
          </a:xfrm>
          <a:solidFill>
            <a:schemeClr val="bg1"/>
          </a:solidFill>
        </p:grpSpPr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29A2382B-42C0-C643-B226-BCA0307C78CF}"/>
                </a:ext>
              </a:extLst>
            </p:cNvPr>
            <p:cNvSpPr/>
            <p:nvPr/>
          </p:nvSpPr>
          <p:spPr bwMode="ltGray">
            <a:xfrm>
              <a:off x="7162799" y="2133600"/>
              <a:ext cx="152401" cy="152401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ctr"/>
            <a:lstStyle/>
            <a:p>
              <a:pPr algn="ctr"/>
              <a:endParaRPr 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BC2A3EF0-FC43-F14B-A287-13ED291C08A8}"/>
                </a:ext>
              </a:extLst>
            </p:cNvPr>
            <p:cNvSpPr/>
            <p:nvPr/>
          </p:nvSpPr>
          <p:spPr bwMode="ltGray">
            <a:xfrm>
              <a:off x="7162799" y="2285999"/>
              <a:ext cx="152401" cy="152401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ctr"/>
            <a:lstStyle/>
            <a:p>
              <a:pPr algn="ctr"/>
              <a:endParaRPr 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277962D0-4439-8543-B20F-3EAA9CA9285B}"/>
                </a:ext>
              </a:extLst>
            </p:cNvPr>
            <p:cNvSpPr/>
            <p:nvPr/>
          </p:nvSpPr>
          <p:spPr bwMode="ltGray">
            <a:xfrm>
              <a:off x="7315199" y="2286000"/>
              <a:ext cx="152401" cy="152401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ctr"/>
            <a:lstStyle/>
            <a:p>
              <a:pPr algn="ctr"/>
              <a:endParaRPr 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6E8C945F-3D2B-E04E-9B8C-3D1E30415ED2}"/>
                </a:ext>
              </a:extLst>
            </p:cNvPr>
            <p:cNvSpPr/>
            <p:nvPr/>
          </p:nvSpPr>
          <p:spPr bwMode="ltGray">
            <a:xfrm>
              <a:off x="7315199" y="2133600"/>
              <a:ext cx="152401" cy="152401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ctr"/>
            <a:lstStyle/>
            <a:p>
              <a:pPr algn="ctr"/>
              <a:endParaRPr lang="en-US" dirty="0" err="1">
                <a:solidFill>
                  <a:schemeClr val="tx1"/>
                </a:solidFill>
              </a:endParaRPr>
            </a:p>
          </p:txBody>
        </p:sp>
      </p:grp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E5D47345-475D-E149-8864-8CA250127009}"/>
              </a:ext>
            </a:extLst>
          </p:cNvPr>
          <p:cNvGrpSpPr/>
          <p:nvPr/>
        </p:nvGrpSpPr>
        <p:grpSpPr>
          <a:xfrm>
            <a:off x="5334000" y="3181880"/>
            <a:ext cx="304801" cy="304801"/>
            <a:chOff x="7162799" y="2133600"/>
            <a:chExt cx="304801" cy="304801"/>
          </a:xfrm>
          <a:solidFill>
            <a:schemeClr val="bg1"/>
          </a:solidFill>
        </p:grpSpPr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A9473F57-2E2B-DF44-9029-418113AFBC90}"/>
                </a:ext>
              </a:extLst>
            </p:cNvPr>
            <p:cNvSpPr/>
            <p:nvPr/>
          </p:nvSpPr>
          <p:spPr bwMode="ltGray">
            <a:xfrm>
              <a:off x="7162799" y="2133600"/>
              <a:ext cx="152401" cy="152401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ctr"/>
            <a:lstStyle/>
            <a:p>
              <a:pPr algn="ctr"/>
              <a:endParaRPr 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DC4B93C6-6A89-AA45-8300-6EF8AE4E988A}"/>
                </a:ext>
              </a:extLst>
            </p:cNvPr>
            <p:cNvSpPr/>
            <p:nvPr/>
          </p:nvSpPr>
          <p:spPr bwMode="ltGray">
            <a:xfrm>
              <a:off x="7162799" y="2285999"/>
              <a:ext cx="152401" cy="152401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ctr"/>
            <a:lstStyle/>
            <a:p>
              <a:pPr algn="ctr"/>
              <a:endParaRPr 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314C0FF6-93DD-244C-AFF1-1F258E97CB7E}"/>
                </a:ext>
              </a:extLst>
            </p:cNvPr>
            <p:cNvSpPr/>
            <p:nvPr/>
          </p:nvSpPr>
          <p:spPr bwMode="ltGray">
            <a:xfrm>
              <a:off x="7315199" y="2286000"/>
              <a:ext cx="152401" cy="152401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ctr"/>
            <a:lstStyle/>
            <a:p>
              <a:pPr algn="ctr"/>
              <a:endParaRPr 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FFB20A95-DA5E-4648-9F69-415E5F3121E9}"/>
                </a:ext>
              </a:extLst>
            </p:cNvPr>
            <p:cNvSpPr/>
            <p:nvPr/>
          </p:nvSpPr>
          <p:spPr bwMode="ltGray">
            <a:xfrm>
              <a:off x="7315199" y="2133600"/>
              <a:ext cx="152401" cy="152401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ctr"/>
            <a:lstStyle/>
            <a:p>
              <a:pPr algn="ctr"/>
              <a:endParaRPr lang="en-US" dirty="0" err="1">
                <a:solidFill>
                  <a:schemeClr val="tx1"/>
                </a:solidFill>
              </a:endParaRPr>
            </a:p>
          </p:txBody>
        </p:sp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485FA9D7-39D6-634D-8B64-2A2C69750F0E}"/>
              </a:ext>
            </a:extLst>
          </p:cNvPr>
          <p:cNvGrpSpPr/>
          <p:nvPr/>
        </p:nvGrpSpPr>
        <p:grpSpPr>
          <a:xfrm>
            <a:off x="3051503" y="3164639"/>
            <a:ext cx="304801" cy="305534"/>
            <a:chOff x="7162799" y="2132867"/>
            <a:chExt cx="304801" cy="305534"/>
          </a:xfrm>
          <a:solidFill>
            <a:schemeClr val="bg1"/>
          </a:solidFill>
        </p:grpSpPr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840B66BE-5AEB-994C-98B1-E08EA67DDD4E}"/>
                </a:ext>
              </a:extLst>
            </p:cNvPr>
            <p:cNvSpPr/>
            <p:nvPr/>
          </p:nvSpPr>
          <p:spPr bwMode="ltGray">
            <a:xfrm>
              <a:off x="7164766" y="2132867"/>
              <a:ext cx="152401" cy="152401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ctr"/>
            <a:lstStyle/>
            <a:p>
              <a:pPr algn="ctr"/>
              <a:endParaRPr 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9BF496DA-8989-8F4F-B1D6-C78199702262}"/>
                </a:ext>
              </a:extLst>
            </p:cNvPr>
            <p:cNvSpPr/>
            <p:nvPr/>
          </p:nvSpPr>
          <p:spPr bwMode="ltGray">
            <a:xfrm>
              <a:off x="7162799" y="2285999"/>
              <a:ext cx="152401" cy="152401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ctr"/>
            <a:lstStyle/>
            <a:p>
              <a:pPr algn="ctr"/>
              <a:endParaRPr 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1B6C7BB3-06DB-9B43-A106-0D575330E56E}"/>
                </a:ext>
              </a:extLst>
            </p:cNvPr>
            <p:cNvSpPr/>
            <p:nvPr/>
          </p:nvSpPr>
          <p:spPr bwMode="ltGray">
            <a:xfrm>
              <a:off x="7315199" y="2286000"/>
              <a:ext cx="152401" cy="152401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ctr"/>
            <a:lstStyle/>
            <a:p>
              <a:pPr algn="ctr"/>
              <a:endParaRPr 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EF4420C5-053B-454F-A013-375C7F05A8D5}"/>
                </a:ext>
              </a:extLst>
            </p:cNvPr>
            <p:cNvSpPr/>
            <p:nvPr/>
          </p:nvSpPr>
          <p:spPr bwMode="ltGray">
            <a:xfrm>
              <a:off x="7315199" y="2133600"/>
              <a:ext cx="152401" cy="152401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ctr"/>
            <a:lstStyle/>
            <a:p>
              <a:pPr algn="ctr"/>
              <a:endParaRPr lang="en-US" dirty="0" err="1">
                <a:solidFill>
                  <a:schemeClr val="tx1"/>
                </a:solidFill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CE982141-6A80-D149-8B61-2DA66B988CD6}"/>
              </a:ext>
            </a:extLst>
          </p:cNvPr>
          <p:cNvSpPr txBox="1"/>
          <p:nvPr/>
        </p:nvSpPr>
        <p:spPr>
          <a:xfrm>
            <a:off x="2057400" y="2443274"/>
            <a:ext cx="1447800" cy="469359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square" lIns="91440" tIns="91440" rIns="91440" bIns="91440" rtlCol="0" anchor="t">
            <a:spAutoFit/>
          </a:bodyPr>
          <a:lstStyle/>
          <a:p>
            <a:pPr>
              <a:lnSpc>
                <a:spcPct val="90000"/>
              </a:lnSpc>
              <a:spcBef>
                <a:spcPts val="400"/>
              </a:spcBef>
            </a:pPr>
            <a:r>
              <a:rPr lang="en-US" sz="2000" b="1" dirty="0"/>
              <a:t>Locale 0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A8D09B5-E12A-C54F-9E82-7E11DE7CAC23}"/>
              </a:ext>
            </a:extLst>
          </p:cNvPr>
          <p:cNvSpPr txBox="1"/>
          <p:nvPr/>
        </p:nvSpPr>
        <p:spPr>
          <a:xfrm>
            <a:off x="4339896" y="2434426"/>
            <a:ext cx="1461816" cy="469359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square" lIns="91440" tIns="91440" rIns="91440" bIns="91440" rtlCol="0" anchor="t">
            <a:spAutoFit/>
          </a:bodyPr>
          <a:lstStyle/>
          <a:p>
            <a:pPr>
              <a:lnSpc>
                <a:spcPct val="90000"/>
              </a:lnSpc>
              <a:spcBef>
                <a:spcPts val="400"/>
              </a:spcBef>
            </a:pPr>
            <a:r>
              <a:rPr lang="en-US" sz="2000" b="1" dirty="0"/>
              <a:t>Locale 1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F72FE58-F3A2-B345-90A8-8CE5CF3F2734}"/>
              </a:ext>
            </a:extLst>
          </p:cNvPr>
          <p:cNvSpPr txBox="1"/>
          <p:nvPr/>
        </p:nvSpPr>
        <p:spPr>
          <a:xfrm>
            <a:off x="6719879" y="2443275"/>
            <a:ext cx="1461816" cy="469359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square" lIns="91440" tIns="91440" rIns="91440" bIns="91440" rtlCol="0" anchor="t">
            <a:spAutoFit/>
          </a:bodyPr>
          <a:lstStyle/>
          <a:p>
            <a:pPr>
              <a:lnSpc>
                <a:spcPct val="90000"/>
              </a:lnSpc>
              <a:spcBef>
                <a:spcPts val="400"/>
              </a:spcBef>
            </a:pPr>
            <a:r>
              <a:rPr lang="en-US" sz="2000" b="1" dirty="0"/>
              <a:t>Locale 2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5B14519-D21B-DD4E-A0AD-C7D487C352A9}"/>
              </a:ext>
            </a:extLst>
          </p:cNvPr>
          <p:cNvSpPr txBox="1"/>
          <p:nvPr/>
        </p:nvSpPr>
        <p:spPr>
          <a:xfrm>
            <a:off x="8993796" y="2434426"/>
            <a:ext cx="1461816" cy="469359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square" lIns="91440" tIns="91440" rIns="91440" bIns="91440" rtlCol="0" anchor="t">
            <a:spAutoFit/>
          </a:bodyPr>
          <a:lstStyle/>
          <a:p>
            <a:pPr>
              <a:lnSpc>
                <a:spcPct val="90000"/>
              </a:lnSpc>
              <a:spcBef>
                <a:spcPts val="400"/>
              </a:spcBef>
            </a:pPr>
            <a:r>
              <a:rPr lang="en-US" sz="2000" b="1" dirty="0"/>
              <a:t>Locale 3</a:t>
            </a:r>
          </a:p>
        </p:txBody>
      </p:sp>
      <p:graphicFrame>
        <p:nvGraphicFramePr>
          <p:cNvPr id="6" name="Table 51">
            <a:extLst>
              <a:ext uri="{FF2B5EF4-FFF2-40B4-BE49-F238E27FC236}">
                <a16:creationId xmlns:a16="http://schemas.microsoft.com/office/drawing/2014/main" id="{02B79DE2-0716-E046-9B10-949014BD1DF0}"/>
              </a:ext>
            </a:extLst>
          </p:cNvPr>
          <p:cNvGraphicFramePr>
            <a:graphicFrameLocks noGrp="1"/>
          </p:cNvGraphicFramePr>
          <p:nvPr/>
        </p:nvGraphicFramePr>
        <p:xfrm>
          <a:off x="4439035" y="3055659"/>
          <a:ext cx="723130" cy="7387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1565">
                  <a:extLst>
                    <a:ext uri="{9D8B030D-6E8A-4147-A177-3AD203B41FA5}">
                      <a16:colId xmlns:a16="http://schemas.microsoft.com/office/drawing/2014/main" val="3994097017"/>
                    </a:ext>
                  </a:extLst>
                </a:gridCol>
                <a:gridCol w="361565">
                  <a:extLst>
                    <a:ext uri="{9D8B030D-6E8A-4147-A177-3AD203B41FA5}">
                      <a16:colId xmlns:a16="http://schemas.microsoft.com/office/drawing/2014/main" val="2205526929"/>
                    </a:ext>
                  </a:extLst>
                </a:gridCol>
              </a:tblGrid>
              <a:tr h="369365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9433889"/>
                  </a:ext>
                </a:extLst>
              </a:tr>
              <a:tr h="369365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150635"/>
                  </a:ext>
                </a:extLst>
              </a:tr>
            </a:tbl>
          </a:graphicData>
        </a:graphic>
      </p:graphicFrame>
      <p:pic>
        <p:nvPicPr>
          <p:cNvPr id="104" name="Graphic 103" descr="Single gear with solid fill">
            <a:extLst>
              <a:ext uri="{FF2B5EF4-FFF2-40B4-BE49-F238E27FC236}">
                <a16:creationId xmlns:a16="http://schemas.microsoft.com/office/drawing/2014/main" id="{99BD6972-A9D6-544A-B69A-D7076D2FA30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56384" y="3077023"/>
            <a:ext cx="318795" cy="318795"/>
          </a:xfrm>
          <a:prstGeom prst="rect">
            <a:avLst/>
          </a:prstGeom>
        </p:spPr>
      </p:pic>
      <p:pic>
        <p:nvPicPr>
          <p:cNvPr id="107" name="Graphic 106" descr="Single gear with solid fill">
            <a:extLst>
              <a:ext uri="{FF2B5EF4-FFF2-40B4-BE49-F238E27FC236}">
                <a16:creationId xmlns:a16="http://schemas.microsoft.com/office/drawing/2014/main" id="{43F7E0F1-F6DD-7841-AE07-9AC5ADB2EAF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23084" y="3078066"/>
            <a:ext cx="318795" cy="318795"/>
          </a:xfrm>
          <a:prstGeom prst="rect">
            <a:avLst/>
          </a:prstGeom>
        </p:spPr>
      </p:pic>
      <p:pic>
        <p:nvPicPr>
          <p:cNvPr id="108" name="Graphic 107" descr="Single gear with solid fill">
            <a:extLst>
              <a:ext uri="{FF2B5EF4-FFF2-40B4-BE49-F238E27FC236}">
                <a16:creationId xmlns:a16="http://schemas.microsoft.com/office/drawing/2014/main" id="{4EAFF4ED-92DB-F94D-88D5-167AE77FF4F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23084" y="3441658"/>
            <a:ext cx="318795" cy="318795"/>
          </a:xfrm>
          <a:prstGeom prst="rect">
            <a:avLst/>
          </a:prstGeom>
        </p:spPr>
      </p:pic>
      <p:pic>
        <p:nvPicPr>
          <p:cNvPr id="109" name="Graphic 108" descr="Single gear with solid fill">
            <a:extLst>
              <a:ext uri="{FF2B5EF4-FFF2-40B4-BE49-F238E27FC236}">
                <a16:creationId xmlns:a16="http://schemas.microsoft.com/office/drawing/2014/main" id="{605583E1-764E-F343-99D9-B7A5A007370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56384" y="3440615"/>
            <a:ext cx="318795" cy="318795"/>
          </a:xfrm>
          <a:prstGeom prst="rect">
            <a:avLst/>
          </a:prstGeom>
        </p:spPr>
      </p:pic>
      <p:sp>
        <p:nvSpPr>
          <p:cNvPr id="66" name="Slide Number Placeholder 2">
            <a:extLst>
              <a:ext uri="{FF2B5EF4-FFF2-40B4-BE49-F238E27FC236}">
                <a16:creationId xmlns:a16="http://schemas.microsoft.com/office/drawing/2014/main" id="{874E0F14-362F-F24E-A29F-7002EACD5185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11202856" y="6301811"/>
            <a:ext cx="684344" cy="365125"/>
          </a:xfrm>
        </p:spPr>
        <p:txBody>
          <a:bodyPr/>
          <a:lstStyle/>
          <a:p>
            <a:pPr defTabSz="1088421">
              <a:buFontTx/>
              <a:buBlip>
                <a:blip r:embed="rId4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4"/>
                </a:buBlip>
              </a:pPr>
              <a:t>70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8A1A082-8148-7F4F-A1A0-69977B60F8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6962" y="3910741"/>
            <a:ext cx="1312038" cy="1118459"/>
          </a:xfrm>
          <a:prstGeom prst="rect">
            <a:avLst/>
          </a:prstGeom>
        </p:spPr>
      </p:pic>
      <p:pic>
        <p:nvPicPr>
          <p:cNvPr id="171" name="Picture 170">
            <a:extLst>
              <a:ext uri="{FF2B5EF4-FFF2-40B4-BE49-F238E27FC236}">
                <a16:creationId xmlns:a16="http://schemas.microsoft.com/office/drawing/2014/main" id="{26B8E0BF-F9C1-1548-B2C4-33365F4204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9600" y="3910741"/>
            <a:ext cx="1312038" cy="1118459"/>
          </a:xfrm>
          <a:prstGeom prst="rect">
            <a:avLst/>
          </a:prstGeom>
        </p:spPr>
      </p:pic>
      <p:pic>
        <p:nvPicPr>
          <p:cNvPr id="172" name="Picture 171">
            <a:extLst>
              <a:ext uri="{FF2B5EF4-FFF2-40B4-BE49-F238E27FC236}">
                <a16:creationId xmlns:a16="http://schemas.microsoft.com/office/drawing/2014/main" id="{4A1A13EF-F575-FD4C-98CE-955EFA063A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1800" y="3910741"/>
            <a:ext cx="1312038" cy="1118459"/>
          </a:xfrm>
          <a:prstGeom prst="rect">
            <a:avLst/>
          </a:prstGeom>
        </p:spPr>
      </p:pic>
      <p:pic>
        <p:nvPicPr>
          <p:cNvPr id="173" name="Picture 172">
            <a:extLst>
              <a:ext uri="{FF2B5EF4-FFF2-40B4-BE49-F238E27FC236}">
                <a16:creationId xmlns:a16="http://schemas.microsoft.com/office/drawing/2014/main" id="{88139D4A-4E3A-9E49-A9B2-349DE9A94C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67800" y="3910741"/>
            <a:ext cx="1312038" cy="1118459"/>
          </a:xfrm>
          <a:prstGeom prst="rect">
            <a:avLst/>
          </a:prstGeom>
        </p:spPr>
      </p:pic>
      <p:sp>
        <p:nvSpPr>
          <p:cNvPr id="174" name="TextBox 173">
            <a:extLst>
              <a:ext uri="{FF2B5EF4-FFF2-40B4-BE49-F238E27FC236}">
                <a16:creationId xmlns:a16="http://schemas.microsoft.com/office/drawing/2014/main" id="{BD3EE07B-4630-CE4A-937F-80A5D7EF8A94}"/>
              </a:ext>
            </a:extLst>
          </p:cNvPr>
          <p:cNvSpPr txBox="1"/>
          <p:nvPr/>
        </p:nvSpPr>
        <p:spPr>
          <a:xfrm>
            <a:off x="5658118" y="5244721"/>
            <a:ext cx="1580882" cy="440890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none" lIns="91440" tIns="91440" rIns="91440" bIns="91440" rtlCol="0">
            <a:spAutoFit/>
          </a:bodyPr>
          <a:lstStyle/>
          <a:p>
            <a:pPr algn="l">
              <a:lnSpc>
                <a:spcPct val="90000"/>
              </a:lnSpc>
              <a:spcBef>
                <a:spcPts val="400"/>
              </a:spcBef>
            </a:pPr>
            <a:r>
              <a:rPr lang="en-US" b="1" dirty="0"/>
              <a:t>Processor Core</a:t>
            </a: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485AF4BF-4EE6-4A42-90B2-9443652EEE3C}"/>
              </a:ext>
            </a:extLst>
          </p:cNvPr>
          <p:cNvSpPr txBox="1"/>
          <p:nvPr/>
        </p:nvSpPr>
        <p:spPr>
          <a:xfrm>
            <a:off x="5624539" y="5655110"/>
            <a:ext cx="954107" cy="440890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none" lIns="91440" tIns="91440" rIns="91440" bIns="91440" rtlCol="0">
            <a:spAutoFit/>
          </a:bodyPr>
          <a:lstStyle/>
          <a:p>
            <a:pPr algn="l">
              <a:lnSpc>
                <a:spcPct val="90000"/>
              </a:lnSpc>
              <a:spcBef>
                <a:spcPts val="400"/>
              </a:spcBef>
            </a:pPr>
            <a:r>
              <a:rPr lang="en-US" b="1" dirty="0"/>
              <a:t>Memory</a:t>
            </a:r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4B3A3CCE-0071-BE43-AFF2-EAB3BFD0B8EC}"/>
              </a:ext>
            </a:extLst>
          </p:cNvPr>
          <p:cNvSpPr/>
          <p:nvPr/>
        </p:nvSpPr>
        <p:spPr bwMode="ltGray">
          <a:xfrm>
            <a:off x="5414724" y="5320921"/>
            <a:ext cx="243393" cy="22860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  <p:sp>
        <p:nvSpPr>
          <p:cNvPr id="177" name="Rectangle 176">
            <a:extLst>
              <a:ext uri="{FF2B5EF4-FFF2-40B4-BE49-F238E27FC236}">
                <a16:creationId xmlns:a16="http://schemas.microsoft.com/office/drawing/2014/main" id="{AF309703-7F6F-AD49-A829-82E7072A5626}"/>
              </a:ext>
            </a:extLst>
          </p:cNvPr>
          <p:cNvSpPr/>
          <p:nvPr/>
        </p:nvSpPr>
        <p:spPr bwMode="ltGray">
          <a:xfrm>
            <a:off x="5414724" y="5731310"/>
            <a:ext cx="242664" cy="228600"/>
          </a:xfrm>
          <a:prstGeom prst="rect">
            <a:avLst/>
          </a:prstGeom>
          <a:solidFill>
            <a:schemeClr val="accent5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5221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2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2" dur="2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4" dur="2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6" dur="2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8" dur="2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0" dur="2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2" dur="2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4" dur="2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6" dur="2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8" dur="2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9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0" dur="2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1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2" dur="2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3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4" dur="2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6" dur="2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Stream Triad Using GPUs AND CPUS: CHIUW 2022 (single-locale)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F9B69CC-8AE4-9240-9BF8-B66265EBA654}"/>
              </a:ext>
            </a:extLst>
          </p:cNvPr>
          <p:cNvSpPr/>
          <p:nvPr/>
        </p:nvSpPr>
        <p:spPr>
          <a:xfrm>
            <a:off x="380999" y="1387019"/>
            <a:ext cx="8534401" cy="452431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pPr defTabSz="342900">
              <a:tabLst>
                <a:tab pos="940594" algn="l"/>
              </a:tabLst>
              <a:defRPr/>
            </a:pP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config const </a:t>
            </a:r>
            <a:r>
              <a:rPr lang="en-US" dirty="0">
                <a:solidFill>
                  <a:schemeClr val="accent3"/>
                </a:solidFill>
                <a:latin typeface="Courier New"/>
                <a:cs typeface="Courier New"/>
              </a:rPr>
              <a:t>n</a:t>
            </a:r>
            <a:r>
              <a:rPr lang="en-US" dirty="0">
                <a:solidFill>
                  <a:schemeClr val="accent1"/>
                </a:solidFill>
                <a:latin typeface="Courier New"/>
                <a:cs typeface="Courier New"/>
              </a:rPr>
              <a:t> = 1_000_000,</a:t>
            </a:r>
          </a:p>
          <a:p>
            <a:pPr defTabSz="342900">
              <a:tabLst>
                <a:tab pos="940594" algn="l"/>
              </a:tabLst>
              <a:defRPr/>
            </a:pP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             </a:t>
            </a:r>
            <a:r>
              <a:rPr lang="en-US" dirty="0">
                <a:solidFill>
                  <a:schemeClr val="accent3"/>
                </a:solidFill>
                <a:latin typeface="Courier New"/>
                <a:cs typeface="Courier New"/>
              </a:rPr>
              <a:t>alpha</a:t>
            </a:r>
            <a:r>
              <a:rPr lang="en-US" dirty="0">
                <a:solidFill>
                  <a:schemeClr val="accent1"/>
                </a:solidFill>
                <a:latin typeface="Courier New"/>
                <a:cs typeface="Courier New"/>
              </a:rPr>
              <a:t> = 0.01;</a:t>
            </a:r>
          </a:p>
          <a:p>
            <a:pPr defTabSz="342900">
              <a:tabLst>
                <a:tab pos="940594" algn="l"/>
              </a:tabLst>
              <a:defRPr/>
            </a:pPr>
            <a:endParaRPr lang="en-US" dirty="0">
              <a:solidFill>
                <a:schemeClr val="accent1"/>
              </a:solidFill>
              <a:latin typeface="Courier New"/>
              <a:cs typeface="Courier New"/>
            </a:endParaRPr>
          </a:p>
          <a:p>
            <a:pPr defTabSz="342900">
              <a:tabLst>
                <a:tab pos="940594" algn="l"/>
              </a:tabLst>
              <a:defRPr/>
            </a:pP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 </a:t>
            </a:r>
            <a:endParaRPr lang="en-US" dirty="0">
              <a:solidFill>
                <a:sysClr val="windowText" lastClr="000000"/>
              </a:solidFill>
              <a:latin typeface="Courier New"/>
              <a:cs typeface="Courier New"/>
            </a:endParaRPr>
          </a:p>
          <a:p>
            <a:pPr defTabSz="342900">
              <a:tabLst>
                <a:tab pos="940594" algn="l"/>
              </a:tabLst>
              <a:defRPr/>
            </a:pP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 </a:t>
            </a: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cobegin</a:t>
            </a: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 {</a:t>
            </a:r>
          </a:p>
          <a:p>
            <a:pPr defTabSz="342900">
              <a:tabLst>
                <a:tab pos="940594" algn="l"/>
              </a:tabLst>
              <a:defRPr/>
            </a:pP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    coforall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chemeClr val="accent3"/>
                </a:solidFill>
                <a:latin typeface="Courier New"/>
                <a:cs typeface="Courier New"/>
              </a:rPr>
              <a:t>gpuid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</a:t>
            </a: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in </a:t>
            </a: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1..numGPUs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</a:t>
            </a: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do on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</a:t>
            </a:r>
            <a:r>
              <a:rPr lang="en-US" b="1" dirty="0" err="1">
                <a:solidFill>
                  <a:schemeClr val="accent4"/>
                </a:solidFill>
                <a:latin typeface="Courier New"/>
                <a:cs typeface="Courier New"/>
              </a:rPr>
              <a:t>here</a:t>
            </a:r>
            <a:r>
              <a:rPr lang="en-US" dirty="0" err="1">
                <a:solidFill>
                  <a:schemeClr val="tx1"/>
                </a:solidFill>
                <a:latin typeface="Courier New"/>
                <a:cs typeface="Courier New"/>
              </a:rPr>
              <a:t>.getChild</a:t>
            </a: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(</a:t>
            </a:r>
            <a:r>
              <a:rPr lang="en-US" dirty="0" err="1">
                <a:solidFill>
                  <a:schemeClr val="tx1"/>
                </a:solidFill>
                <a:latin typeface="Courier New"/>
                <a:cs typeface="Courier New"/>
              </a:rPr>
              <a:t>gpuid</a:t>
            </a: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) {</a:t>
            </a:r>
          </a:p>
          <a:p>
            <a:pPr defTabSz="457189">
              <a:tabLst>
                <a:tab pos="1254094" algn="l"/>
              </a:tabLst>
              <a:defRPr/>
            </a:pP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      var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chemeClr val="accent3"/>
                </a:solidFill>
                <a:latin typeface="Courier New"/>
                <a:cs typeface="Courier New"/>
              </a:rPr>
              <a:t>A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, </a:t>
            </a:r>
            <a:r>
              <a:rPr lang="en-US" dirty="0">
                <a:solidFill>
                  <a:schemeClr val="accent3"/>
                </a:solidFill>
                <a:latin typeface="Courier New"/>
                <a:cs typeface="Courier New"/>
              </a:rPr>
              <a:t>B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, </a:t>
            </a:r>
            <a:r>
              <a:rPr lang="en-US" dirty="0">
                <a:solidFill>
                  <a:schemeClr val="accent3"/>
                </a:solidFill>
                <a:latin typeface="Courier New"/>
                <a:cs typeface="Courier New"/>
              </a:rPr>
              <a:t>C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: [1..n] </a:t>
            </a: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real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;</a:t>
            </a:r>
          </a:p>
          <a:p>
            <a:pPr defTabSz="457189">
              <a:tabLst>
                <a:tab pos="1254094" algn="l"/>
              </a:tabLst>
              <a:defRPr/>
            </a:pP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     A = B + alpha * C;</a:t>
            </a:r>
          </a:p>
          <a:p>
            <a:pPr defTabSz="457189">
              <a:tabLst>
                <a:tab pos="1254094" algn="l"/>
              </a:tabLst>
              <a:defRPr/>
            </a:pP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   }</a:t>
            </a:r>
          </a:p>
          <a:p>
            <a:pPr defTabSz="457189">
              <a:tabLst>
                <a:tab pos="1254094" algn="l"/>
              </a:tabLst>
              <a:defRPr/>
            </a:pP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   {</a:t>
            </a:r>
          </a:p>
          <a:p>
            <a:pPr defTabSz="457189">
              <a:tabLst>
                <a:tab pos="1254094" algn="l"/>
              </a:tabLst>
              <a:defRPr/>
            </a:pP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      var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chemeClr val="accent3"/>
                </a:solidFill>
                <a:latin typeface="Courier New"/>
                <a:cs typeface="Courier New"/>
              </a:rPr>
              <a:t>A</a:t>
            </a: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, </a:t>
            </a:r>
            <a:r>
              <a:rPr lang="en-US" dirty="0">
                <a:solidFill>
                  <a:schemeClr val="accent3"/>
                </a:solidFill>
                <a:latin typeface="Courier New"/>
                <a:cs typeface="Courier New"/>
              </a:rPr>
              <a:t>B</a:t>
            </a: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, </a:t>
            </a:r>
            <a:r>
              <a:rPr lang="en-US" dirty="0">
                <a:solidFill>
                  <a:schemeClr val="accent3"/>
                </a:solidFill>
                <a:latin typeface="Courier New"/>
                <a:cs typeface="Courier New"/>
              </a:rPr>
              <a:t>C</a:t>
            </a: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: [1..n] </a:t>
            </a: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real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;</a:t>
            </a:r>
          </a:p>
          <a:p>
            <a:pPr defTabSz="457189">
              <a:tabLst>
                <a:tab pos="1254094" algn="l"/>
              </a:tabLst>
              <a:defRPr/>
            </a:pP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     A = B + alpha * C;        </a:t>
            </a:r>
          </a:p>
          <a:p>
            <a:pPr defTabSz="457189">
              <a:tabLst>
                <a:tab pos="1254094" algn="l"/>
              </a:tabLst>
              <a:defRPr/>
            </a:pP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   }</a:t>
            </a:r>
          </a:p>
          <a:p>
            <a:pPr defTabSz="457189">
              <a:tabLst>
                <a:tab pos="1254094" algn="l"/>
              </a:tabLst>
              <a:defRPr/>
            </a:pP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  }  </a:t>
            </a:r>
          </a:p>
          <a:p>
            <a:pPr defTabSz="457189">
              <a:tabLst>
                <a:tab pos="1254094" algn="l"/>
              </a:tabLst>
              <a:defRPr/>
            </a:pP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 </a:t>
            </a:r>
          </a:p>
          <a:p>
            <a:pPr defTabSz="457189">
              <a:tabLst>
                <a:tab pos="1254094" algn="l"/>
              </a:tabLst>
              <a:defRPr/>
            </a:pPr>
            <a:endParaRPr lang="en-US" dirty="0">
              <a:solidFill>
                <a:schemeClr val="tx1"/>
              </a:solidFill>
              <a:latin typeface="Courier New"/>
              <a:cs typeface="Courier New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7050B62-FF4E-BD49-99D3-59D4534D720A}"/>
              </a:ext>
            </a:extLst>
          </p:cNvPr>
          <p:cNvSpPr/>
          <p:nvPr/>
        </p:nvSpPr>
        <p:spPr>
          <a:xfrm>
            <a:off x="381000" y="1017687"/>
            <a:ext cx="1750449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tx1"/>
                </a:solidFill>
                <a:cs typeface="Courier New" pitchFamily="49" charset="0"/>
              </a:rPr>
              <a:t>stream-</a:t>
            </a:r>
            <a:r>
              <a:rPr lang="en-US" dirty="0" err="1">
                <a:solidFill>
                  <a:schemeClr val="tx1"/>
                </a:solidFill>
                <a:cs typeface="Courier New" pitchFamily="49" charset="0"/>
              </a:rPr>
              <a:t>ep.chpl</a:t>
            </a:r>
            <a:endParaRPr lang="en-US" dirty="0">
              <a:solidFill>
                <a:schemeClr val="tx1"/>
              </a:solidFill>
              <a:cs typeface="Courier New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02CB782-51BB-394F-8186-F3DA2B371BC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3"/>
                </a:buBlip>
              </a:pPr>
              <a:t>71</a:t>
            </a:fld>
            <a:endParaRPr lang="en-US" dirty="0"/>
          </a:p>
        </p:txBody>
      </p:sp>
      <p:sp>
        <p:nvSpPr>
          <p:cNvPr id="23" name="Process 22">
            <a:extLst>
              <a:ext uri="{FF2B5EF4-FFF2-40B4-BE49-F238E27FC236}">
                <a16:creationId xmlns:a16="http://schemas.microsoft.com/office/drawing/2014/main" id="{96951E9E-CA59-3544-8A90-8E208D2B048C}"/>
              </a:ext>
            </a:extLst>
          </p:cNvPr>
          <p:cNvSpPr/>
          <p:nvPr/>
        </p:nvSpPr>
        <p:spPr bwMode="ltGray">
          <a:xfrm>
            <a:off x="7657372" y="5427600"/>
            <a:ext cx="4040056" cy="668400"/>
          </a:xfrm>
          <a:prstGeom prst="flowChartProcess">
            <a:avLst/>
          </a:prstGeom>
          <a:solidFill>
            <a:schemeClr val="accent1">
              <a:lumMod val="75000"/>
            </a:schemeClr>
          </a:solidFill>
          <a:ln w="571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This program uses all CPUs and GPUs</a:t>
            </a:r>
            <a:br>
              <a:rPr lang="en-US" b="1" dirty="0">
                <a:solidFill>
                  <a:schemeClr val="bg1"/>
                </a:solidFill>
              </a:rPr>
            </a:br>
            <a:r>
              <a:rPr lang="en-US" b="1" dirty="0">
                <a:solidFill>
                  <a:schemeClr val="bg1"/>
                </a:solidFill>
              </a:rPr>
              <a:t>on a single compute node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8605B34-2B12-BA48-918C-A25F4CBB32A2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2082018" y="1583461"/>
            <a:ext cx="5957810" cy="1103468"/>
          </a:xfrm>
          <a:prstGeom prst="straightConnector1">
            <a:avLst/>
          </a:prstGeom>
          <a:ln w="57150">
            <a:solidFill>
              <a:schemeClr val="accent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Process 20">
            <a:extLst>
              <a:ext uri="{FF2B5EF4-FFF2-40B4-BE49-F238E27FC236}">
                <a16:creationId xmlns:a16="http://schemas.microsoft.com/office/drawing/2014/main" id="{76D67581-C970-C149-8C27-C61255F2AD06}"/>
              </a:ext>
            </a:extLst>
          </p:cNvPr>
          <p:cNvSpPr/>
          <p:nvPr/>
        </p:nvSpPr>
        <p:spPr bwMode="ltGray">
          <a:xfrm>
            <a:off x="8039828" y="1143000"/>
            <a:ext cx="3352800" cy="880921"/>
          </a:xfrm>
          <a:prstGeom prst="flowChartProcess">
            <a:avLst/>
          </a:prstGeom>
          <a:solidFill>
            <a:schemeClr val="accent1"/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‘cobegin { … }’ creates a task 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per child statement</a:t>
            </a:r>
          </a:p>
        </p:txBody>
      </p:sp>
      <p:sp>
        <p:nvSpPr>
          <p:cNvPr id="15" name="Process 14">
            <a:extLst>
              <a:ext uri="{FF2B5EF4-FFF2-40B4-BE49-F238E27FC236}">
                <a16:creationId xmlns:a16="http://schemas.microsoft.com/office/drawing/2014/main" id="{B74FCE5B-D182-9F46-B1AA-1FDBDA302495}"/>
              </a:ext>
            </a:extLst>
          </p:cNvPr>
          <p:cNvSpPr/>
          <p:nvPr/>
        </p:nvSpPr>
        <p:spPr bwMode="ltGray">
          <a:xfrm>
            <a:off x="7752986" y="4082642"/>
            <a:ext cx="3352800" cy="489358"/>
          </a:xfrm>
          <a:prstGeom prst="flowChartProcess">
            <a:avLst/>
          </a:prstGeom>
          <a:solidFill>
            <a:schemeClr val="accent1"/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the other runs the multi-CPU triad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AC1491C-F7A1-224F-9D74-D02F300A2200}"/>
              </a:ext>
            </a:extLst>
          </p:cNvPr>
          <p:cNvCxnSpPr>
            <a:cxnSpLocks/>
          </p:cNvCxnSpPr>
          <p:nvPr/>
        </p:nvCxnSpPr>
        <p:spPr>
          <a:xfrm>
            <a:off x="4800600" y="4332964"/>
            <a:ext cx="2913558" cy="0"/>
          </a:xfrm>
          <a:prstGeom prst="straightConnector1">
            <a:avLst/>
          </a:prstGeom>
          <a:ln w="57150">
            <a:solidFill>
              <a:schemeClr val="accent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DFD4142-4666-7B42-8956-4602A8014F8D}"/>
              </a:ext>
            </a:extLst>
          </p:cNvPr>
          <p:cNvCxnSpPr>
            <a:cxnSpLocks/>
          </p:cNvCxnSpPr>
          <p:nvPr/>
        </p:nvCxnSpPr>
        <p:spPr>
          <a:xfrm>
            <a:off x="8839200" y="2950098"/>
            <a:ext cx="1412634" cy="0"/>
          </a:xfrm>
          <a:prstGeom prst="straightConnector1">
            <a:avLst/>
          </a:prstGeom>
          <a:ln w="57150">
            <a:solidFill>
              <a:schemeClr val="accent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Process 26">
            <a:extLst>
              <a:ext uri="{FF2B5EF4-FFF2-40B4-BE49-F238E27FC236}">
                <a16:creationId xmlns:a16="http://schemas.microsoft.com/office/drawing/2014/main" id="{2A3AB7B7-59E5-7449-A677-F23E7E35973D}"/>
              </a:ext>
            </a:extLst>
          </p:cNvPr>
          <p:cNvSpPr/>
          <p:nvPr/>
        </p:nvSpPr>
        <p:spPr bwMode="ltGray">
          <a:xfrm>
            <a:off x="9372600" y="2645298"/>
            <a:ext cx="2590800" cy="685800"/>
          </a:xfrm>
          <a:prstGeom prst="flowChartProcess">
            <a:avLst/>
          </a:prstGeom>
          <a:solidFill>
            <a:schemeClr val="accent1"/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one task creates GPU tasks</a:t>
            </a:r>
          </a:p>
        </p:txBody>
      </p:sp>
    </p:spTree>
    <p:extLst>
      <p:ext uri="{BB962C8B-B14F-4D97-AF65-F5344CB8AC3E}">
        <p14:creationId xmlns:p14="http://schemas.microsoft.com/office/powerpoint/2010/main" val="752861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1" grpId="0" animBg="1"/>
      <p:bldP spid="15" grpId="0" animBg="1"/>
      <p:bldP spid="27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Stream Triad Using GPUs AND CPUS: TODAY (Single-locale)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F9B69CC-8AE4-9240-9BF8-B66265EBA654}"/>
              </a:ext>
            </a:extLst>
          </p:cNvPr>
          <p:cNvSpPr/>
          <p:nvPr/>
        </p:nvSpPr>
        <p:spPr>
          <a:xfrm>
            <a:off x="380999" y="1387019"/>
            <a:ext cx="8534401" cy="452431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pPr defTabSz="342900">
              <a:tabLst>
                <a:tab pos="940594" algn="l"/>
              </a:tabLst>
              <a:defRPr/>
            </a:pP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config const </a:t>
            </a:r>
            <a:r>
              <a:rPr lang="en-US" dirty="0">
                <a:solidFill>
                  <a:schemeClr val="accent3"/>
                </a:solidFill>
                <a:latin typeface="Courier New"/>
                <a:cs typeface="Courier New"/>
              </a:rPr>
              <a:t>n</a:t>
            </a:r>
            <a:r>
              <a:rPr lang="en-US" dirty="0">
                <a:solidFill>
                  <a:schemeClr val="accent1"/>
                </a:solidFill>
                <a:latin typeface="Courier New"/>
                <a:cs typeface="Courier New"/>
              </a:rPr>
              <a:t> = 1_000_000,</a:t>
            </a:r>
          </a:p>
          <a:p>
            <a:pPr defTabSz="342900">
              <a:tabLst>
                <a:tab pos="940594" algn="l"/>
              </a:tabLst>
              <a:defRPr/>
            </a:pP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             </a:t>
            </a:r>
            <a:r>
              <a:rPr lang="en-US" dirty="0">
                <a:solidFill>
                  <a:schemeClr val="accent3"/>
                </a:solidFill>
                <a:latin typeface="Courier New"/>
                <a:cs typeface="Courier New"/>
              </a:rPr>
              <a:t>alpha</a:t>
            </a:r>
            <a:r>
              <a:rPr lang="en-US" dirty="0">
                <a:solidFill>
                  <a:schemeClr val="accent1"/>
                </a:solidFill>
                <a:latin typeface="Courier New"/>
                <a:cs typeface="Courier New"/>
              </a:rPr>
              <a:t> = 0.01;</a:t>
            </a:r>
          </a:p>
          <a:p>
            <a:pPr defTabSz="342900">
              <a:tabLst>
                <a:tab pos="940594" algn="l"/>
              </a:tabLst>
              <a:defRPr/>
            </a:pPr>
            <a:endParaRPr lang="en-US" dirty="0">
              <a:solidFill>
                <a:schemeClr val="accent1"/>
              </a:solidFill>
              <a:latin typeface="Courier New"/>
              <a:cs typeface="Courier New"/>
            </a:endParaRPr>
          </a:p>
          <a:p>
            <a:pPr defTabSz="342900">
              <a:tabLst>
                <a:tab pos="940594" algn="l"/>
              </a:tabLst>
              <a:defRPr/>
            </a:pP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 </a:t>
            </a:r>
            <a:endParaRPr lang="en-US" dirty="0">
              <a:solidFill>
                <a:sysClr val="windowText" lastClr="000000"/>
              </a:solidFill>
              <a:latin typeface="Courier New"/>
              <a:cs typeface="Courier New"/>
            </a:endParaRPr>
          </a:p>
          <a:p>
            <a:pPr defTabSz="342900">
              <a:tabLst>
                <a:tab pos="940594" algn="l"/>
              </a:tabLst>
              <a:defRPr/>
            </a:pP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 </a:t>
            </a: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cobegin</a:t>
            </a: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 {</a:t>
            </a:r>
          </a:p>
          <a:p>
            <a:pPr defTabSz="342900">
              <a:tabLst>
                <a:tab pos="940594" algn="l"/>
              </a:tabLst>
              <a:defRPr/>
            </a:pP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    coforall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chemeClr val="accent3"/>
                </a:solidFill>
                <a:latin typeface="Courier New"/>
                <a:cs typeface="Courier New"/>
              </a:rPr>
              <a:t>gpu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</a:t>
            </a: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in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</a:t>
            </a:r>
            <a:r>
              <a:rPr lang="en-US" b="1" dirty="0" err="1">
                <a:solidFill>
                  <a:schemeClr val="accent4"/>
                </a:solidFill>
                <a:latin typeface="Courier New"/>
                <a:cs typeface="Courier New"/>
              </a:rPr>
              <a:t>here</a:t>
            </a:r>
            <a:r>
              <a:rPr lang="en-US" dirty="0" err="1">
                <a:solidFill>
                  <a:sysClr val="windowText" lastClr="000000"/>
                </a:solidFill>
                <a:latin typeface="Courier New"/>
                <a:cs typeface="Courier New"/>
              </a:rPr>
              <a:t>.</a:t>
            </a:r>
            <a:r>
              <a:rPr lang="en-US" b="1" dirty="0" err="1">
                <a:solidFill>
                  <a:schemeClr val="accent4"/>
                </a:solidFill>
                <a:latin typeface="Courier New"/>
                <a:cs typeface="Courier New"/>
              </a:rPr>
              <a:t>gpus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</a:t>
            </a: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do on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urier New"/>
                <a:cs typeface="Courier New"/>
              </a:rPr>
              <a:t>gpu</a:t>
            </a: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 {         </a:t>
            </a:r>
          </a:p>
          <a:p>
            <a:pPr defTabSz="457189">
              <a:tabLst>
                <a:tab pos="1254094" algn="l"/>
              </a:tabLst>
              <a:defRPr/>
            </a:pP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      var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chemeClr val="accent3"/>
                </a:solidFill>
                <a:latin typeface="Courier New"/>
                <a:cs typeface="Courier New"/>
              </a:rPr>
              <a:t>A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, </a:t>
            </a:r>
            <a:r>
              <a:rPr lang="en-US" dirty="0">
                <a:solidFill>
                  <a:schemeClr val="accent3"/>
                </a:solidFill>
                <a:latin typeface="Courier New"/>
                <a:cs typeface="Courier New"/>
              </a:rPr>
              <a:t>B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, </a:t>
            </a:r>
            <a:r>
              <a:rPr lang="en-US" dirty="0">
                <a:solidFill>
                  <a:schemeClr val="accent3"/>
                </a:solidFill>
                <a:latin typeface="Courier New"/>
                <a:cs typeface="Courier New"/>
              </a:rPr>
              <a:t>C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: [1..n] </a:t>
            </a: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real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;</a:t>
            </a:r>
          </a:p>
          <a:p>
            <a:pPr defTabSz="457189">
              <a:tabLst>
                <a:tab pos="1254094" algn="l"/>
              </a:tabLst>
              <a:defRPr/>
            </a:pP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     A = B + alpha * C;</a:t>
            </a:r>
          </a:p>
          <a:p>
            <a:pPr defTabSz="457189">
              <a:tabLst>
                <a:tab pos="1254094" algn="l"/>
              </a:tabLst>
              <a:defRPr/>
            </a:pP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   }</a:t>
            </a:r>
          </a:p>
          <a:p>
            <a:pPr defTabSz="457189">
              <a:tabLst>
                <a:tab pos="1254094" algn="l"/>
              </a:tabLst>
              <a:defRPr/>
            </a:pP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   {</a:t>
            </a:r>
          </a:p>
          <a:p>
            <a:pPr defTabSz="457189">
              <a:tabLst>
                <a:tab pos="1254094" algn="l"/>
              </a:tabLst>
              <a:defRPr/>
            </a:pP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      var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chemeClr val="accent3"/>
                </a:solidFill>
                <a:latin typeface="Courier New"/>
                <a:cs typeface="Courier New"/>
              </a:rPr>
              <a:t>A</a:t>
            </a: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, </a:t>
            </a:r>
            <a:r>
              <a:rPr lang="en-US" dirty="0">
                <a:solidFill>
                  <a:schemeClr val="accent3"/>
                </a:solidFill>
                <a:latin typeface="Courier New"/>
                <a:cs typeface="Courier New"/>
              </a:rPr>
              <a:t>B</a:t>
            </a: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, </a:t>
            </a:r>
            <a:r>
              <a:rPr lang="en-US" dirty="0">
                <a:solidFill>
                  <a:schemeClr val="accent3"/>
                </a:solidFill>
                <a:latin typeface="Courier New"/>
                <a:cs typeface="Courier New"/>
              </a:rPr>
              <a:t>C</a:t>
            </a: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: [1..n] </a:t>
            </a: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real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;</a:t>
            </a:r>
          </a:p>
          <a:p>
            <a:pPr defTabSz="457189">
              <a:tabLst>
                <a:tab pos="1254094" algn="l"/>
              </a:tabLst>
              <a:defRPr/>
            </a:pP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     A = B + alpha * C;        </a:t>
            </a:r>
          </a:p>
          <a:p>
            <a:pPr defTabSz="457189">
              <a:tabLst>
                <a:tab pos="1254094" algn="l"/>
              </a:tabLst>
              <a:defRPr/>
            </a:pP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   }</a:t>
            </a:r>
          </a:p>
          <a:p>
            <a:pPr defTabSz="457189">
              <a:tabLst>
                <a:tab pos="1254094" algn="l"/>
              </a:tabLst>
              <a:defRPr/>
            </a:pP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  }  </a:t>
            </a:r>
          </a:p>
          <a:p>
            <a:pPr defTabSz="457189">
              <a:tabLst>
                <a:tab pos="1254094" algn="l"/>
              </a:tabLst>
              <a:defRPr/>
            </a:pP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 </a:t>
            </a:r>
          </a:p>
          <a:p>
            <a:pPr defTabSz="457189">
              <a:tabLst>
                <a:tab pos="1254094" algn="l"/>
              </a:tabLst>
              <a:defRPr/>
            </a:pPr>
            <a:endParaRPr lang="en-US" dirty="0">
              <a:solidFill>
                <a:schemeClr val="tx1"/>
              </a:solidFill>
              <a:latin typeface="Courier New"/>
              <a:cs typeface="Courier New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7050B62-FF4E-BD49-99D3-59D4534D720A}"/>
              </a:ext>
            </a:extLst>
          </p:cNvPr>
          <p:cNvSpPr/>
          <p:nvPr/>
        </p:nvSpPr>
        <p:spPr>
          <a:xfrm>
            <a:off x="381000" y="1017687"/>
            <a:ext cx="1750449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tx1"/>
                </a:solidFill>
                <a:cs typeface="Courier New" pitchFamily="49" charset="0"/>
              </a:rPr>
              <a:t>stream-</a:t>
            </a:r>
            <a:r>
              <a:rPr lang="en-US" dirty="0" err="1">
                <a:solidFill>
                  <a:schemeClr val="tx1"/>
                </a:solidFill>
                <a:cs typeface="Courier New" pitchFamily="49" charset="0"/>
              </a:rPr>
              <a:t>ep.chpl</a:t>
            </a:r>
            <a:endParaRPr lang="en-US" dirty="0">
              <a:solidFill>
                <a:schemeClr val="tx1"/>
              </a:solidFill>
              <a:cs typeface="Courier New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02CB782-51BB-394F-8186-F3DA2B371BC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1088421">
              <a:buFontTx/>
              <a:buBlip>
                <a:blip r:embed="rId2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2"/>
                </a:buBlip>
              </a:pPr>
              <a:t>72</a:t>
            </a:fld>
            <a:endParaRPr lang="en-US" dirty="0"/>
          </a:p>
        </p:txBody>
      </p:sp>
      <p:sp>
        <p:nvSpPr>
          <p:cNvPr id="23" name="Process 22">
            <a:extLst>
              <a:ext uri="{FF2B5EF4-FFF2-40B4-BE49-F238E27FC236}">
                <a16:creationId xmlns:a16="http://schemas.microsoft.com/office/drawing/2014/main" id="{96951E9E-CA59-3544-8A90-8E208D2B048C}"/>
              </a:ext>
            </a:extLst>
          </p:cNvPr>
          <p:cNvSpPr/>
          <p:nvPr/>
        </p:nvSpPr>
        <p:spPr bwMode="ltGray">
          <a:xfrm>
            <a:off x="7657372" y="5427600"/>
            <a:ext cx="4040056" cy="668400"/>
          </a:xfrm>
          <a:prstGeom prst="flowChartProcess">
            <a:avLst/>
          </a:prstGeom>
          <a:solidFill>
            <a:schemeClr val="accent1">
              <a:lumMod val="75000"/>
            </a:schemeClr>
          </a:solidFill>
          <a:ln w="571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This program uses all CPUs and GPUs</a:t>
            </a:r>
            <a:br>
              <a:rPr lang="en-US" b="1" dirty="0">
                <a:solidFill>
                  <a:schemeClr val="bg1"/>
                </a:solidFill>
              </a:rPr>
            </a:br>
            <a:r>
              <a:rPr lang="en-US" b="1" dirty="0">
                <a:solidFill>
                  <a:schemeClr val="bg1"/>
                </a:solidFill>
              </a:rPr>
              <a:t>on a single compute node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A4E9ECD-D5E8-014D-BBD0-EA97AB2EBB55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400800" y="2955061"/>
            <a:ext cx="1639028" cy="0"/>
          </a:xfrm>
          <a:prstGeom prst="straightConnector1">
            <a:avLst/>
          </a:prstGeom>
          <a:ln w="57150">
            <a:solidFill>
              <a:schemeClr val="accent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Process 17">
            <a:extLst>
              <a:ext uri="{FF2B5EF4-FFF2-40B4-BE49-F238E27FC236}">
                <a16:creationId xmlns:a16="http://schemas.microsoft.com/office/drawing/2014/main" id="{1374F8F8-02CB-4840-A04C-F47D018123E6}"/>
              </a:ext>
            </a:extLst>
          </p:cNvPr>
          <p:cNvSpPr/>
          <p:nvPr/>
        </p:nvSpPr>
        <p:spPr bwMode="ltGray">
          <a:xfrm>
            <a:off x="8039828" y="2514600"/>
            <a:ext cx="3542572" cy="880921"/>
          </a:xfrm>
          <a:prstGeom prst="flowChartProcess">
            <a:avLst/>
          </a:prstGeom>
          <a:solidFill>
            <a:schemeClr val="accent1"/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Improved syntax for GPU sublocales</a:t>
            </a:r>
          </a:p>
        </p:txBody>
      </p:sp>
    </p:spTree>
    <p:extLst>
      <p:ext uri="{BB962C8B-B14F-4D97-AF65-F5344CB8AC3E}">
        <p14:creationId xmlns:p14="http://schemas.microsoft.com/office/powerpoint/2010/main" val="1718996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Stream Triad Using GPUs AND CPUS: TODAY (multi-locale)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F9B69CC-8AE4-9240-9BF8-B66265EBA654}"/>
              </a:ext>
            </a:extLst>
          </p:cNvPr>
          <p:cNvSpPr/>
          <p:nvPr/>
        </p:nvSpPr>
        <p:spPr>
          <a:xfrm>
            <a:off x="380999" y="1387019"/>
            <a:ext cx="8534401" cy="452431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pPr defTabSz="342900">
              <a:tabLst>
                <a:tab pos="940594" algn="l"/>
              </a:tabLst>
              <a:defRPr/>
            </a:pP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config const </a:t>
            </a:r>
            <a:r>
              <a:rPr lang="en-US" dirty="0">
                <a:solidFill>
                  <a:schemeClr val="accent3"/>
                </a:solidFill>
                <a:latin typeface="Courier New"/>
                <a:cs typeface="Courier New"/>
              </a:rPr>
              <a:t>n</a:t>
            </a:r>
            <a:r>
              <a:rPr lang="en-US" dirty="0">
                <a:solidFill>
                  <a:schemeClr val="accent1"/>
                </a:solidFill>
                <a:latin typeface="Courier New"/>
                <a:cs typeface="Courier New"/>
              </a:rPr>
              <a:t> = 1_000_000,</a:t>
            </a:r>
          </a:p>
          <a:p>
            <a:pPr defTabSz="342900">
              <a:tabLst>
                <a:tab pos="940594" algn="l"/>
              </a:tabLst>
              <a:defRPr/>
            </a:pP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             </a:t>
            </a:r>
            <a:r>
              <a:rPr lang="en-US" dirty="0">
                <a:solidFill>
                  <a:schemeClr val="accent3"/>
                </a:solidFill>
                <a:latin typeface="Courier New"/>
                <a:cs typeface="Courier New"/>
              </a:rPr>
              <a:t>alpha</a:t>
            </a:r>
            <a:r>
              <a:rPr lang="en-US" dirty="0">
                <a:solidFill>
                  <a:schemeClr val="accent1"/>
                </a:solidFill>
                <a:latin typeface="Courier New"/>
                <a:cs typeface="Courier New"/>
              </a:rPr>
              <a:t> = 0.01;</a:t>
            </a:r>
          </a:p>
          <a:p>
            <a:pPr defTabSz="342900">
              <a:tabLst>
                <a:tab pos="940594" algn="l"/>
              </a:tabLst>
              <a:defRPr/>
            </a:pPr>
            <a:endParaRPr lang="en-US" dirty="0">
              <a:solidFill>
                <a:schemeClr val="accent1"/>
              </a:solidFill>
              <a:latin typeface="Courier New"/>
              <a:cs typeface="Courier New"/>
            </a:endParaRPr>
          </a:p>
          <a:p>
            <a:pPr defTabSz="342900">
              <a:tabLst>
                <a:tab pos="940594" algn="l"/>
              </a:tabLst>
              <a:defRPr/>
            </a:pP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coforall</a:t>
            </a:r>
            <a:r>
              <a:rPr lang="en-US" dirty="0">
                <a:solidFill>
                  <a:srgbClr val="00009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chemeClr val="accent3"/>
                </a:solidFill>
                <a:latin typeface="Courier New"/>
                <a:cs typeface="Courier New"/>
              </a:rPr>
              <a:t>loc</a:t>
            </a:r>
            <a:r>
              <a:rPr lang="en-US" dirty="0">
                <a:solidFill>
                  <a:srgbClr val="660066"/>
                </a:solidFill>
                <a:latin typeface="Courier New"/>
                <a:cs typeface="Courier New"/>
              </a:rPr>
              <a:t> </a:t>
            </a: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in</a:t>
            </a:r>
            <a:r>
              <a:rPr lang="en-US" dirty="0">
                <a:solidFill>
                  <a:srgbClr val="660066"/>
                </a:solidFill>
                <a:latin typeface="Courier New"/>
                <a:cs typeface="Courier New"/>
              </a:rPr>
              <a:t> </a:t>
            </a:r>
            <a:r>
              <a:rPr lang="en-US" b="1" dirty="0">
                <a:solidFill>
                  <a:schemeClr val="accent4"/>
                </a:solidFill>
                <a:latin typeface="Courier New"/>
                <a:cs typeface="Courier New"/>
              </a:rPr>
              <a:t>Locales</a:t>
            </a:r>
            <a:r>
              <a:rPr lang="en-US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do on</a:t>
            </a:r>
            <a:r>
              <a:rPr lang="en-US" dirty="0">
                <a:solidFill>
                  <a:srgbClr val="00009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loc {</a:t>
            </a:r>
          </a:p>
          <a:p>
            <a:pPr defTabSz="342900">
              <a:tabLst>
                <a:tab pos="940594" algn="l"/>
              </a:tabLst>
              <a:defRPr/>
            </a:pP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 </a:t>
            </a: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cobegin</a:t>
            </a: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 {</a:t>
            </a:r>
          </a:p>
          <a:p>
            <a:pPr defTabSz="342900">
              <a:tabLst>
                <a:tab pos="940594" algn="l"/>
              </a:tabLst>
              <a:defRPr/>
            </a:pP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    coforall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chemeClr val="accent3"/>
                </a:solidFill>
                <a:latin typeface="Courier New"/>
                <a:cs typeface="Courier New"/>
              </a:rPr>
              <a:t>gpu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</a:t>
            </a: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in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</a:t>
            </a:r>
            <a:r>
              <a:rPr lang="en-US" b="1" dirty="0" err="1">
                <a:solidFill>
                  <a:schemeClr val="accent4"/>
                </a:solidFill>
                <a:latin typeface="Courier New"/>
                <a:cs typeface="Courier New"/>
              </a:rPr>
              <a:t>here</a:t>
            </a:r>
            <a:r>
              <a:rPr lang="en-US" dirty="0" err="1">
                <a:solidFill>
                  <a:sysClr val="windowText" lastClr="000000"/>
                </a:solidFill>
                <a:latin typeface="Courier New"/>
                <a:cs typeface="Courier New"/>
              </a:rPr>
              <a:t>.</a:t>
            </a:r>
            <a:r>
              <a:rPr lang="en-US" b="1" dirty="0" err="1">
                <a:solidFill>
                  <a:schemeClr val="accent4"/>
                </a:solidFill>
                <a:latin typeface="Courier New"/>
                <a:cs typeface="Courier New"/>
              </a:rPr>
              <a:t>gpus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</a:t>
            </a: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do on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urier New"/>
                <a:cs typeface="Courier New"/>
              </a:rPr>
              <a:t>gpu</a:t>
            </a: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 {</a:t>
            </a:r>
          </a:p>
          <a:p>
            <a:pPr defTabSz="457189">
              <a:tabLst>
                <a:tab pos="1254094" algn="l"/>
              </a:tabLst>
              <a:defRPr/>
            </a:pP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      var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chemeClr val="accent3"/>
                </a:solidFill>
                <a:latin typeface="Courier New"/>
                <a:cs typeface="Courier New"/>
              </a:rPr>
              <a:t>A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, </a:t>
            </a:r>
            <a:r>
              <a:rPr lang="en-US" dirty="0">
                <a:solidFill>
                  <a:schemeClr val="accent3"/>
                </a:solidFill>
                <a:latin typeface="Courier New"/>
                <a:cs typeface="Courier New"/>
              </a:rPr>
              <a:t>B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, </a:t>
            </a:r>
            <a:r>
              <a:rPr lang="en-US" dirty="0">
                <a:solidFill>
                  <a:schemeClr val="accent3"/>
                </a:solidFill>
                <a:latin typeface="Courier New"/>
                <a:cs typeface="Courier New"/>
              </a:rPr>
              <a:t>C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: [1..n] </a:t>
            </a: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real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;</a:t>
            </a:r>
          </a:p>
          <a:p>
            <a:pPr defTabSz="457189">
              <a:tabLst>
                <a:tab pos="1254094" algn="l"/>
              </a:tabLst>
              <a:defRPr/>
            </a:pP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     A = B + alpha * C;</a:t>
            </a:r>
          </a:p>
          <a:p>
            <a:pPr defTabSz="457189">
              <a:tabLst>
                <a:tab pos="1254094" algn="l"/>
              </a:tabLst>
              <a:defRPr/>
            </a:pP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   }</a:t>
            </a:r>
          </a:p>
          <a:p>
            <a:pPr defTabSz="457189">
              <a:tabLst>
                <a:tab pos="1254094" algn="l"/>
              </a:tabLst>
              <a:defRPr/>
            </a:pP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   {</a:t>
            </a:r>
          </a:p>
          <a:p>
            <a:pPr defTabSz="457189">
              <a:tabLst>
                <a:tab pos="1254094" algn="l"/>
              </a:tabLst>
              <a:defRPr/>
            </a:pP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      var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chemeClr val="accent3"/>
                </a:solidFill>
                <a:latin typeface="Courier New"/>
                <a:cs typeface="Courier New"/>
              </a:rPr>
              <a:t>A</a:t>
            </a: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, </a:t>
            </a:r>
            <a:r>
              <a:rPr lang="en-US" dirty="0">
                <a:solidFill>
                  <a:schemeClr val="accent3"/>
                </a:solidFill>
                <a:latin typeface="Courier New"/>
                <a:cs typeface="Courier New"/>
              </a:rPr>
              <a:t>B</a:t>
            </a: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, </a:t>
            </a:r>
            <a:r>
              <a:rPr lang="en-US" dirty="0">
                <a:solidFill>
                  <a:schemeClr val="accent3"/>
                </a:solidFill>
                <a:latin typeface="Courier New"/>
                <a:cs typeface="Courier New"/>
              </a:rPr>
              <a:t>C</a:t>
            </a: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: [1..n] </a:t>
            </a: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real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;</a:t>
            </a:r>
          </a:p>
          <a:p>
            <a:pPr defTabSz="457189">
              <a:tabLst>
                <a:tab pos="1254094" algn="l"/>
              </a:tabLst>
              <a:defRPr/>
            </a:pP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     A = B + alpha * C;        </a:t>
            </a:r>
          </a:p>
          <a:p>
            <a:pPr defTabSz="457189">
              <a:tabLst>
                <a:tab pos="1254094" algn="l"/>
              </a:tabLst>
              <a:defRPr/>
            </a:pP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   }</a:t>
            </a:r>
          </a:p>
          <a:p>
            <a:pPr defTabSz="457189">
              <a:tabLst>
                <a:tab pos="1254094" algn="l"/>
              </a:tabLst>
              <a:defRPr/>
            </a:pP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  }  </a:t>
            </a:r>
          </a:p>
          <a:p>
            <a:pPr defTabSz="457189">
              <a:tabLst>
                <a:tab pos="1254094" algn="l"/>
              </a:tabLst>
              <a:defRPr/>
            </a:pP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}</a:t>
            </a:r>
          </a:p>
          <a:p>
            <a:pPr defTabSz="457189">
              <a:tabLst>
                <a:tab pos="1254094" algn="l"/>
              </a:tabLst>
              <a:defRPr/>
            </a:pPr>
            <a:endParaRPr lang="en-US" dirty="0">
              <a:solidFill>
                <a:schemeClr val="tx1"/>
              </a:solidFill>
              <a:latin typeface="Courier New"/>
              <a:cs typeface="Courier New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7050B62-FF4E-BD49-99D3-59D4534D720A}"/>
              </a:ext>
            </a:extLst>
          </p:cNvPr>
          <p:cNvSpPr/>
          <p:nvPr/>
        </p:nvSpPr>
        <p:spPr>
          <a:xfrm>
            <a:off x="381000" y="1017687"/>
            <a:ext cx="1750449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tx1"/>
                </a:solidFill>
                <a:cs typeface="Courier New" pitchFamily="49" charset="0"/>
              </a:rPr>
              <a:t>stream-</a:t>
            </a:r>
            <a:r>
              <a:rPr lang="en-US" dirty="0" err="1">
                <a:solidFill>
                  <a:schemeClr val="tx1"/>
                </a:solidFill>
                <a:cs typeface="Courier New" pitchFamily="49" charset="0"/>
              </a:rPr>
              <a:t>ep.chpl</a:t>
            </a:r>
            <a:endParaRPr lang="en-US" dirty="0">
              <a:solidFill>
                <a:schemeClr val="tx1"/>
              </a:solidFill>
              <a:cs typeface="Courier New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02CB782-51BB-394F-8186-F3DA2B371BC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1088421">
              <a:buFontTx/>
              <a:buBlip>
                <a:blip r:embed="rId2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2"/>
                </a:buBlip>
              </a:pPr>
              <a:t>73</a:t>
            </a:fld>
            <a:endParaRPr lang="en-US" dirty="0"/>
          </a:p>
        </p:txBody>
      </p:sp>
      <p:sp>
        <p:nvSpPr>
          <p:cNvPr id="23" name="Process 22">
            <a:extLst>
              <a:ext uri="{FF2B5EF4-FFF2-40B4-BE49-F238E27FC236}">
                <a16:creationId xmlns:a16="http://schemas.microsoft.com/office/drawing/2014/main" id="{96951E9E-CA59-3544-8A90-8E208D2B048C}"/>
              </a:ext>
            </a:extLst>
          </p:cNvPr>
          <p:cNvSpPr/>
          <p:nvPr/>
        </p:nvSpPr>
        <p:spPr bwMode="ltGray">
          <a:xfrm>
            <a:off x="7657372" y="5427600"/>
            <a:ext cx="4040056" cy="668400"/>
          </a:xfrm>
          <a:prstGeom prst="flowChartProcess">
            <a:avLst/>
          </a:prstGeom>
          <a:solidFill>
            <a:schemeClr val="accent1">
              <a:lumMod val="75000"/>
            </a:schemeClr>
          </a:solidFill>
          <a:ln w="571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This program uses all CPUs and GPUs across </a:t>
            </a:r>
            <a:r>
              <a:rPr lang="en-US" b="1" i="1" dirty="0">
                <a:solidFill>
                  <a:schemeClr val="bg1"/>
                </a:solidFill>
              </a:rPr>
              <a:t>all</a:t>
            </a:r>
            <a:r>
              <a:rPr lang="en-US" b="1" dirty="0">
                <a:solidFill>
                  <a:schemeClr val="bg1"/>
                </a:solidFill>
              </a:rPr>
              <a:t> of our compute nodes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81B3149-60AC-2648-81D3-62E8F09B4D0C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5310963" y="1964461"/>
            <a:ext cx="2691651" cy="402356"/>
          </a:xfrm>
          <a:prstGeom prst="straightConnector1">
            <a:avLst/>
          </a:prstGeom>
          <a:ln w="57150">
            <a:solidFill>
              <a:schemeClr val="accent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Process 21">
            <a:extLst>
              <a:ext uri="{FF2B5EF4-FFF2-40B4-BE49-F238E27FC236}">
                <a16:creationId xmlns:a16="http://schemas.microsoft.com/office/drawing/2014/main" id="{D5ADC626-1AD7-AC40-B2B3-63ED635F0203}"/>
              </a:ext>
            </a:extLst>
          </p:cNvPr>
          <p:cNvSpPr/>
          <p:nvPr/>
        </p:nvSpPr>
        <p:spPr bwMode="ltGray">
          <a:xfrm>
            <a:off x="8002614" y="1524000"/>
            <a:ext cx="3655986" cy="880921"/>
          </a:xfrm>
          <a:prstGeom prst="flowChartProcess">
            <a:avLst/>
          </a:prstGeom>
          <a:solidFill>
            <a:schemeClr val="accent1"/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Support for multi-locale GPU programs</a:t>
            </a:r>
          </a:p>
        </p:txBody>
      </p:sp>
    </p:spTree>
    <p:extLst>
      <p:ext uri="{BB962C8B-B14F-4D97-AF65-F5344CB8AC3E}">
        <p14:creationId xmlns:p14="http://schemas.microsoft.com/office/powerpoint/2010/main" val="1514117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2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9FFB240-5B59-5C40-A82D-5EDE7DF0DCCD}"/>
              </a:ext>
            </a:extLst>
          </p:cNvPr>
          <p:cNvSpPr/>
          <p:nvPr/>
        </p:nvSpPr>
        <p:spPr>
          <a:xfrm>
            <a:off x="380999" y="1387019"/>
            <a:ext cx="5562601" cy="252376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pPr defTabSz="342900">
              <a:tabLst>
                <a:tab pos="940594" algn="l"/>
              </a:tabLst>
              <a:defRPr/>
            </a:pP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config const </a:t>
            </a:r>
            <a:r>
              <a:rPr lang="en-US" dirty="0">
                <a:solidFill>
                  <a:schemeClr val="accent3"/>
                </a:solidFill>
                <a:latin typeface="Courier New"/>
                <a:cs typeface="Courier New"/>
              </a:rPr>
              <a:t>n</a:t>
            </a:r>
            <a:r>
              <a:rPr lang="en-US" dirty="0">
                <a:solidFill>
                  <a:schemeClr val="accent1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= 1_000_000,</a:t>
            </a:r>
          </a:p>
          <a:p>
            <a:pPr defTabSz="342900">
              <a:tabLst>
                <a:tab pos="940594" algn="l"/>
              </a:tabLst>
              <a:defRPr/>
            </a:pP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             </a:t>
            </a:r>
            <a:r>
              <a:rPr lang="en-US" dirty="0">
                <a:solidFill>
                  <a:schemeClr val="accent3"/>
                </a:solidFill>
                <a:latin typeface="Courier New"/>
                <a:cs typeface="Courier New"/>
              </a:rPr>
              <a:t>alpha</a:t>
            </a:r>
            <a:r>
              <a:rPr lang="en-US" dirty="0">
                <a:solidFill>
                  <a:schemeClr val="accent1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= 0.01;</a:t>
            </a:r>
          </a:p>
          <a:p>
            <a:pPr defTabSz="342900">
              <a:tabLst>
                <a:tab pos="940594" algn="l"/>
              </a:tabLst>
              <a:defRPr/>
            </a:pPr>
            <a:endParaRPr lang="en-US" dirty="0">
              <a:solidFill>
                <a:schemeClr val="accent1"/>
              </a:solidFill>
              <a:latin typeface="Courier New"/>
              <a:cs typeface="Courier New"/>
            </a:endParaRPr>
          </a:p>
          <a:p>
            <a:pPr defTabSz="342900">
              <a:tabLst>
                <a:tab pos="940594" algn="l"/>
              </a:tabLst>
              <a:defRPr/>
            </a:pP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use</a:t>
            </a:r>
            <a:r>
              <a:rPr lang="en-US" dirty="0">
                <a:solidFill>
                  <a:schemeClr val="accent1"/>
                </a:solidFill>
                <a:latin typeface="Courier New"/>
                <a:cs typeface="Courier New"/>
              </a:rPr>
              <a:t> </a:t>
            </a:r>
            <a:r>
              <a:rPr lang="en-US" b="1" dirty="0" err="1">
                <a:solidFill>
                  <a:schemeClr val="accent4"/>
                </a:solidFill>
                <a:latin typeface="Courier New"/>
                <a:cs typeface="Courier New"/>
              </a:rPr>
              <a:t>BlockDist</a:t>
            </a:r>
            <a:r>
              <a:rPr lang="en-US" dirty="0">
                <a:solidFill>
                  <a:schemeClr val="accent1"/>
                </a:solidFill>
                <a:latin typeface="Courier New"/>
                <a:cs typeface="Courier New"/>
              </a:rPr>
              <a:t>;</a:t>
            </a:r>
          </a:p>
          <a:p>
            <a:pPr defTabSz="342900">
              <a:tabLst>
                <a:tab pos="940594" algn="l"/>
              </a:tabLst>
              <a:defRPr/>
            </a:pPr>
            <a:endParaRPr lang="en-US" dirty="0">
              <a:solidFill>
                <a:schemeClr val="accent1"/>
              </a:solidFill>
              <a:latin typeface="Courier New"/>
              <a:cs typeface="Courier New"/>
            </a:endParaRPr>
          </a:p>
          <a:p>
            <a:pPr>
              <a:tabLst>
                <a:tab pos="1662072" algn="l"/>
              </a:tabLst>
            </a:pPr>
            <a:r>
              <a:rPr lang="en-US" sz="1800" b="1" dirty="0">
                <a:solidFill>
                  <a:schemeClr val="accent1"/>
                </a:solidFill>
                <a:latin typeface="Courier New" pitchFamily="49" charset="0"/>
                <a:cs typeface="Courier New" pitchFamily="49" charset="0"/>
              </a:rPr>
              <a:t>const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dirty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Dom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800" b="1" dirty="0" err="1">
                <a:solidFill>
                  <a:schemeClr val="accent4"/>
                </a:solidFill>
                <a:latin typeface="Courier New" pitchFamily="49" charset="0"/>
                <a:cs typeface="Courier New" pitchFamily="49" charset="0"/>
              </a:rPr>
              <a:t>Block</a:t>
            </a:r>
            <a:r>
              <a:rPr lang="en-US" sz="1800" dirty="0" err="1">
                <a:latin typeface="Courier New" pitchFamily="49" charset="0"/>
                <a:cs typeface="Courier New" pitchFamily="49" charset="0"/>
              </a:rPr>
              <a:t>.createDomain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({1..n});</a:t>
            </a:r>
            <a:endParaRPr lang="en-US" sz="1400" b="1" dirty="0">
              <a:latin typeface="Courier New" pitchFamily="49" charset="0"/>
              <a:cs typeface="Courier New" pitchFamily="49" charset="0"/>
            </a:endParaRPr>
          </a:p>
          <a:p>
            <a:pPr>
              <a:tabLst>
                <a:tab pos="1662072" algn="l"/>
              </a:tabLst>
            </a:pPr>
            <a:r>
              <a:rPr lang="en-US" sz="1800" b="1" dirty="0">
                <a:solidFill>
                  <a:schemeClr val="accent1"/>
                </a:solidFill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dirty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A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800" dirty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B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800" dirty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C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: [Dom] </a:t>
            </a:r>
            <a:r>
              <a:rPr lang="en-US" sz="1800" b="1" dirty="0">
                <a:solidFill>
                  <a:schemeClr val="accent1"/>
                </a:solidFill>
                <a:latin typeface="Courier New" pitchFamily="49" charset="0"/>
                <a:cs typeface="Courier New" pitchFamily="49" charset="0"/>
              </a:rPr>
              <a:t>real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pPr>
              <a:tabLst>
                <a:tab pos="1662072" algn="l"/>
              </a:tabLst>
            </a:pP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pPr>
              <a:tabLst>
                <a:tab pos="1662072" algn="l"/>
              </a:tabLst>
            </a:pPr>
            <a:r>
              <a:rPr lang="en-US" sz="1800" dirty="0">
                <a:latin typeface="Courier New" pitchFamily="49" charset="0"/>
                <a:cs typeface="Courier New" pitchFamily="49" charset="0"/>
              </a:rPr>
              <a:t>A = B + alpha * C;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Stream Triad: Distributed Memory, CPUs Only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02CB782-51BB-394F-8186-F3DA2B371BC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1088421">
              <a:buFontTx/>
              <a:buBlip>
                <a:blip r:embed="rId2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2"/>
                </a:buBlip>
              </a:pPr>
              <a:t>74</a:t>
            </a:fld>
            <a:endParaRPr lang="en-US" dirty="0"/>
          </a:p>
        </p:txBody>
      </p:sp>
      <p:sp>
        <p:nvSpPr>
          <p:cNvPr id="23" name="Process 22">
            <a:extLst>
              <a:ext uri="{FF2B5EF4-FFF2-40B4-BE49-F238E27FC236}">
                <a16:creationId xmlns:a16="http://schemas.microsoft.com/office/drawing/2014/main" id="{96951E9E-CA59-3544-8A90-8E208D2B048C}"/>
              </a:ext>
            </a:extLst>
          </p:cNvPr>
          <p:cNvSpPr/>
          <p:nvPr/>
        </p:nvSpPr>
        <p:spPr bwMode="ltGray">
          <a:xfrm>
            <a:off x="2436944" y="4251781"/>
            <a:ext cx="3506656" cy="1219200"/>
          </a:xfrm>
          <a:prstGeom prst="flowChartProcess">
            <a:avLst/>
          </a:prstGeom>
          <a:solidFill>
            <a:schemeClr val="accent1">
              <a:lumMod val="75000"/>
            </a:schemeClr>
          </a:solidFill>
          <a:ln w="571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These programs are both CPU-only</a:t>
            </a: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r>
              <a:rPr lang="en-US" dirty="0">
                <a:solidFill>
                  <a:schemeClr val="bg1"/>
                </a:solidFill>
              </a:rPr>
              <a:t>Nothing refers to GPUs, 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explicitly or implicitly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F9B69CC-8AE4-9240-9BF8-B66265EBA654}"/>
              </a:ext>
            </a:extLst>
          </p:cNvPr>
          <p:cNvSpPr/>
          <p:nvPr/>
        </p:nvSpPr>
        <p:spPr>
          <a:xfrm>
            <a:off x="6324600" y="3510677"/>
            <a:ext cx="5334000" cy="258532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pPr defTabSz="342900">
              <a:tabLst>
                <a:tab pos="940594" algn="l"/>
              </a:tabLst>
              <a:defRPr/>
            </a:pP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config const </a:t>
            </a:r>
            <a:r>
              <a:rPr lang="en-US" dirty="0">
                <a:solidFill>
                  <a:schemeClr val="accent3"/>
                </a:solidFill>
                <a:latin typeface="Courier New"/>
                <a:cs typeface="Courier New"/>
              </a:rPr>
              <a:t>n</a:t>
            </a:r>
            <a:r>
              <a:rPr lang="en-US" dirty="0">
                <a:solidFill>
                  <a:schemeClr val="accent1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= 1_000_000,</a:t>
            </a:r>
          </a:p>
          <a:p>
            <a:pPr defTabSz="342900">
              <a:tabLst>
                <a:tab pos="940594" algn="l"/>
              </a:tabLst>
              <a:defRPr/>
            </a:pP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             </a:t>
            </a:r>
            <a:r>
              <a:rPr lang="en-US" dirty="0">
                <a:solidFill>
                  <a:schemeClr val="accent3"/>
                </a:solidFill>
                <a:latin typeface="Courier New"/>
                <a:cs typeface="Courier New"/>
              </a:rPr>
              <a:t>alpha</a:t>
            </a:r>
            <a:r>
              <a:rPr lang="en-US" dirty="0">
                <a:solidFill>
                  <a:schemeClr val="accent1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= 0.01;</a:t>
            </a:r>
          </a:p>
          <a:p>
            <a:pPr defTabSz="342900">
              <a:tabLst>
                <a:tab pos="940594" algn="l"/>
              </a:tabLst>
              <a:defRPr/>
            </a:pPr>
            <a:endParaRPr lang="en-US" dirty="0">
              <a:solidFill>
                <a:schemeClr val="accent1"/>
              </a:solidFill>
              <a:latin typeface="Courier New"/>
              <a:cs typeface="Courier New"/>
            </a:endParaRPr>
          </a:p>
          <a:p>
            <a:pPr defTabSz="342900">
              <a:tabLst>
                <a:tab pos="940594" algn="l"/>
              </a:tabLst>
              <a:defRPr/>
            </a:pP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coforall</a:t>
            </a:r>
            <a:r>
              <a:rPr lang="en-US" dirty="0">
                <a:solidFill>
                  <a:srgbClr val="00009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chemeClr val="accent3"/>
                </a:solidFill>
                <a:latin typeface="Courier New"/>
                <a:cs typeface="Courier New"/>
              </a:rPr>
              <a:t>loc</a:t>
            </a:r>
            <a:r>
              <a:rPr lang="en-US" dirty="0">
                <a:solidFill>
                  <a:srgbClr val="660066"/>
                </a:solidFill>
                <a:latin typeface="Courier New"/>
                <a:cs typeface="Courier New"/>
              </a:rPr>
              <a:t> </a:t>
            </a: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in</a:t>
            </a:r>
            <a:r>
              <a:rPr lang="en-US" dirty="0">
                <a:solidFill>
                  <a:srgbClr val="660066"/>
                </a:solidFill>
                <a:latin typeface="Courier New"/>
                <a:cs typeface="Courier New"/>
              </a:rPr>
              <a:t> </a:t>
            </a:r>
            <a:r>
              <a:rPr lang="en-US" b="1" dirty="0">
                <a:solidFill>
                  <a:schemeClr val="accent4"/>
                </a:solidFill>
                <a:latin typeface="Courier New"/>
                <a:cs typeface="Courier New"/>
              </a:rPr>
              <a:t>Locales</a:t>
            </a:r>
            <a:r>
              <a:rPr lang="en-US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{</a:t>
            </a:r>
          </a:p>
          <a:p>
            <a:pPr defTabSz="342900">
              <a:tabLst>
                <a:tab pos="940594" algn="l"/>
              </a:tabLst>
              <a:defRPr/>
            </a:pP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 </a:t>
            </a: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on</a:t>
            </a:r>
            <a:r>
              <a:rPr lang="en-US" dirty="0">
                <a:solidFill>
                  <a:srgbClr val="00009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loc {</a:t>
            </a:r>
          </a:p>
          <a:p>
            <a:pPr defTabSz="457189">
              <a:tabLst>
                <a:tab pos="1254094" algn="l"/>
              </a:tabLst>
              <a:defRPr/>
            </a:pP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    var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chemeClr val="accent3"/>
                </a:solidFill>
                <a:latin typeface="Courier New"/>
                <a:cs typeface="Courier New"/>
              </a:rPr>
              <a:t>A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, </a:t>
            </a:r>
            <a:r>
              <a:rPr lang="en-US" dirty="0">
                <a:solidFill>
                  <a:schemeClr val="accent3"/>
                </a:solidFill>
                <a:latin typeface="Courier New"/>
                <a:cs typeface="Courier New"/>
              </a:rPr>
              <a:t>B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, </a:t>
            </a:r>
            <a:r>
              <a:rPr lang="en-US" dirty="0">
                <a:solidFill>
                  <a:schemeClr val="accent3"/>
                </a:solidFill>
                <a:latin typeface="Courier New"/>
                <a:cs typeface="Courier New"/>
              </a:rPr>
              <a:t>C</a:t>
            </a: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: [1..n]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</a:t>
            </a: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real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;</a:t>
            </a:r>
          </a:p>
          <a:p>
            <a:pPr defTabSz="457189">
              <a:tabLst>
                <a:tab pos="1254094" algn="l"/>
              </a:tabLst>
              <a:defRPr/>
            </a:pP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   </a:t>
            </a: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A = B + alpha * C;</a:t>
            </a:r>
          </a:p>
          <a:p>
            <a:pPr defTabSz="457189">
              <a:tabLst>
                <a:tab pos="1254094" algn="l"/>
              </a:tabLst>
              <a:defRPr/>
            </a:pP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  }  </a:t>
            </a:r>
          </a:p>
          <a:p>
            <a:pPr defTabSz="457189">
              <a:tabLst>
                <a:tab pos="1254094" algn="l"/>
              </a:tabLst>
              <a:defRPr/>
            </a:pP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}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7050B62-FF4E-BD49-99D3-59D4534D720A}"/>
              </a:ext>
            </a:extLst>
          </p:cNvPr>
          <p:cNvSpPr/>
          <p:nvPr/>
        </p:nvSpPr>
        <p:spPr>
          <a:xfrm>
            <a:off x="6326751" y="3141345"/>
            <a:ext cx="1750449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tx1"/>
                </a:solidFill>
                <a:cs typeface="Courier New" pitchFamily="49" charset="0"/>
              </a:rPr>
              <a:t>stream-</a:t>
            </a:r>
            <a:r>
              <a:rPr lang="en-US" dirty="0" err="1">
                <a:solidFill>
                  <a:schemeClr val="tx1"/>
                </a:solidFill>
                <a:cs typeface="Courier New" pitchFamily="49" charset="0"/>
              </a:rPr>
              <a:t>ep.chpl</a:t>
            </a:r>
            <a:endParaRPr lang="en-US" dirty="0">
              <a:solidFill>
                <a:schemeClr val="tx1"/>
              </a:solidFill>
              <a:cs typeface="Courier New" pitchFamily="49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A59955-C230-C646-8B88-2EC3146C3946}"/>
              </a:ext>
            </a:extLst>
          </p:cNvPr>
          <p:cNvSpPr/>
          <p:nvPr/>
        </p:nvSpPr>
        <p:spPr>
          <a:xfrm>
            <a:off x="381000" y="1017687"/>
            <a:ext cx="1750449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tx1"/>
                </a:solidFill>
                <a:cs typeface="Courier New" pitchFamily="49" charset="0"/>
              </a:rPr>
              <a:t>stream-</a:t>
            </a:r>
            <a:r>
              <a:rPr lang="en-US" dirty="0" err="1">
                <a:solidFill>
                  <a:schemeClr val="tx1"/>
                </a:solidFill>
                <a:cs typeface="Courier New" pitchFamily="49" charset="0"/>
              </a:rPr>
              <a:t>glbl.chpl</a:t>
            </a:r>
            <a:endParaRPr lang="en-US" dirty="0">
              <a:solidFill>
                <a:schemeClr val="tx1"/>
              </a:solidFill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0428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3" grpId="0" animBg="1"/>
      <p:bldP spid="12" grpId="0" animBg="1"/>
      <p:bldP spid="13" grpId="0" animBg="1"/>
      <p:bldP spid="10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Stream Triad: Distributed Memory, GPUs only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F9B69CC-8AE4-9240-9BF8-B66265EBA654}"/>
              </a:ext>
            </a:extLst>
          </p:cNvPr>
          <p:cNvSpPr/>
          <p:nvPr/>
        </p:nvSpPr>
        <p:spPr>
          <a:xfrm>
            <a:off x="380999" y="1387019"/>
            <a:ext cx="6781801" cy="452431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pPr defTabSz="342900">
              <a:tabLst>
                <a:tab pos="940594" algn="l"/>
              </a:tabLst>
              <a:defRPr/>
            </a:pP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config const </a:t>
            </a:r>
            <a:r>
              <a:rPr lang="en-US" dirty="0">
                <a:solidFill>
                  <a:schemeClr val="accent3"/>
                </a:solidFill>
                <a:latin typeface="Courier New"/>
                <a:cs typeface="Courier New"/>
              </a:rPr>
              <a:t>n</a:t>
            </a:r>
            <a:r>
              <a:rPr lang="en-US" dirty="0">
                <a:solidFill>
                  <a:schemeClr val="accent1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= 1_000_000,</a:t>
            </a:r>
          </a:p>
          <a:p>
            <a:pPr defTabSz="342900">
              <a:tabLst>
                <a:tab pos="940594" algn="l"/>
              </a:tabLst>
              <a:defRPr/>
            </a:pP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             </a:t>
            </a:r>
            <a:r>
              <a:rPr lang="en-US" dirty="0">
                <a:solidFill>
                  <a:schemeClr val="accent3"/>
                </a:solidFill>
                <a:latin typeface="Courier New"/>
                <a:cs typeface="Courier New"/>
              </a:rPr>
              <a:t>alpha</a:t>
            </a:r>
            <a:r>
              <a:rPr lang="en-US" dirty="0">
                <a:solidFill>
                  <a:schemeClr val="accent1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= 0.01;</a:t>
            </a:r>
          </a:p>
          <a:p>
            <a:pPr defTabSz="342900">
              <a:tabLst>
                <a:tab pos="940594" algn="l"/>
              </a:tabLst>
              <a:defRPr/>
            </a:pPr>
            <a:endParaRPr lang="en-US" dirty="0">
              <a:solidFill>
                <a:schemeClr val="accent1"/>
              </a:solidFill>
              <a:latin typeface="Courier New"/>
              <a:cs typeface="Courier New"/>
            </a:endParaRPr>
          </a:p>
          <a:p>
            <a:pPr defTabSz="342900">
              <a:tabLst>
                <a:tab pos="940594" algn="l"/>
              </a:tabLst>
              <a:defRPr/>
            </a:pP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coforall</a:t>
            </a:r>
            <a:r>
              <a:rPr lang="en-US" dirty="0">
                <a:solidFill>
                  <a:srgbClr val="00009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chemeClr val="accent3"/>
                </a:solidFill>
                <a:latin typeface="Courier New"/>
                <a:cs typeface="Courier New"/>
              </a:rPr>
              <a:t>loc</a:t>
            </a:r>
            <a:r>
              <a:rPr lang="en-US" dirty="0">
                <a:solidFill>
                  <a:srgbClr val="660066"/>
                </a:solidFill>
                <a:latin typeface="Courier New"/>
                <a:cs typeface="Courier New"/>
              </a:rPr>
              <a:t> </a:t>
            </a: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in</a:t>
            </a:r>
            <a:r>
              <a:rPr lang="en-US" dirty="0">
                <a:solidFill>
                  <a:srgbClr val="660066"/>
                </a:solidFill>
                <a:latin typeface="Courier New"/>
                <a:cs typeface="Courier New"/>
              </a:rPr>
              <a:t> </a:t>
            </a:r>
            <a:r>
              <a:rPr lang="en-US" b="1" dirty="0">
                <a:solidFill>
                  <a:schemeClr val="accent4"/>
                </a:solidFill>
                <a:latin typeface="Courier New"/>
                <a:cs typeface="Courier New"/>
              </a:rPr>
              <a:t>Locales </a:t>
            </a: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do</a:t>
            </a:r>
            <a:r>
              <a:rPr lang="en-US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on</a:t>
            </a:r>
            <a:r>
              <a:rPr lang="en-US" dirty="0">
                <a:solidFill>
                  <a:srgbClr val="00009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loc {</a:t>
            </a:r>
          </a:p>
          <a:p>
            <a:pPr defTabSz="342900">
              <a:tabLst>
                <a:tab pos="940594" algn="l"/>
              </a:tabLst>
              <a:defRPr/>
            </a:pPr>
            <a:endParaRPr lang="en-US" dirty="0">
              <a:solidFill>
                <a:sysClr val="windowText" lastClr="000000"/>
              </a:solidFill>
              <a:latin typeface="Courier New"/>
              <a:cs typeface="Courier New"/>
            </a:endParaRPr>
          </a:p>
          <a:p>
            <a:pPr defTabSz="342900">
              <a:tabLst>
                <a:tab pos="940594" algn="l"/>
              </a:tabLst>
              <a:defRPr/>
            </a:pP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   </a:t>
            </a: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coforall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chemeClr val="accent3"/>
                </a:solidFill>
                <a:latin typeface="Courier New"/>
                <a:cs typeface="Courier New"/>
              </a:rPr>
              <a:t>gpu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</a:t>
            </a: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in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</a:t>
            </a:r>
            <a:r>
              <a:rPr lang="en-US" b="1" dirty="0" err="1">
                <a:solidFill>
                  <a:schemeClr val="accent4"/>
                </a:solidFill>
                <a:latin typeface="Courier New"/>
                <a:cs typeface="Courier New"/>
              </a:rPr>
              <a:t>here</a:t>
            </a:r>
            <a:r>
              <a:rPr lang="en-US" dirty="0" err="1">
                <a:solidFill>
                  <a:sysClr val="windowText" lastClr="000000"/>
                </a:solidFill>
                <a:latin typeface="Courier New"/>
                <a:cs typeface="Courier New"/>
              </a:rPr>
              <a:t>.</a:t>
            </a:r>
            <a:r>
              <a:rPr lang="en-US" b="1" dirty="0" err="1">
                <a:solidFill>
                  <a:schemeClr val="accent4"/>
                </a:solidFill>
                <a:latin typeface="Courier New"/>
                <a:cs typeface="Courier New"/>
              </a:rPr>
              <a:t>gpus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</a:t>
            </a: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do on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urier New"/>
                <a:cs typeface="Courier New"/>
              </a:rPr>
              <a:t>gpu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{</a:t>
            </a:r>
          </a:p>
          <a:p>
            <a:pPr defTabSz="457189">
              <a:tabLst>
                <a:tab pos="1254094" algn="l"/>
              </a:tabLst>
              <a:defRPr/>
            </a:pP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      var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chemeClr val="accent3"/>
                </a:solidFill>
                <a:latin typeface="Courier New"/>
                <a:cs typeface="Courier New"/>
              </a:rPr>
              <a:t>A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, </a:t>
            </a:r>
            <a:r>
              <a:rPr lang="en-US" dirty="0">
                <a:solidFill>
                  <a:schemeClr val="accent3"/>
                </a:solidFill>
                <a:latin typeface="Courier New"/>
                <a:cs typeface="Courier New"/>
              </a:rPr>
              <a:t>B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, </a:t>
            </a:r>
            <a:r>
              <a:rPr lang="en-US" dirty="0">
                <a:solidFill>
                  <a:schemeClr val="accent3"/>
                </a:solidFill>
                <a:latin typeface="Courier New"/>
                <a:cs typeface="Courier New"/>
              </a:rPr>
              <a:t>C</a:t>
            </a: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: [1..n]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</a:t>
            </a: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real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;</a:t>
            </a:r>
          </a:p>
          <a:p>
            <a:pPr defTabSz="457189">
              <a:tabLst>
                <a:tab pos="1254094" algn="l"/>
              </a:tabLst>
              <a:defRPr/>
            </a:pP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     </a:t>
            </a: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A = B + alpha * C;</a:t>
            </a:r>
          </a:p>
          <a:p>
            <a:pPr defTabSz="457189">
              <a:tabLst>
                <a:tab pos="1254094" algn="l"/>
              </a:tabLst>
              <a:defRPr/>
            </a:pP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    }</a:t>
            </a:r>
          </a:p>
          <a:p>
            <a:pPr defTabSz="457189">
              <a:tabLst>
                <a:tab pos="1254094" algn="l"/>
              </a:tabLst>
              <a:defRPr/>
            </a:pPr>
            <a:endParaRPr lang="en-US" dirty="0">
              <a:solidFill>
                <a:schemeClr val="tx1"/>
              </a:solidFill>
              <a:latin typeface="Courier New"/>
              <a:cs typeface="Courier New"/>
            </a:endParaRPr>
          </a:p>
          <a:p>
            <a:pPr defTabSz="457189">
              <a:tabLst>
                <a:tab pos="1254094" algn="l"/>
              </a:tabLst>
              <a:defRPr/>
            </a:pPr>
            <a:endParaRPr lang="en-US" dirty="0">
              <a:solidFill>
                <a:schemeClr val="tx1"/>
              </a:solidFill>
              <a:latin typeface="Courier New"/>
              <a:cs typeface="Courier New"/>
            </a:endParaRPr>
          </a:p>
          <a:p>
            <a:pPr defTabSz="457189">
              <a:tabLst>
                <a:tab pos="1254094" algn="l"/>
              </a:tabLst>
              <a:defRPr/>
            </a:pPr>
            <a:endParaRPr lang="en-US" dirty="0">
              <a:solidFill>
                <a:schemeClr val="tx1"/>
              </a:solidFill>
              <a:latin typeface="Courier New"/>
              <a:cs typeface="Courier New"/>
            </a:endParaRPr>
          </a:p>
          <a:p>
            <a:pPr defTabSz="457189">
              <a:tabLst>
                <a:tab pos="1254094" algn="l"/>
              </a:tabLst>
              <a:defRPr/>
            </a:pPr>
            <a:endParaRPr lang="en-US" dirty="0">
              <a:solidFill>
                <a:schemeClr val="tx1"/>
              </a:solidFill>
              <a:latin typeface="Courier New"/>
              <a:cs typeface="Courier New"/>
            </a:endParaRPr>
          </a:p>
          <a:p>
            <a:pPr defTabSz="457189">
              <a:tabLst>
                <a:tab pos="1254094" algn="l"/>
              </a:tabLst>
              <a:defRPr/>
            </a:pP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  </a:t>
            </a:r>
          </a:p>
          <a:p>
            <a:pPr defTabSz="457189">
              <a:tabLst>
                <a:tab pos="1254094" algn="l"/>
              </a:tabLst>
              <a:defRPr/>
            </a:pP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}</a:t>
            </a:r>
          </a:p>
          <a:p>
            <a:pPr defTabSz="457189">
              <a:tabLst>
                <a:tab pos="1254094" algn="l"/>
              </a:tabLst>
              <a:defRPr/>
            </a:pPr>
            <a:endParaRPr lang="en-US" dirty="0">
              <a:solidFill>
                <a:schemeClr val="tx1"/>
              </a:solidFill>
              <a:latin typeface="Courier New"/>
              <a:cs typeface="Courier New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7050B62-FF4E-BD49-99D3-59D4534D720A}"/>
              </a:ext>
            </a:extLst>
          </p:cNvPr>
          <p:cNvSpPr/>
          <p:nvPr/>
        </p:nvSpPr>
        <p:spPr>
          <a:xfrm>
            <a:off x="381000" y="1017687"/>
            <a:ext cx="1750449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tx1"/>
                </a:solidFill>
                <a:cs typeface="Courier New" pitchFamily="49" charset="0"/>
              </a:rPr>
              <a:t>stream-</a:t>
            </a:r>
            <a:r>
              <a:rPr lang="en-US" dirty="0" err="1">
                <a:solidFill>
                  <a:schemeClr val="tx1"/>
                </a:solidFill>
                <a:cs typeface="Courier New" pitchFamily="49" charset="0"/>
              </a:rPr>
              <a:t>ep.chpl</a:t>
            </a:r>
            <a:endParaRPr lang="en-US" dirty="0">
              <a:solidFill>
                <a:schemeClr val="tx1"/>
              </a:solidFill>
              <a:cs typeface="Courier New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02CB782-51BB-394F-8186-F3DA2B371BC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1088421">
              <a:buFontTx/>
              <a:buBlip>
                <a:blip r:embed="rId2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2"/>
                </a:buBlip>
              </a:pPr>
              <a:t>75</a:t>
            </a:fld>
            <a:endParaRPr lang="en-US" dirty="0"/>
          </a:p>
        </p:txBody>
      </p:sp>
      <p:sp>
        <p:nvSpPr>
          <p:cNvPr id="23" name="Process 22">
            <a:extLst>
              <a:ext uri="{FF2B5EF4-FFF2-40B4-BE49-F238E27FC236}">
                <a16:creationId xmlns:a16="http://schemas.microsoft.com/office/drawing/2014/main" id="{96951E9E-CA59-3544-8A90-8E208D2B048C}"/>
              </a:ext>
            </a:extLst>
          </p:cNvPr>
          <p:cNvSpPr/>
          <p:nvPr/>
        </p:nvSpPr>
        <p:spPr bwMode="ltGray">
          <a:xfrm>
            <a:off x="7655758" y="4466047"/>
            <a:ext cx="4040056" cy="1219200"/>
          </a:xfrm>
          <a:prstGeom prst="flowChartProcess">
            <a:avLst/>
          </a:prstGeom>
          <a:solidFill>
            <a:schemeClr val="accent1">
              <a:lumMod val="75000"/>
            </a:schemeClr>
          </a:solidFill>
          <a:ln w="571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This is a GPU-only program</a:t>
            </a: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r>
              <a:rPr lang="en-US" dirty="0">
                <a:solidFill>
                  <a:schemeClr val="bg1"/>
                </a:solidFill>
              </a:rPr>
              <a:t>Nothing other than coordination code 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runs on the CPUs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8605B34-2B12-BA48-918C-A25F4CBB32A2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400800" y="2955061"/>
            <a:ext cx="1639028" cy="0"/>
          </a:xfrm>
          <a:prstGeom prst="straightConnector1">
            <a:avLst/>
          </a:prstGeom>
          <a:ln w="57150">
            <a:solidFill>
              <a:schemeClr val="accent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Process 20">
            <a:extLst>
              <a:ext uri="{FF2B5EF4-FFF2-40B4-BE49-F238E27FC236}">
                <a16:creationId xmlns:a16="http://schemas.microsoft.com/office/drawing/2014/main" id="{76D67581-C970-C149-8C27-C61255F2AD06}"/>
              </a:ext>
            </a:extLst>
          </p:cNvPr>
          <p:cNvSpPr/>
          <p:nvPr/>
        </p:nvSpPr>
        <p:spPr bwMode="ltGray">
          <a:xfrm>
            <a:off x="8039828" y="2514600"/>
            <a:ext cx="3352800" cy="880921"/>
          </a:xfrm>
          <a:prstGeom prst="flowChartProcess">
            <a:avLst/>
          </a:prstGeom>
          <a:solidFill>
            <a:schemeClr val="accent1"/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Use a similar ‘coforall’ + ‘on’ idiom to run a Triad concurrently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on each of this locale’s GPUs</a:t>
            </a:r>
          </a:p>
        </p:txBody>
      </p:sp>
    </p:spTree>
    <p:extLst>
      <p:ext uri="{BB962C8B-B14F-4D97-AF65-F5344CB8AC3E}">
        <p14:creationId xmlns:p14="http://schemas.microsoft.com/office/powerpoint/2010/main" val="3841806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1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Stream Triad: Distributed Memory, GPUs AND CPUS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F9B69CC-8AE4-9240-9BF8-B66265EBA654}"/>
              </a:ext>
            </a:extLst>
          </p:cNvPr>
          <p:cNvSpPr/>
          <p:nvPr/>
        </p:nvSpPr>
        <p:spPr>
          <a:xfrm>
            <a:off x="380999" y="1387019"/>
            <a:ext cx="6781801" cy="452431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pPr defTabSz="342900">
              <a:tabLst>
                <a:tab pos="940594" algn="l"/>
              </a:tabLst>
              <a:defRPr/>
            </a:pP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config const </a:t>
            </a:r>
            <a:r>
              <a:rPr lang="en-US" dirty="0">
                <a:solidFill>
                  <a:schemeClr val="accent3"/>
                </a:solidFill>
                <a:latin typeface="Courier New"/>
                <a:cs typeface="Courier New"/>
              </a:rPr>
              <a:t>n</a:t>
            </a:r>
            <a:r>
              <a:rPr lang="en-US" dirty="0">
                <a:solidFill>
                  <a:schemeClr val="accent1"/>
                </a:solidFill>
                <a:latin typeface="Courier New"/>
                <a:cs typeface="Courier New"/>
              </a:rPr>
              <a:t> = 1_000_000,</a:t>
            </a:r>
          </a:p>
          <a:p>
            <a:pPr defTabSz="342900">
              <a:tabLst>
                <a:tab pos="940594" algn="l"/>
              </a:tabLst>
              <a:defRPr/>
            </a:pP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             </a:t>
            </a:r>
            <a:r>
              <a:rPr lang="en-US" dirty="0">
                <a:solidFill>
                  <a:schemeClr val="accent3"/>
                </a:solidFill>
                <a:latin typeface="Courier New"/>
                <a:cs typeface="Courier New"/>
              </a:rPr>
              <a:t>alpha</a:t>
            </a:r>
            <a:r>
              <a:rPr lang="en-US" dirty="0">
                <a:solidFill>
                  <a:schemeClr val="accent1"/>
                </a:solidFill>
                <a:latin typeface="Courier New"/>
                <a:cs typeface="Courier New"/>
              </a:rPr>
              <a:t> = 0.01;</a:t>
            </a:r>
          </a:p>
          <a:p>
            <a:pPr defTabSz="342900">
              <a:tabLst>
                <a:tab pos="940594" algn="l"/>
              </a:tabLst>
              <a:defRPr/>
            </a:pPr>
            <a:endParaRPr lang="en-US" dirty="0">
              <a:solidFill>
                <a:schemeClr val="accent1"/>
              </a:solidFill>
              <a:latin typeface="Courier New"/>
              <a:cs typeface="Courier New"/>
            </a:endParaRPr>
          </a:p>
          <a:p>
            <a:pPr defTabSz="342900">
              <a:tabLst>
                <a:tab pos="940594" algn="l"/>
              </a:tabLst>
              <a:defRPr/>
            </a:pP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coforall</a:t>
            </a:r>
            <a:r>
              <a:rPr lang="en-US" dirty="0">
                <a:solidFill>
                  <a:srgbClr val="00009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chemeClr val="accent3"/>
                </a:solidFill>
                <a:latin typeface="Courier New"/>
                <a:cs typeface="Courier New"/>
              </a:rPr>
              <a:t>loc</a:t>
            </a:r>
            <a:r>
              <a:rPr lang="en-US" dirty="0">
                <a:solidFill>
                  <a:srgbClr val="660066"/>
                </a:solidFill>
                <a:latin typeface="Courier New"/>
                <a:cs typeface="Courier New"/>
              </a:rPr>
              <a:t> </a:t>
            </a: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in</a:t>
            </a:r>
            <a:r>
              <a:rPr lang="en-US" dirty="0">
                <a:solidFill>
                  <a:srgbClr val="660066"/>
                </a:solidFill>
                <a:latin typeface="Courier New"/>
                <a:cs typeface="Courier New"/>
              </a:rPr>
              <a:t> </a:t>
            </a:r>
            <a:r>
              <a:rPr lang="en-US" b="1" dirty="0">
                <a:solidFill>
                  <a:schemeClr val="accent4"/>
                </a:solidFill>
                <a:latin typeface="Courier New"/>
                <a:cs typeface="Courier New"/>
              </a:rPr>
              <a:t>Locales</a:t>
            </a:r>
            <a:r>
              <a:rPr lang="en-US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do on</a:t>
            </a:r>
            <a:r>
              <a:rPr lang="en-US" dirty="0">
                <a:solidFill>
                  <a:srgbClr val="00009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loc {</a:t>
            </a:r>
          </a:p>
          <a:p>
            <a:pPr defTabSz="342900">
              <a:tabLst>
                <a:tab pos="940594" algn="l"/>
              </a:tabLst>
              <a:defRPr/>
            </a:pP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 </a:t>
            </a: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cobegin</a:t>
            </a: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 {</a:t>
            </a:r>
          </a:p>
          <a:p>
            <a:pPr defTabSz="342900">
              <a:tabLst>
                <a:tab pos="940594" algn="l"/>
              </a:tabLst>
              <a:defRPr/>
            </a:pP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    coforall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chemeClr val="accent3"/>
                </a:solidFill>
                <a:latin typeface="Courier New"/>
                <a:cs typeface="Courier New"/>
              </a:rPr>
              <a:t>gpu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</a:t>
            </a: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in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</a:t>
            </a:r>
            <a:r>
              <a:rPr lang="en-US" b="1" dirty="0" err="1">
                <a:solidFill>
                  <a:schemeClr val="accent4"/>
                </a:solidFill>
                <a:latin typeface="Courier New"/>
                <a:cs typeface="Courier New"/>
              </a:rPr>
              <a:t>here</a:t>
            </a:r>
            <a:r>
              <a:rPr lang="en-US" dirty="0" err="1">
                <a:solidFill>
                  <a:sysClr val="windowText" lastClr="000000"/>
                </a:solidFill>
                <a:latin typeface="Courier New"/>
                <a:cs typeface="Courier New"/>
              </a:rPr>
              <a:t>.</a:t>
            </a:r>
            <a:r>
              <a:rPr lang="en-US" b="1" dirty="0" err="1">
                <a:solidFill>
                  <a:schemeClr val="accent4"/>
                </a:solidFill>
                <a:latin typeface="Courier New"/>
                <a:cs typeface="Courier New"/>
              </a:rPr>
              <a:t>gpus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</a:t>
            </a: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do on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urier New"/>
                <a:cs typeface="Courier New"/>
              </a:rPr>
              <a:t>gpu</a:t>
            </a: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 {</a:t>
            </a:r>
          </a:p>
          <a:p>
            <a:pPr defTabSz="457189">
              <a:tabLst>
                <a:tab pos="1254094" algn="l"/>
              </a:tabLst>
              <a:defRPr/>
            </a:pP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      var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chemeClr val="accent3"/>
                </a:solidFill>
                <a:latin typeface="Courier New"/>
                <a:cs typeface="Courier New"/>
              </a:rPr>
              <a:t>A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, </a:t>
            </a:r>
            <a:r>
              <a:rPr lang="en-US" dirty="0">
                <a:solidFill>
                  <a:schemeClr val="accent3"/>
                </a:solidFill>
                <a:latin typeface="Courier New"/>
                <a:cs typeface="Courier New"/>
              </a:rPr>
              <a:t>B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, </a:t>
            </a:r>
            <a:r>
              <a:rPr lang="en-US" dirty="0">
                <a:solidFill>
                  <a:schemeClr val="accent3"/>
                </a:solidFill>
                <a:latin typeface="Courier New"/>
                <a:cs typeface="Courier New"/>
              </a:rPr>
              <a:t>C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: [1..n] </a:t>
            </a: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real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;</a:t>
            </a:r>
          </a:p>
          <a:p>
            <a:pPr defTabSz="457189">
              <a:tabLst>
                <a:tab pos="1254094" algn="l"/>
              </a:tabLst>
              <a:defRPr/>
            </a:pP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     A = B + alpha * C;</a:t>
            </a:r>
          </a:p>
          <a:p>
            <a:pPr defTabSz="457189">
              <a:tabLst>
                <a:tab pos="1254094" algn="l"/>
              </a:tabLst>
              <a:defRPr/>
            </a:pP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   }</a:t>
            </a:r>
          </a:p>
          <a:p>
            <a:pPr defTabSz="457189">
              <a:tabLst>
                <a:tab pos="1254094" algn="l"/>
              </a:tabLst>
              <a:defRPr/>
            </a:pP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   {</a:t>
            </a:r>
          </a:p>
          <a:p>
            <a:pPr defTabSz="457189">
              <a:tabLst>
                <a:tab pos="1254094" algn="l"/>
              </a:tabLst>
              <a:defRPr/>
            </a:pP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      var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chemeClr val="accent3"/>
                </a:solidFill>
                <a:latin typeface="Courier New"/>
                <a:cs typeface="Courier New"/>
              </a:rPr>
              <a:t>A</a:t>
            </a: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, </a:t>
            </a:r>
            <a:r>
              <a:rPr lang="en-US" dirty="0">
                <a:solidFill>
                  <a:schemeClr val="accent3"/>
                </a:solidFill>
                <a:latin typeface="Courier New"/>
                <a:cs typeface="Courier New"/>
              </a:rPr>
              <a:t>B</a:t>
            </a: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, </a:t>
            </a:r>
            <a:r>
              <a:rPr lang="en-US" dirty="0">
                <a:solidFill>
                  <a:schemeClr val="accent3"/>
                </a:solidFill>
                <a:latin typeface="Courier New"/>
                <a:cs typeface="Courier New"/>
              </a:rPr>
              <a:t>C</a:t>
            </a: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: [1..n] </a:t>
            </a: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real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;</a:t>
            </a:r>
          </a:p>
          <a:p>
            <a:pPr defTabSz="457189">
              <a:tabLst>
                <a:tab pos="1254094" algn="l"/>
              </a:tabLst>
              <a:defRPr/>
            </a:pP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     A = B + alpha * C;        </a:t>
            </a:r>
          </a:p>
          <a:p>
            <a:pPr defTabSz="457189">
              <a:tabLst>
                <a:tab pos="1254094" algn="l"/>
              </a:tabLst>
              <a:defRPr/>
            </a:pP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   }</a:t>
            </a:r>
          </a:p>
          <a:p>
            <a:pPr defTabSz="457189">
              <a:tabLst>
                <a:tab pos="1254094" algn="l"/>
              </a:tabLst>
              <a:defRPr/>
            </a:pP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  }  </a:t>
            </a:r>
          </a:p>
          <a:p>
            <a:pPr defTabSz="457189">
              <a:tabLst>
                <a:tab pos="1254094" algn="l"/>
              </a:tabLst>
              <a:defRPr/>
            </a:pP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}</a:t>
            </a:r>
          </a:p>
          <a:p>
            <a:pPr defTabSz="457189">
              <a:tabLst>
                <a:tab pos="1254094" algn="l"/>
              </a:tabLst>
              <a:defRPr/>
            </a:pPr>
            <a:endParaRPr lang="en-US" dirty="0">
              <a:solidFill>
                <a:schemeClr val="tx1"/>
              </a:solidFill>
              <a:latin typeface="Courier New"/>
              <a:cs typeface="Courier New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7050B62-FF4E-BD49-99D3-59D4534D720A}"/>
              </a:ext>
            </a:extLst>
          </p:cNvPr>
          <p:cNvSpPr/>
          <p:nvPr/>
        </p:nvSpPr>
        <p:spPr>
          <a:xfrm>
            <a:off x="381000" y="1017687"/>
            <a:ext cx="1750449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tx1"/>
                </a:solidFill>
                <a:cs typeface="Courier New" pitchFamily="49" charset="0"/>
              </a:rPr>
              <a:t>stream-</a:t>
            </a:r>
            <a:r>
              <a:rPr lang="en-US" dirty="0" err="1">
                <a:solidFill>
                  <a:schemeClr val="tx1"/>
                </a:solidFill>
                <a:cs typeface="Courier New" pitchFamily="49" charset="0"/>
              </a:rPr>
              <a:t>ep.chpl</a:t>
            </a:r>
            <a:endParaRPr lang="en-US" dirty="0">
              <a:solidFill>
                <a:schemeClr val="tx1"/>
              </a:solidFill>
              <a:cs typeface="Courier New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02CB782-51BB-394F-8186-F3DA2B371BC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1088421">
              <a:buFontTx/>
              <a:buBlip>
                <a:blip r:embed="rId2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2"/>
                </a:buBlip>
              </a:pPr>
              <a:t>76</a:t>
            </a:fld>
            <a:endParaRPr lang="en-US" dirty="0"/>
          </a:p>
        </p:txBody>
      </p:sp>
      <p:sp>
        <p:nvSpPr>
          <p:cNvPr id="23" name="Process 22">
            <a:extLst>
              <a:ext uri="{FF2B5EF4-FFF2-40B4-BE49-F238E27FC236}">
                <a16:creationId xmlns:a16="http://schemas.microsoft.com/office/drawing/2014/main" id="{96951E9E-CA59-3544-8A90-8E208D2B048C}"/>
              </a:ext>
            </a:extLst>
          </p:cNvPr>
          <p:cNvSpPr/>
          <p:nvPr/>
        </p:nvSpPr>
        <p:spPr bwMode="ltGray">
          <a:xfrm>
            <a:off x="7657372" y="5235011"/>
            <a:ext cx="4040056" cy="668400"/>
          </a:xfrm>
          <a:prstGeom prst="flowChartProcess">
            <a:avLst/>
          </a:prstGeom>
          <a:solidFill>
            <a:schemeClr val="accent1">
              <a:lumMod val="75000"/>
            </a:schemeClr>
          </a:solidFill>
          <a:ln w="571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This program uses all CPUs and GPUs across all of our compute nodes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8605B34-2B12-BA48-918C-A25F4CBB32A2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2082018" y="1583461"/>
            <a:ext cx="5957810" cy="1103468"/>
          </a:xfrm>
          <a:prstGeom prst="straightConnector1">
            <a:avLst/>
          </a:prstGeom>
          <a:ln w="57150">
            <a:solidFill>
              <a:schemeClr val="accent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Process 20">
            <a:extLst>
              <a:ext uri="{FF2B5EF4-FFF2-40B4-BE49-F238E27FC236}">
                <a16:creationId xmlns:a16="http://schemas.microsoft.com/office/drawing/2014/main" id="{76D67581-C970-C149-8C27-C61255F2AD06}"/>
              </a:ext>
            </a:extLst>
          </p:cNvPr>
          <p:cNvSpPr/>
          <p:nvPr/>
        </p:nvSpPr>
        <p:spPr bwMode="ltGray">
          <a:xfrm>
            <a:off x="8039828" y="1143000"/>
            <a:ext cx="3352800" cy="880921"/>
          </a:xfrm>
          <a:prstGeom prst="flowChartProcess">
            <a:avLst/>
          </a:prstGeom>
          <a:solidFill>
            <a:schemeClr val="accent1"/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‘cobegin { … }’ creates a task 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per child statement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D90FCF6-1594-084B-B295-85F4C8FA094D}"/>
              </a:ext>
            </a:extLst>
          </p:cNvPr>
          <p:cNvCxnSpPr>
            <a:cxnSpLocks/>
            <a:endCxn id="14" idx="1"/>
          </p:cNvCxnSpPr>
          <p:nvPr/>
        </p:nvCxnSpPr>
        <p:spPr>
          <a:xfrm flipV="1">
            <a:off x="6326056" y="2987879"/>
            <a:ext cx="1713772" cy="10436"/>
          </a:xfrm>
          <a:prstGeom prst="straightConnector1">
            <a:avLst/>
          </a:prstGeom>
          <a:ln w="57150">
            <a:solidFill>
              <a:schemeClr val="accent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Process 13">
            <a:extLst>
              <a:ext uri="{FF2B5EF4-FFF2-40B4-BE49-F238E27FC236}">
                <a16:creationId xmlns:a16="http://schemas.microsoft.com/office/drawing/2014/main" id="{3EDB0824-3546-4E46-AE2D-6D38DC645E40}"/>
              </a:ext>
            </a:extLst>
          </p:cNvPr>
          <p:cNvSpPr/>
          <p:nvPr/>
        </p:nvSpPr>
        <p:spPr bwMode="ltGray">
          <a:xfrm>
            <a:off x="8039828" y="2743200"/>
            <a:ext cx="3352800" cy="489358"/>
          </a:xfrm>
          <a:prstGeom prst="flowChartProcess">
            <a:avLst/>
          </a:prstGeom>
          <a:solidFill>
            <a:schemeClr val="accent1"/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one task runs our multi-GPU triad</a:t>
            </a:r>
          </a:p>
        </p:txBody>
      </p:sp>
      <p:sp>
        <p:nvSpPr>
          <p:cNvPr id="15" name="Process 14">
            <a:extLst>
              <a:ext uri="{FF2B5EF4-FFF2-40B4-BE49-F238E27FC236}">
                <a16:creationId xmlns:a16="http://schemas.microsoft.com/office/drawing/2014/main" id="{B74FCE5B-D182-9F46-B1AA-1FDBDA302495}"/>
              </a:ext>
            </a:extLst>
          </p:cNvPr>
          <p:cNvSpPr/>
          <p:nvPr/>
        </p:nvSpPr>
        <p:spPr bwMode="ltGray">
          <a:xfrm>
            <a:off x="8001000" y="4038600"/>
            <a:ext cx="3352800" cy="489358"/>
          </a:xfrm>
          <a:prstGeom prst="flowChartProcess">
            <a:avLst/>
          </a:prstGeom>
          <a:solidFill>
            <a:schemeClr val="accent1"/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the other runs the multi-CPU triad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AC1491C-F7A1-224F-9D74-D02F300A2200}"/>
              </a:ext>
            </a:extLst>
          </p:cNvPr>
          <p:cNvCxnSpPr>
            <a:cxnSpLocks/>
          </p:cNvCxnSpPr>
          <p:nvPr/>
        </p:nvCxnSpPr>
        <p:spPr>
          <a:xfrm>
            <a:off x="5048614" y="4288922"/>
            <a:ext cx="2913558" cy="0"/>
          </a:xfrm>
          <a:prstGeom prst="straightConnector1">
            <a:avLst/>
          </a:prstGeom>
          <a:ln w="57150">
            <a:solidFill>
              <a:schemeClr val="accent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7477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1" grpId="0" animBg="1"/>
      <p:bldP spid="14" grpId="0" animBg="1"/>
      <p:bldP spid="15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Stream Triad: Distributed Memory, GPUs AND CPUS (refactor)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F9B69CC-8AE4-9240-9BF8-B66265EBA654}"/>
              </a:ext>
            </a:extLst>
          </p:cNvPr>
          <p:cNvSpPr/>
          <p:nvPr/>
        </p:nvSpPr>
        <p:spPr>
          <a:xfrm>
            <a:off x="380999" y="1387019"/>
            <a:ext cx="6781801" cy="452431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pPr defTabSz="342900">
              <a:tabLst>
                <a:tab pos="940594" algn="l"/>
              </a:tabLst>
              <a:defRPr/>
            </a:pP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config const </a:t>
            </a:r>
            <a:r>
              <a:rPr lang="en-US" dirty="0">
                <a:solidFill>
                  <a:schemeClr val="accent3"/>
                </a:solidFill>
                <a:latin typeface="Courier New"/>
                <a:cs typeface="Courier New"/>
              </a:rPr>
              <a:t>n</a:t>
            </a:r>
            <a:r>
              <a:rPr lang="en-US" dirty="0">
                <a:solidFill>
                  <a:schemeClr val="accent1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= 1_000_000,</a:t>
            </a:r>
          </a:p>
          <a:p>
            <a:pPr defTabSz="342900">
              <a:tabLst>
                <a:tab pos="940594" algn="l"/>
              </a:tabLst>
              <a:defRPr/>
            </a:pP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             </a:t>
            </a:r>
            <a:r>
              <a:rPr lang="en-US" dirty="0">
                <a:solidFill>
                  <a:schemeClr val="accent3"/>
                </a:solidFill>
                <a:latin typeface="Courier New"/>
                <a:cs typeface="Courier New"/>
              </a:rPr>
              <a:t>alpha</a:t>
            </a:r>
            <a:r>
              <a:rPr lang="en-US" dirty="0">
                <a:solidFill>
                  <a:schemeClr val="accent1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= 0.01;</a:t>
            </a:r>
          </a:p>
          <a:p>
            <a:pPr defTabSz="342900">
              <a:tabLst>
                <a:tab pos="940594" algn="l"/>
              </a:tabLst>
              <a:defRPr/>
            </a:pPr>
            <a:endParaRPr lang="en-US" dirty="0">
              <a:solidFill>
                <a:schemeClr val="accent1"/>
              </a:solidFill>
              <a:latin typeface="Courier New"/>
              <a:cs typeface="Courier New"/>
            </a:endParaRPr>
          </a:p>
          <a:p>
            <a:pPr defTabSz="342900">
              <a:tabLst>
                <a:tab pos="940594" algn="l"/>
              </a:tabLst>
              <a:defRPr/>
            </a:pP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coforall</a:t>
            </a:r>
            <a:r>
              <a:rPr lang="en-US" dirty="0">
                <a:solidFill>
                  <a:srgbClr val="00009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chemeClr val="accent3"/>
                </a:solidFill>
                <a:latin typeface="Courier New"/>
                <a:cs typeface="Courier New"/>
              </a:rPr>
              <a:t>loc</a:t>
            </a:r>
            <a:r>
              <a:rPr lang="en-US" dirty="0">
                <a:solidFill>
                  <a:srgbClr val="660066"/>
                </a:solidFill>
                <a:latin typeface="Courier New"/>
                <a:cs typeface="Courier New"/>
              </a:rPr>
              <a:t> </a:t>
            </a: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in</a:t>
            </a:r>
            <a:r>
              <a:rPr lang="en-US" dirty="0">
                <a:solidFill>
                  <a:srgbClr val="660066"/>
                </a:solidFill>
                <a:latin typeface="Courier New"/>
                <a:cs typeface="Courier New"/>
              </a:rPr>
              <a:t> </a:t>
            </a:r>
            <a:r>
              <a:rPr lang="en-US" b="1" dirty="0">
                <a:solidFill>
                  <a:schemeClr val="accent4"/>
                </a:solidFill>
                <a:latin typeface="Courier New"/>
                <a:cs typeface="Courier New"/>
              </a:rPr>
              <a:t>Locales</a:t>
            </a:r>
            <a:r>
              <a:rPr lang="en-US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do on</a:t>
            </a:r>
            <a:r>
              <a:rPr lang="en-US" dirty="0">
                <a:solidFill>
                  <a:srgbClr val="00009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loc {</a:t>
            </a:r>
          </a:p>
          <a:p>
            <a:pPr defTabSz="342900">
              <a:tabLst>
                <a:tab pos="940594" algn="l"/>
              </a:tabLst>
              <a:defRPr/>
            </a:pP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 </a:t>
            </a: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cobegin</a:t>
            </a: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 {</a:t>
            </a:r>
          </a:p>
          <a:p>
            <a:pPr defTabSz="342900">
              <a:tabLst>
                <a:tab pos="940594" algn="l"/>
              </a:tabLst>
              <a:defRPr/>
            </a:pP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    coforall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chemeClr val="accent3"/>
                </a:solidFill>
                <a:latin typeface="Courier New"/>
                <a:cs typeface="Courier New"/>
              </a:rPr>
              <a:t>gpu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</a:t>
            </a: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in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</a:t>
            </a:r>
            <a:r>
              <a:rPr lang="en-US" b="1" dirty="0" err="1">
                <a:solidFill>
                  <a:schemeClr val="accent4"/>
                </a:solidFill>
                <a:latin typeface="Courier New"/>
                <a:cs typeface="Courier New"/>
              </a:rPr>
              <a:t>here</a:t>
            </a:r>
            <a:r>
              <a:rPr lang="en-US" dirty="0" err="1">
                <a:solidFill>
                  <a:sysClr val="windowText" lastClr="000000"/>
                </a:solidFill>
                <a:latin typeface="Courier New"/>
                <a:cs typeface="Courier New"/>
              </a:rPr>
              <a:t>.</a:t>
            </a:r>
            <a:r>
              <a:rPr lang="en-US" b="1" dirty="0" err="1">
                <a:solidFill>
                  <a:schemeClr val="accent4"/>
                </a:solidFill>
                <a:latin typeface="Courier New"/>
                <a:cs typeface="Courier New"/>
              </a:rPr>
              <a:t>gpus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</a:t>
            </a: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do on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urier New"/>
                <a:cs typeface="Courier New"/>
              </a:rPr>
              <a:t>gpu</a:t>
            </a: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 {</a:t>
            </a:r>
            <a:endParaRPr lang="en-US" b="1" dirty="0">
              <a:solidFill>
                <a:schemeClr val="tx1"/>
              </a:solidFill>
              <a:latin typeface="Courier New"/>
              <a:cs typeface="Courier New"/>
            </a:endParaRPr>
          </a:p>
          <a:p>
            <a:pPr defTabSz="342900">
              <a:tabLst>
                <a:tab pos="940594" algn="l"/>
              </a:tabLst>
              <a:defRPr/>
            </a:pPr>
            <a:r>
              <a:rPr lang="en-US" b="1" dirty="0">
                <a:solidFill>
                  <a:schemeClr val="tx1"/>
                </a:solidFill>
                <a:latin typeface="Courier New"/>
                <a:cs typeface="Courier New"/>
              </a:rPr>
              <a:t>      </a:t>
            </a:r>
            <a:r>
              <a:rPr lang="en-US" dirty="0" err="1">
                <a:solidFill>
                  <a:schemeClr val="tx1"/>
                </a:solidFill>
                <a:latin typeface="Courier New"/>
                <a:cs typeface="Courier New"/>
              </a:rPr>
              <a:t>runTriad</a:t>
            </a: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();</a:t>
            </a:r>
          </a:p>
          <a:p>
            <a:pPr defTabSz="342900">
              <a:tabLst>
                <a:tab pos="940594" algn="l"/>
              </a:tabLst>
              <a:defRPr/>
            </a:pP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    }</a:t>
            </a:r>
          </a:p>
          <a:p>
            <a:pPr defTabSz="457189">
              <a:tabLst>
                <a:tab pos="1254094" algn="l"/>
              </a:tabLst>
              <a:defRPr/>
            </a:pP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    </a:t>
            </a:r>
            <a:r>
              <a:rPr lang="en-US" dirty="0" err="1">
                <a:solidFill>
                  <a:schemeClr val="tx1"/>
                </a:solidFill>
                <a:latin typeface="Courier New"/>
                <a:cs typeface="Courier New"/>
              </a:rPr>
              <a:t>runTriad</a:t>
            </a: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();        </a:t>
            </a:r>
          </a:p>
          <a:p>
            <a:pPr defTabSz="457189">
              <a:tabLst>
                <a:tab pos="1254094" algn="l"/>
              </a:tabLst>
              <a:defRPr/>
            </a:pP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  }  </a:t>
            </a:r>
          </a:p>
          <a:p>
            <a:pPr defTabSz="457189">
              <a:tabLst>
                <a:tab pos="1254094" algn="l"/>
              </a:tabLst>
              <a:defRPr/>
            </a:pP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}</a:t>
            </a:r>
          </a:p>
          <a:p>
            <a:pPr defTabSz="457189">
              <a:tabLst>
                <a:tab pos="1254094" algn="l"/>
              </a:tabLst>
              <a:defRPr/>
            </a:pPr>
            <a:endParaRPr lang="en-US" b="1" dirty="0">
              <a:solidFill>
                <a:schemeClr val="tx1"/>
              </a:solidFill>
              <a:latin typeface="Courier New"/>
              <a:cs typeface="Courier New"/>
            </a:endParaRPr>
          </a:p>
          <a:p>
            <a:pPr defTabSz="457189">
              <a:tabLst>
                <a:tab pos="1254094" algn="l"/>
              </a:tabLst>
              <a:defRPr/>
            </a:pPr>
            <a:r>
              <a:rPr lang="en-US" b="1" dirty="0">
                <a:solidFill>
                  <a:schemeClr val="tx1"/>
                </a:solidFill>
                <a:latin typeface="Courier New"/>
                <a:cs typeface="Courier New"/>
              </a:rPr>
              <a:t>proc</a:t>
            </a: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urier New"/>
                <a:cs typeface="Courier New"/>
              </a:rPr>
              <a:t>runTriad</a:t>
            </a: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() {</a:t>
            </a:r>
          </a:p>
          <a:p>
            <a:pPr defTabSz="457189">
              <a:tabLst>
                <a:tab pos="1254094" algn="l"/>
              </a:tabLst>
              <a:defRPr/>
            </a:pP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  </a:t>
            </a: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 var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chemeClr val="accent3"/>
                </a:solidFill>
                <a:latin typeface="Courier New"/>
                <a:cs typeface="Courier New"/>
              </a:rPr>
              <a:t>A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, </a:t>
            </a:r>
            <a:r>
              <a:rPr lang="en-US" dirty="0">
                <a:solidFill>
                  <a:schemeClr val="accent3"/>
                </a:solidFill>
                <a:latin typeface="Courier New"/>
                <a:cs typeface="Courier New"/>
              </a:rPr>
              <a:t>B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, </a:t>
            </a:r>
            <a:r>
              <a:rPr lang="en-US" dirty="0">
                <a:solidFill>
                  <a:schemeClr val="accent3"/>
                </a:solidFill>
                <a:latin typeface="Courier New"/>
                <a:cs typeface="Courier New"/>
              </a:rPr>
              <a:t>C</a:t>
            </a: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: [1..n] </a:t>
            </a: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real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;</a:t>
            </a:r>
          </a:p>
          <a:p>
            <a:pPr defTabSz="457189">
              <a:tabLst>
                <a:tab pos="1254094" algn="l"/>
              </a:tabLst>
              <a:defRPr/>
            </a:pP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   A = B + alpha * C;</a:t>
            </a:r>
          </a:p>
          <a:p>
            <a:pPr defTabSz="457189">
              <a:tabLst>
                <a:tab pos="1254094" algn="l"/>
              </a:tabLst>
              <a:defRPr/>
            </a:pP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}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7050B62-FF4E-BD49-99D3-59D4534D720A}"/>
              </a:ext>
            </a:extLst>
          </p:cNvPr>
          <p:cNvSpPr/>
          <p:nvPr/>
        </p:nvSpPr>
        <p:spPr>
          <a:xfrm>
            <a:off x="381000" y="1017687"/>
            <a:ext cx="1750449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tx1"/>
                </a:solidFill>
                <a:cs typeface="Courier New" pitchFamily="49" charset="0"/>
              </a:rPr>
              <a:t>stream-</a:t>
            </a:r>
            <a:r>
              <a:rPr lang="en-US" dirty="0" err="1">
                <a:solidFill>
                  <a:schemeClr val="tx1"/>
                </a:solidFill>
                <a:cs typeface="Courier New" pitchFamily="49" charset="0"/>
              </a:rPr>
              <a:t>ep.chpl</a:t>
            </a:r>
            <a:endParaRPr lang="en-US" dirty="0">
              <a:solidFill>
                <a:schemeClr val="tx1"/>
              </a:solidFill>
              <a:cs typeface="Courier New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02CB782-51BB-394F-8186-F3DA2B371BC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3"/>
                </a:buBlip>
              </a:pPr>
              <a:t>77</a:t>
            </a:fld>
            <a:endParaRPr lang="en-US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8605B34-2B12-BA48-918C-A25F4CBB32A2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3048000" y="3488461"/>
            <a:ext cx="4876800" cy="0"/>
          </a:xfrm>
          <a:prstGeom prst="straightConnector1">
            <a:avLst/>
          </a:prstGeom>
          <a:ln w="57150">
            <a:solidFill>
              <a:schemeClr val="accent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Process 20">
            <a:extLst>
              <a:ext uri="{FF2B5EF4-FFF2-40B4-BE49-F238E27FC236}">
                <a16:creationId xmlns:a16="http://schemas.microsoft.com/office/drawing/2014/main" id="{76D67581-C970-C149-8C27-C61255F2AD06}"/>
              </a:ext>
            </a:extLst>
          </p:cNvPr>
          <p:cNvSpPr/>
          <p:nvPr/>
        </p:nvSpPr>
        <p:spPr bwMode="ltGray">
          <a:xfrm>
            <a:off x="7924800" y="3048000"/>
            <a:ext cx="3352800" cy="880921"/>
          </a:xfrm>
          <a:prstGeom prst="flowChartProcess">
            <a:avLst/>
          </a:prstGeom>
          <a:solidFill>
            <a:schemeClr val="accent1"/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we can also refactor the repeated code into a procedure for re-use</a:t>
            </a:r>
          </a:p>
        </p:txBody>
      </p:sp>
      <p:sp>
        <p:nvSpPr>
          <p:cNvPr id="16" name="Process 15">
            <a:extLst>
              <a:ext uri="{FF2B5EF4-FFF2-40B4-BE49-F238E27FC236}">
                <a16:creationId xmlns:a16="http://schemas.microsoft.com/office/drawing/2014/main" id="{861246B9-5520-B644-BEC3-F37238E4C097}"/>
              </a:ext>
            </a:extLst>
          </p:cNvPr>
          <p:cNvSpPr/>
          <p:nvPr/>
        </p:nvSpPr>
        <p:spPr bwMode="ltGray">
          <a:xfrm>
            <a:off x="8001000" y="4887363"/>
            <a:ext cx="3352800" cy="648722"/>
          </a:xfrm>
          <a:prstGeom prst="flowChartProcess">
            <a:avLst/>
          </a:prstGeom>
          <a:solidFill>
            <a:schemeClr val="accent1"/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the compiler creates CPU and GPU versions of this procedure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C2EDDDB-DA98-8143-BBA2-8C81305EC4BB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2971800" y="3488461"/>
            <a:ext cx="4953000" cy="1328630"/>
          </a:xfrm>
          <a:prstGeom prst="straightConnector1">
            <a:avLst/>
          </a:prstGeom>
          <a:ln w="57150">
            <a:solidFill>
              <a:schemeClr val="accent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380676D-976D-5D40-89A1-D851B2AC3950}"/>
              </a:ext>
            </a:extLst>
          </p:cNvPr>
          <p:cNvCxnSpPr>
            <a:cxnSpLocks/>
            <a:stCxn id="16" idx="1"/>
          </p:cNvCxnSpPr>
          <p:nvPr/>
        </p:nvCxnSpPr>
        <p:spPr>
          <a:xfrm flipH="1">
            <a:off x="4343400" y="5211724"/>
            <a:ext cx="3657600" cy="0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452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16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4D79487-711E-FB59-CC2F-26D4775497B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b="1" dirty="0"/>
              <a:t>Primers</a:t>
            </a:r>
          </a:p>
          <a:p>
            <a:pPr lvl="1"/>
            <a:r>
              <a:rPr lang="en-US" dirty="0">
                <a:hlinkClick r:id="rId3"/>
              </a:rPr>
              <a:t>https://chapel-lang.org/docs/primers/index.html</a:t>
            </a:r>
            <a:endParaRPr lang="en-US" dirty="0"/>
          </a:p>
          <a:p>
            <a:endParaRPr lang="en-US" dirty="0"/>
          </a:p>
          <a:p>
            <a:r>
              <a:rPr lang="en-US" b="1" dirty="0"/>
              <a:t>Blog posts for Advent of Code</a:t>
            </a:r>
          </a:p>
          <a:p>
            <a:pPr lvl="1"/>
            <a:r>
              <a:rPr lang="en-US" dirty="0">
                <a:hlinkClick r:id="rId4"/>
              </a:rPr>
              <a:t>https://chapel-lang.org/blog/index.html</a:t>
            </a:r>
            <a:endParaRPr lang="en-US" dirty="0"/>
          </a:p>
          <a:p>
            <a:pPr marL="228600" lvl="1" indent="0">
              <a:buNone/>
            </a:pPr>
            <a:endParaRPr lang="en-US" dirty="0"/>
          </a:p>
          <a:p>
            <a:r>
              <a:rPr lang="en-US" b="1" dirty="0"/>
              <a:t>Test directory in main repository</a:t>
            </a:r>
          </a:p>
          <a:p>
            <a:pPr lvl="1"/>
            <a:r>
              <a:rPr lang="en-US" dirty="0">
                <a:hlinkClick r:id="rId5"/>
              </a:rPr>
              <a:t>https://github.com/chapel-lang/chapel/tree/main/test</a:t>
            </a:r>
            <a:endParaRPr lang="en-US" dirty="0"/>
          </a:p>
          <a:p>
            <a:pPr marL="228600" lvl="1" indent="0">
              <a:buNone/>
            </a:pPr>
            <a:endParaRPr lang="en-US" dirty="0"/>
          </a:p>
          <a:p>
            <a:r>
              <a:rPr lang="en-US" b="1" dirty="0"/>
              <a:t>Presentations</a:t>
            </a:r>
          </a:p>
          <a:p>
            <a:pPr lvl="1"/>
            <a:r>
              <a:rPr lang="en-US" dirty="0">
                <a:hlinkClick r:id="rId6"/>
              </a:rPr>
              <a:t>https://chapel-lang.org/presentations.html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E5734C-0C84-B09C-A4FF-04E2937A5DCF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pPr defTabSz="1088421">
              <a:buFontTx/>
              <a:buBlip>
                <a:blip r:embed="rId7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7"/>
                </a:buBlip>
              </a:pPr>
              <a:t>78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8B1FDE6-D560-1ABB-9C64-939711A47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Chapel Examples &amp; Presentations</a:t>
            </a:r>
          </a:p>
        </p:txBody>
      </p:sp>
    </p:spTree>
    <p:extLst>
      <p:ext uri="{BB962C8B-B14F-4D97-AF65-F5344CB8AC3E}">
        <p14:creationId xmlns:p14="http://schemas.microsoft.com/office/powerpoint/2010/main" val="389348651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48F2B0F-2B76-884E-AEA3-4429C9C325E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sz="2400" b="1" dirty="0"/>
              <a:t>Takeaways</a:t>
            </a:r>
          </a:p>
          <a:p>
            <a:pPr lvl="1"/>
            <a:r>
              <a:rPr lang="en-US" dirty="0"/>
              <a:t>Chapel is a PGAS programming language designed to leverage parallelism</a:t>
            </a:r>
          </a:p>
          <a:p>
            <a:pPr lvl="1"/>
            <a:r>
              <a:rPr lang="en-US" dirty="0"/>
              <a:t>It is being used in some large production codes</a:t>
            </a:r>
          </a:p>
          <a:p>
            <a:pPr lvl="1"/>
            <a:r>
              <a:rPr lang="en-US" dirty="0"/>
              <a:t>Our team is responsive to user questions and would enjoy having you participate in our community</a:t>
            </a:r>
          </a:p>
          <a:p>
            <a:pPr lvl="1"/>
            <a:endParaRPr lang="en-US" sz="800" dirty="0"/>
          </a:p>
          <a:p>
            <a:r>
              <a:rPr lang="en-US" sz="2400" b="1" dirty="0"/>
              <a:t>How to get more help</a:t>
            </a:r>
          </a:p>
          <a:p>
            <a:pPr lvl="1"/>
            <a:r>
              <a:rPr lang="en-US" sz="2200" dirty="0"/>
              <a:t>Ask the Chapel team and users questions on discourse, </a:t>
            </a:r>
            <a:r>
              <a:rPr lang="en-US" sz="2200" dirty="0" err="1"/>
              <a:t>gitter</a:t>
            </a:r>
            <a:r>
              <a:rPr lang="en-US" sz="2200" dirty="0"/>
              <a:t>, or stack overflow</a:t>
            </a:r>
          </a:p>
          <a:p>
            <a:pPr lvl="1"/>
            <a:r>
              <a:rPr lang="en-US" sz="2200" dirty="0"/>
              <a:t>Also feel free to email me at </a:t>
            </a:r>
            <a:r>
              <a:rPr lang="en-US" sz="2200" dirty="0" err="1"/>
              <a:t>michelle.strout@hpe.com</a:t>
            </a:r>
            <a:endParaRPr lang="en-US" sz="2200" dirty="0"/>
          </a:p>
          <a:p>
            <a:pPr marL="228600" lvl="1" indent="0">
              <a:buNone/>
            </a:pPr>
            <a:endParaRPr lang="en-US" sz="2200" dirty="0"/>
          </a:p>
          <a:p>
            <a:r>
              <a:rPr lang="en-US" sz="2400" b="1" dirty="0"/>
              <a:t>Engaging with the community</a:t>
            </a:r>
          </a:p>
          <a:p>
            <a:pPr lvl="1"/>
            <a:r>
              <a:rPr lang="en-US" dirty="0"/>
              <a:t>Share your sample codes with us and your research community!</a:t>
            </a:r>
          </a:p>
          <a:p>
            <a:pPr lvl="1"/>
            <a:r>
              <a:rPr lang="en-US" dirty="0"/>
              <a:t>Join us at our free, virtual workshop in June, </a:t>
            </a:r>
            <a:r>
              <a:rPr lang="en-US" dirty="0">
                <a:hlinkClick r:id="rId3"/>
              </a:rPr>
              <a:t>https://chapel-lang.org/CHIUW.html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228600" lvl="1" indent="0">
              <a:buNone/>
            </a:pPr>
            <a:endParaRPr lang="en-US" dirty="0"/>
          </a:p>
          <a:p>
            <a:pPr marL="228600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82E719B-6BF1-5949-B671-5DA5FA6B8C66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pPr defTabSz="1088421">
              <a:buFontTx/>
              <a:buBlip>
                <a:blip r:embed="rId4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4"/>
                </a:buBlip>
              </a:pPr>
              <a:t>79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00DDBA4-908D-6243-ABF8-9C2C0C7C2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Tutorial Summary</a:t>
            </a:r>
          </a:p>
        </p:txBody>
      </p:sp>
    </p:spTree>
    <p:extLst>
      <p:ext uri="{BB962C8B-B14F-4D97-AF65-F5344CB8AC3E}">
        <p14:creationId xmlns:p14="http://schemas.microsoft.com/office/powerpoint/2010/main" val="16850113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2">
            <a:extLst>
              <a:ext uri="{FF2B5EF4-FFF2-40B4-BE49-F238E27FC236}">
                <a16:creationId xmlns:a16="http://schemas.microsoft.com/office/drawing/2014/main" id="{C85BAAFF-6EA5-634B-A668-1DA0021300A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3"/>
                </a:buBlip>
              </a:pPr>
              <a:t>8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Task-Parallel “Hello world”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F9B69CC-8AE4-9240-9BF8-B66265EBA654}"/>
              </a:ext>
            </a:extLst>
          </p:cNvPr>
          <p:cNvSpPr/>
          <p:nvPr/>
        </p:nvSpPr>
        <p:spPr>
          <a:xfrm>
            <a:off x="380999" y="1387019"/>
            <a:ext cx="6781801" cy="23083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pPr defTabSz="457189">
              <a:tabLst>
                <a:tab pos="1254094" algn="l"/>
              </a:tabLst>
              <a:defRPr/>
            </a:pP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 </a:t>
            </a:r>
            <a:endParaRPr lang="en-US" dirty="0">
              <a:solidFill>
                <a:schemeClr val="tx1"/>
              </a:solidFill>
              <a:latin typeface="Courier New"/>
              <a:cs typeface="Courier New"/>
            </a:endParaRPr>
          </a:p>
          <a:p>
            <a:pPr defTabSz="457189">
              <a:tabLst>
                <a:tab pos="1254094" algn="l"/>
              </a:tabLst>
              <a:defRPr/>
            </a:pP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</a:t>
            </a:r>
          </a:p>
          <a:p>
            <a:pPr defTabSz="457189">
              <a:tabLst>
                <a:tab pos="1254094" algn="l"/>
              </a:tabLst>
              <a:defRPr/>
            </a:pP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   </a:t>
            </a: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const</a:t>
            </a:r>
            <a:r>
              <a:rPr lang="en-US" dirty="0">
                <a:solidFill>
                  <a:srgbClr val="00009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chemeClr val="accent3"/>
                </a:solidFill>
                <a:latin typeface="Courier New"/>
                <a:cs typeface="Courier New"/>
              </a:rPr>
              <a:t>numTasks</a:t>
            </a:r>
            <a:r>
              <a:rPr lang="en-US" dirty="0">
                <a:solidFill>
                  <a:srgbClr val="660066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= </a:t>
            </a:r>
            <a:r>
              <a:rPr lang="en-US" b="1" dirty="0">
                <a:solidFill>
                  <a:schemeClr val="accent4"/>
                </a:solidFill>
                <a:latin typeface="Courier New"/>
                <a:cs typeface="Courier New"/>
              </a:rPr>
              <a:t>here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.numPUs();</a:t>
            </a:r>
          </a:p>
          <a:p>
            <a:pPr defTabSz="457189">
              <a:tabLst>
                <a:tab pos="1254094" algn="l"/>
              </a:tabLst>
              <a:defRPr/>
            </a:pP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   </a:t>
            </a: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coforall</a:t>
            </a:r>
            <a:r>
              <a:rPr lang="en-US" dirty="0">
                <a:solidFill>
                  <a:srgbClr val="00009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chemeClr val="accent3"/>
                </a:solidFill>
                <a:latin typeface="Courier New"/>
                <a:cs typeface="Courier New"/>
              </a:rPr>
              <a:t>tid</a:t>
            </a:r>
            <a:r>
              <a:rPr lang="en-US" dirty="0">
                <a:solidFill>
                  <a:srgbClr val="660066"/>
                </a:solidFill>
                <a:latin typeface="Courier New"/>
                <a:cs typeface="Courier New"/>
              </a:rPr>
              <a:t> </a:t>
            </a: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in</a:t>
            </a:r>
            <a:r>
              <a:rPr lang="en-US" dirty="0">
                <a:solidFill>
                  <a:srgbClr val="00009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1..numTasks </a:t>
            </a: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do</a:t>
            </a:r>
          </a:p>
          <a:p>
            <a:pPr>
              <a:tabLst>
                <a:tab pos="1254094" algn="l"/>
              </a:tabLst>
              <a:defRPr/>
            </a:pP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     </a:t>
            </a:r>
            <a:r>
              <a:rPr lang="en-US" b="1" dirty="0">
                <a:solidFill>
                  <a:schemeClr val="accent4"/>
                </a:solidFill>
                <a:latin typeface="Courier New"/>
                <a:cs typeface="Courier New"/>
              </a:rPr>
              <a:t>writef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F79646">
                    <a:lumMod val="75000"/>
                  </a:srgbClr>
                </a:solidFill>
                <a:latin typeface="Courier New"/>
                <a:cs typeface="Courier New"/>
              </a:rPr>
              <a:t>"H</a:t>
            </a:r>
            <a:r>
              <a:rPr lang="en-US" dirty="0">
                <a:solidFill>
                  <a:srgbClr val="E46C0A"/>
                </a:solidFill>
                <a:latin typeface="Courier New"/>
                <a:cs typeface="Courier New"/>
              </a:rPr>
              <a:t>ell</a:t>
            </a:r>
            <a:r>
              <a:rPr lang="en-US" dirty="0">
                <a:solidFill>
                  <a:srgbClr val="F79646">
                    <a:lumMod val="75000"/>
                  </a:srgbClr>
                </a:solidFill>
                <a:latin typeface="Courier New"/>
                <a:cs typeface="Courier New"/>
              </a:rPr>
              <a:t>o from task %n of %n on %s\n"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,</a:t>
            </a:r>
          </a:p>
          <a:p>
            <a:pPr defTabSz="457189">
              <a:tabLst>
                <a:tab pos="1254094" algn="l"/>
              </a:tabLst>
              <a:defRPr/>
            </a:pP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            tid, numTasks, </a:t>
            </a:r>
            <a:r>
              <a:rPr lang="en-US" b="1" dirty="0">
                <a:solidFill>
                  <a:schemeClr val="accent4"/>
                </a:solidFill>
                <a:latin typeface="Courier New"/>
                <a:cs typeface="Courier New"/>
              </a:rPr>
              <a:t>here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.name);</a:t>
            </a:r>
          </a:p>
          <a:p>
            <a:pPr defTabSz="457189">
              <a:tabLst>
                <a:tab pos="1254094" algn="l"/>
              </a:tabLst>
              <a:defRPr/>
            </a:pP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 </a:t>
            </a:r>
          </a:p>
          <a:p>
            <a:pPr defTabSz="457189">
              <a:tabLst>
                <a:tab pos="1254094" algn="l"/>
              </a:tabLst>
              <a:defRPr/>
            </a:pP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7050B62-FF4E-BD49-99D3-59D4534D720A}"/>
              </a:ext>
            </a:extLst>
          </p:cNvPr>
          <p:cNvSpPr/>
          <p:nvPr/>
        </p:nvSpPr>
        <p:spPr>
          <a:xfrm>
            <a:off x="381000" y="1017687"/>
            <a:ext cx="2667000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tx1"/>
                </a:solidFill>
                <a:cs typeface="Courier New" pitchFamily="49" charset="0"/>
              </a:rPr>
              <a:t>hello-</a:t>
            </a:r>
            <a:r>
              <a:rPr lang="en-US" dirty="0" err="1">
                <a:solidFill>
                  <a:schemeClr val="tx1"/>
                </a:solidFill>
                <a:cs typeface="Courier New" pitchFamily="49" charset="0"/>
              </a:rPr>
              <a:t>dist</a:t>
            </a:r>
            <a:r>
              <a:rPr lang="en-US" dirty="0">
                <a:solidFill>
                  <a:schemeClr val="tx1"/>
                </a:solidFill>
                <a:cs typeface="Courier New" pitchFamily="49" charset="0"/>
              </a:rPr>
              <a:t>-node-</a:t>
            </a:r>
            <a:r>
              <a:rPr lang="en-US" dirty="0" err="1">
                <a:solidFill>
                  <a:schemeClr val="tx1"/>
                </a:solidFill>
                <a:cs typeface="Courier New" pitchFamily="49" charset="0"/>
              </a:rPr>
              <a:t>names.chpl</a:t>
            </a:r>
            <a:endParaRPr lang="en-US" dirty="0">
              <a:solidFill>
                <a:schemeClr val="tx1"/>
              </a:solidFill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895879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88C0867-3F81-494C-8295-92D9735A412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Chapel homepage:</a:t>
            </a:r>
            <a:r>
              <a:rPr lang="en-US" dirty="0"/>
              <a:t> </a:t>
            </a:r>
            <a:r>
              <a:rPr lang="en-US" dirty="0">
                <a:hlinkClick r:id="rId3"/>
              </a:rPr>
              <a:t>https://chapel-lang.org</a:t>
            </a:r>
            <a:endParaRPr lang="en-US" dirty="0"/>
          </a:p>
          <a:p>
            <a:pPr lvl="1"/>
            <a:r>
              <a:rPr lang="en-US" dirty="0"/>
              <a:t>(points to all other resources)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b="1" dirty="0"/>
              <a:t>Social Media:</a:t>
            </a:r>
          </a:p>
          <a:p>
            <a:pPr lvl="1"/>
            <a:r>
              <a:rPr lang="en-US" dirty="0"/>
              <a:t>Twitter: </a:t>
            </a:r>
            <a:r>
              <a:rPr lang="en-US" dirty="0">
                <a:hlinkClick r:id="rId4"/>
              </a:rPr>
              <a:t>@ChapelLanguage</a:t>
            </a:r>
            <a:endParaRPr lang="en-US" dirty="0"/>
          </a:p>
          <a:p>
            <a:pPr lvl="1"/>
            <a:r>
              <a:rPr lang="en-US" dirty="0"/>
              <a:t>Facebook: </a:t>
            </a:r>
            <a:r>
              <a:rPr lang="en-US" dirty="0">
                <a:hlinkClick r:id="rId5"/>
              </a:rPr>
              <a:t>@ChapelLanguage</a:t>
            </a:r>
            <a:endParaRPr lang="en-US" dirty="0"/>
          </a:p>
          <a:p>
            <a:pPr lvl="1"/>
            <a:r>
              <a:rPr lang="en-US" dirty="0"/>
              <a:t>YouTube: </a:t>
            </a:r>
            <a:r>
              <a:rPr lang="en-US" sz="1600" dirty="0">
                <a:hlinkClick r:id="rId6"/>
              </a:rPr>
              <a:t>http://www.youtube.com/c/ChapelParallelProgrammingLanguage</a:t>
            </a:r>
            <a:r>
              <a:rPr lang="en-US" sz="1600" dirty="0"/>
              <a:t> </a:t>
            </a:r>
            <a:endParaRPr lang="en-US" dirty="0"/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b="1" dirty="0"/>
              <a:t>Community Discussion / Support:</a:t>
            </a:r>
          </a:p>
          <a:p>
            <a:pPr lvl="1"/>
            <a:r>
              <a:rPr lang="en-US" dirty="0"/>
              <a:t>Discourse: </a:t>
            </a:r>
            <a:r>
              <a:rPr lang="en-US" dirty="0">
                <a:hlinkClick r:id="rId7"/>
              </a:rPr>
              <a:t>https://chapel.discourse.group/</a:t>
            </a:r>
            <a:endParaRPr lang="en-US" dirty="0"/>
          </a:p>
          <a:p>
            <a:pPr lvl="1"/>
            <a:r>
              <a:rPr lang="en-US" dirty="0" err="1"/>
              <a:t>Gitter</a:t>
            </a:r>
            <a:r>
              <a:rPr lang="en-US" dirty="0"/>
              <a:t>: </a:t>
            </a:r>
            <a:r>
              <a:rPr lang="en-US" dirty="0">
                <a:hlinkClick r:id="rId8"/>
              </a:rPr>
              <a:t>https://gitter.im/chapel-lang/chapel</a:t>
            </a:r>
            <a:r>
              <a:rPr lang="en-US" dirty="0"/>
              <a:t> </a:t>
            </a:r>
            <a:endParaRPr lang="en-US" b="1" dirty="0"/>
          </a:p>
          <a:p>
            <a:pPr lvl="1"/>
            <a:r>
              <a:rPr lang="en-US" dirty="0"/>
              <a:t>Stack Overflow: </a:t>
            </a:r>
            <a:r>
              <a:rPr lang="en-US" sz="1800" dirty="0">
                <a:hlinkClick r:id="rId9"/>
              </a:rPr>
              <a:t>https://stackoverflow.com/questions/tagged/chapel</a:t>
            </a:r>
            <a:endParaRPr lang="en-US" dirty="0"/>
          </a:p>
          <a:p>
            <a:pPr lvl="1"/>
            <a:r>
              <a:rPr lang="en-US" dirty="0"/>
              <a:t>GitHub Issues: </a:t>
            </a:r>
            <a:r>
              <a:rPr lang="en-US" dirty="0">
                <a:hlinkClick r:id="rId10"/>
              </a:rPr>
              <a:t>https://github.com/chapel-lang/chapel/issues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2C8A274-DDE0-2341-AC71-900740647FA8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pPr marL="205699" marR="0" lvl="0" indent="-205699" algn="l" defTabSz="1088421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Blip>
                <a:blip r:embed="rId11"/>
              </a:buBlip>
              <a:tabLst/>
              <a:defRPr/>
            </a:pPr>
            <a:fld id="{104FC826-72BB-4AF1-BA01-A94F7396A7DC}" type="slidenum">
              <a:rPr kumimoji="0" lang="en-US" sz="2000" b="0" i="0" u="none" strike="noStrike" kern="1200" cap="all" spc="0" normalizeH="0" baseline="10000" noProof="0" smtClean="0">
                <a:ln>
                  <a:noFill/>
                </a:ln>
                <a:solidFill>
                  <a:srgbClr val="787871"/>
                </a:solidFill>
                <a:effectLst/>
                <a:uLnTx/>
                <a:uFillTx/>
                <a:latin typeface="MetricHPE" panose="020B0503030202060203" pitchFamily="34" charset="0"/>
                <a:ea typeface="+mn-ea"/>
                <a:cs typeface="+mn-cs"/>
              </a:rPr>
              <a:pPr marL="205699" marR="0" lvl="0" indent="-205699" algn="l" defTabSz="1088421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20000"/>
                <a:buFontTx/>
                <a:buBlip>
                  <a:blip r:embed="rId11"/>
                </a:buBlip>
                <a:tabLst/>
                <a:defRPr/>
              </a:pPr>
              <a:t>80</a:t>
            </a:fld>
            <a:endParaRPr kumimoji="0" lang="en-US" sz="2000" b="0" i="0" u="none" strike="noStrike" kern="1200" cap="all" spc="0" normalizeH="0" baseline="10000" noProof="0" dirty="0">
              <a:ln>
                <a:noFill/>
              </a:ln>
              <a:solidFill>
                <a:srgbClr val="787871"/>
              </a:solidFill>
              <a:effectLst/>
              <a:uLnTx/>
              <a:uFillTx/>
              <a:latin typeface="MetricHPE" panose="020B0503030202060203" pitchFamily="34" charset="0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4A29513-E95A-C148-BA92-1D880038A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Chapel Resources</a:t>
            </a:r>
          </a:p>
        </p:txBody>
      </p:sp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533289C6-51FE-F342-B48E-EC261E5DE465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86600" y="1004342"/>
            <a:ext cx="4710029" cy="4521200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421898806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AEDA0B6-F2A4-4D4D-A486-562EDFD758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Chapel Team at HPE </a:t>
            </a:r>
            <a:r>
              <a:rPr lang="en-US" dirty="0">
                <a:highlight>
                  <a:srgbClr val="FFFF00"/>
                </a:highlight>
              </a:rPr>
              <a:t>FIXME: Update Pictures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7D6868B-CEF6-774D-8527-D064FB86108E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3"/>
                </a:buBlip>
              </a:pPr>
              <a:t>81</a:t>
            </a:fld>
            <a:endParaRPr lang="en-US" dirty="0"/>
          </a:p>
        </p:txBody>
      </p:sp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A95F3A8D-0608-E34F-88EF-A4432BAE8549}"/>
              </a:ext>
            </a:extLst>
          </p:cNvPr>
          <p:cNvSpPr txBox="1">
            <a:spLocks/>
          </p:cNvSpPr>
          <p:nvPr/>
        </p:nvSpPr>
        <p:spPr>
          <a:xfrm>
            <a:off x="7088056" y="6336077"/>
            <a:ext cx="4114800" cy="220717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r" defTabSz="914400" rtl="0" eaLnBrk="1" latinLnBrk="0" hangingPunct="1">
              <a:lnSpc>
                <a:spcPct val="90000"/>
              </a:lnSpc>
              <a:defRPr sz="1200" kern="1200" cap="all" baseline="0">
                <a:solidFill>
                  <a:schemeClr val="bg2"/>
                </a:solidFill>
                <a:latin typeface="MetricHPE Light" panose="020B030303020206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HPE Proprietary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AB714B-B7B6-4259-06A1-4813E06E58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4489" y="1029528"/>
            <a:ext cx="7203021" cy="4798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02365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7FD6407-77C8-2F45-D2B1-57538E5B736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defTabSz="1088421">
              <a:buFontTx/>
              <a:buBlip>
                <a:blip r:embed="rId2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2"/>
                </a:buBlip>
              </a:pPr>
              <a:t>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011393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E3D92A3-EA21-6841-B17F-5F82D326135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Online </a:t>
            </a:r>
            <a:r>
              <a:rPr lang="en-US" b="1" dirty="0"/>
              <a:t>documentation</a:t>
            </a:r>
            <a:r>
              <a:rPr lang="en-US" dirty="0"/>
              <a:t> is here: </a:t>
            </a:r>
            <a:r>
              <a:rPr lang="en-US" dirty="0">
                <a:hlinkClick r:id="rId3"/>
              </a:rPr>
              <a:t>https://chapel-lang.org/docs/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The primers can be particularly valuable for learning a concept: </a:t>
            </a:r>
            <a:r>
              <a:rPr lang="en-US" dirty="0">
                <a:hlinkClick r:id="rId4"/>
              </a:rPr>
              <a:t>https://chapel-lang.org/docs/primers/index.html</a:t>
            </a:r>
            <a:r>
              <a:rPr lang="en-US" dirty="0"/>
              <a:t> </a:t>
            </a:r>
          </a:p>
          <a:p>
            <a:pPr lvl="2"/>
            <a:r>
              <a:rPr lang="en-US" dirty="0"/>
              <a:t>These are also available from a Chapel release in ‘$CHPL_HOME/examples/primers/’</a:t>
            </a:r>
          </a:p>
          <a:p>
            <a:pPr lvl="3"/>
            <a:r>
              <a:rPr lang="en-US" dirty="0"/>
              <a:t>or ‘$CHPL_HOME/test/release/examples/primers/’ if you clone from GitHub</a:t>
            </a:r>
          </a:p>
          <a:p>
            <a:endParaRPr lang="en-US" sz="1800" dirty="0"/>
          </a:p>
          <a:p>
            <a:r>
              <a:rPr lang="en-US" dirty="0"/>
              <a:t>When debugging,</a:t>
            </a:r>
            <a:r>
              <a:rPr lang="en-US" b="1" dirty="0"/>
              <a:t> almost anything in Chapel can be printed out </a:t>
            </a:r>
            <a:r>
              <a:rPr lang="en-US" dirty="0"/>
              <a:t>with ‘writeln(expr1, expr2, expr3);’</a:t>
            </a:r>
          </a:p>
          <a:p>
            <a:pPr lvl="1"/>
            <a:r>
              <a:rPr lang="en-US" dirty="0"/>
              <a:t>Types can be printed after being cast to strings, e.g. ‘writeln(”Type of “, expr, “ is “, </a:t>
            </a:r>
            <a:r>
              <a:rPr lang="en-US" dirty="0" err="1"/>
              <a:t>expr.type:string</a:t>
            </a:r>
            <a:r>
              <a:rPr lang="en-US" dirty="0"/>
              <a:t>);’</a:t>
            </a:r>
          </a:p>
          <a:p>
            <a:pPr lvl="1"/>
            <a:r>
              <a:rPr lang="en-US" dirty="0"/>
              <a:t>A quick way to print a bunch of values out clearly is to print a tuple made up of them ‘writeln((x, y, z));’</a:t>
            </a:r>
          </a:p>
          <a:p>
            <a:endParaRPr lang="en-US" sz="1800" dirty="0"/>
          </a:p>
          <a:p>
            <a:r>
              <a:rPr lang="en-US" dirty="0"/>
              <a:t>Once your code is correct, before doing any performance timings, be sure to re-compile with </a:t>
            </a:r>
            <a:r>
              <a:rPr lang="en-US" b="1" dirty="0"/>
              <a:t>‘--fast’</a:t>
            </a:r>
          </a:p>
          <a:p>
            <a:pPr lvl="1"/>
            <a:r>
              <a:rPr lang="en-US" dirty="0"/>
              <a:t>Turns on optimizations, turns off safety checks, slows down compilation, speeds up execution significantly</a:t>
            </a:r>
          </a:p>
          <a:p>
            <a:pPr lvl="1"/>
            <a:r>
              <a:rPr lang="en-US" dirty="0"/>
              <a:t>Then, when you go back to making modifications, be sure to stop using `--fast` in order to turn checks back on</a:t>
            </a:r>
          </a:p>
          <a:p>
            <a:endParaRPr lang="en-US" sz="1800" dirty="0"/>
          </a:p>
          <a:p>
            <a:r>
              <a:rPr lang="en-US" dirty="0"/>
              <a:t>For vim / emacs users, </a:t>
            </a:r>
            <a:r>
              <a:rPr lang="en-US" b="1" dirty="0"/>
              <a:t>syntax highlighters </a:t>
            </a:r>
            <a:r>
              <a:rPr lang="en-US" dirty="0"/>
              <a:t>are in $CHPL_HOME/highlight</a:t>
            </a:r>
          </a:p>
          <a:p>
            <a:pPr lvl="1"/>
            <a:r>
              <a:rPr lang="en-US" dirty="0"/>
              <a:t>Imperfect, but typically better than nothing</a:t>
            </a:r>
          </a:p>
          <a:p>
            <a:pPr lvl="1"/>
            <a:r>
              <a:rPr lang="en-US" dirty="0"/>
              <a:t>Emacs MELPA users may want to use the chapel-mode available there (better in many ways, weird in others)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D6F283-2A02-F34E-8BA7-D411FC608D18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pPr defTabSz="1088421">
              <a:buFontTx/>
              <a:buBlip>
                <a:blip r:embed="rId5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5"/>
                </a:buBlip>
              </a:pPr>
              <a:t>83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1E2DE15-78B0-F24B-B61C-A44C81932F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Tips When Getting Started with Chapel (also in README)</a:t>
            </a:r>
          </a:p>
        </p:txBody>
      </p:sp>
    </p:spTree>
    <p:extLst>
      <p:ext uri="{BB962C8B-B14F-4D97-AF65-F5344CB8AC3E}">
        <p14:creationId xmlns:p14="http://schemas.microsoft.com/office/powerpoint/2010/main" val="3116720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86FB4F-8294-5A45-A2AB-7DE51F05779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sz="2400" b="1" dirty="0"/>
              <a:t>begin / cobegin statements: </a:t>
            </a:r>
            <a:r>
              <a:rPr lang="en-US" sz="2400" b="0" dirty="0"/>
              <a:t>the two other ways of creating tasks</a:t>
            </a:r>
          </a:p>
          <a:p>
            <a:pPr marL="411480" lvl="2" indent="0">
              <a:buNone/>
            </a:pPr>
            <a:endParaRPr lang="en-US" sz="2000" b="0" dirty="0"/>
          </a:p>
          <a:p>
            <a:endParaRPr lang="en-US" sz="2400" b="1" dirty="0"/>
          </a:p>
          <a:p>
            <a:endParaRPr lang="en-US" sz="2400" b="1" dirty="0"/>
          </a:p>
          <a:p>
            <a:endParaRPr lang="en-US" sz="2400" b="1" dirty="0"/>
          </a:p>
          <a:p>
            <a:endParaRPr lang="en-US" sz="2400" b="1" dirty="0"/>
          </a:p>
          <a:p>
            <a:endParaRPr lang="en-US" sz="2400" b="1" dirty="0"/>
          </a:p>
          <a:p>
            <a:endParaRPr lang="en-US" sz="1800" b="1" dirty="0"/>
          </a:p>
          <a:p>
            <a:r>
              <a:rPr lang="en-US" sz="2400" b="1" dirty="0"/>
              <a:t>atomic / synchronized variables: </a:t>
            </a:r>
            <a:r>
              <a:rPr lang="en-US" sz="2400" b="0" dirty="0"/>
              <a:t>types for safe data sharing &amp; coordination between tasks</a:t>
            </a:r>
          </a:p>
          <a:p>
            <a:endParaRPr lang="en-US" sz="2400" b="1" dirty="0"/>
          </a:p>
          <a:p>
            <a:endParaRPr lang="en-US" sz="2800" b="1" dirty="0"/>
          </a:p>
          <a:p>
            <a:r>
              <a:rPr lang="en-US" sz="2400" b="1" dirty="0"/>
              <a:t>task intents / task-private variables:</a:t>
            </a:r>
            <a:r>
              <a:rPr lang="en-US" sz="2400" dirty="0"/>
              <a:t> control how variables and tasks relate</a:t>
            </a:r>
            <a:endParaRPr lang="en-US" sz="2400" b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7B0F51-FF2D-6342-AD4C-6911A87247B2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A6A718CD-1F60-478A-BCD3-0DF9B7590A9B}" type="slidenum">
              <a:rPr lang="en-US" smtClean="0"/>
              <a:pPr/>
              <a:t>84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12D845-B048-9447-9E9F-2BFA8F3E4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Task Parallel Features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E9CE636-FC08-FF45-A9AF-9124B2194A6F}"/>
              </a:ext>
            </a:extLst>
          </p:cNvPr>
          <p:cNvSpPr/>
          <p:nvPr/>
        </p:nvSpPr>
        <p:spPr>
          <a:xfrm>
            <a:off x="612674" y="1422368"/>
            <a:ext cx="5998758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lIns="91440" tIns="45720" rIns="91440" bIns="45720" rtlCol="0" anchor="t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  <a:latin typeface="Courier New" pitchFamily="49" charset="0"/>
                <a:cs typeface="Courier New" pitchFamily="49" charset="0"/>
              </a:rPr>
              <a:t>begin</a:t>
            </a:r>
            <a:r>
              <a:rPr lang="en-US" b="1" dirty="0">
                <a:solidFill>
                  <a:srgbClr val="C317AC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i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stmt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;   </a:t>
            </a:r>
            <a:r>
              <a:rPr lang="en-US" i="1" dirty="0">
                <a:solidFill>
                  <a:schemeClr val="accent1"/>
                </a:solidFill>
                <a:cs typeface="Courier New" pitchFamily="49" charset="0"/>
              </a:rPr>
              <a:t>// fire off an asynchronous task to run ‘</a:t>
            </a:r>
            <a:r>
              <a:rPr lang="en-US" i="1" dirty="0" err="1">
                <a:solidFill>
                  <a:schemeClr val="accent1"/>
                </a:solidFill>
                <a:cs typeface="Courier New" pitchFamily="49" charset="0"/>
              </a:rPr>
              <a:t>stmt</a:t>
            </a:r>
            <a:r>
              <a:rPr lang="en-US" i="1" dirty="0">
                <a:solidFill>
                  <a:schemeClr val="accent1"/>
                </a:solidFill>
                <a:cs typeface="Courier New" pitchFamily="49" charset="0"/>
              </a:rPr>
              <a:t>’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75F10CD-201F-8140-98FD-1A70C7B04B5C}"/>
              </a:ext>
            </a:extLst>
          </p:cNvPr>
          <p:cNvSpPr/>
          <p:nvPr/>
        </p:nvSpPr>
        <p:spPr>
          <a:xfrm>
            <a:off x="612674" y="1979474"/>
            <a:ext cx="7271542" cy="175432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lIns="91440" tIns="45720" rIns="91440" bIns="45720" rtlCol="0" anchor="t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  <a:latin typeface="Courier New" pitchFamily="49" charset="0"/>
                <a:cs typeface="Courier New" pitchFamily="49" charset="0"/>
              </a:rPr>
              <a:t>cobegin </a:t>
            </a:r>
            <a:r>
              <a:rPr lang="en-US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    </a:t>
            </a:r>
            <a:r>
              <a:rPr lang="en-US" i="1" dirty="0">
                <a:solidFill>
                  <a:schemeClr val="accent1"/>
                </a:solidFill>
                <a:cs typeface="Courier New" pitchFamily="49" charset="0"/>
              </a:rPr>
              <a:t>// fire off a task for each of ‘stmt1’, ‘stmt2’, …</a:t>
            </a:r>
            <a:endParaRPr lang="en-US" b="1" i="1" dirty="0">
              <a:solidFill>
                <a:schemeClr val="accent1"/>
              </a:solidFill>
              <a:cs typeface="Courier New" pitchFamily="49" charset="0"/>
            </a:endParaRPr>
          </a:p>
          <a:p>
            <a:r>
              <a:rPr lang="en-US" b="1" i="1" dirty="0">
                <a:solidFill>
                  <a:srgbClr val="C317AC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i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stmt1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i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stmt2;</a:t>
            </a:r>
          </a:p>
          <a:p>
            <a:r>
              <a:rPr lang="en-US" i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stmt3;</a:t>
            </a:r>
          </a:p>
          <a:p>
            <a:r>
              <a:rPr lang="en-US" i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…</a:t>
            </a:r>
          </a:p>
          <a:p>
            <a:r>
              <a:rPr lang="en-US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             </a:t>
            </a:r>
            <a:r>
              <a:rPr lang="en-US" i="1" dirty="0">
                <a:solidFill>
                  <a:schemeClr val="accent1"/>
                </a:solidFill>
                <a:cs typeface="Courier New" pitchFamily="49" charset="0"/>
              </a:rPr>
              <a:t>// wait here for these tasks to complete before proceeding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18EEB06-55CE-CD49-B148-F1895915C08C}"/>
              </a:ext>
            </a:extLst>
          </p:cNvPr>
          <p:cNvSpPr/>
          <p:nvPr/>
        </p:nvSpPr>
        <p:spPr>
          <a:xfrm>
            <a:off x="612674" y="4306669"/>
            <a:ext cx="10418237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lIns="91440" tIns="45720" rIns="91440" bIns="45720" rtlCol="0" anchor="t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  <a:latin typeface="Courier New" pitchFamily="49" charset="0"/>
                <a:cs typeface="Courier New" pitchFamily="49" charset="0"/>
              </a:rPr>
              <a:t>var </a:t>
            </a:r>
            <a:r>
              <a:rPr lang="en-US" dirty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sum</a:t>
            </a:r>
            <a:r>
              <a:rPr lang="en-US" dirty="0">
                <a:solidFill>
                  <a:schemeClr val="accent1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b="1" dirty="0">
                <a:solidFill>
                  <a:schemeClr val="accent1"/>
                </a:solidFill>
                <a:latin typeface="Courier New" pitchFamily="49" charset="0"/>
                <a:cs typeface="Courier New" pitchFamily="49" charset="0"/>
              </a:rPr>
              <a:t>atomic int</a:t>
            </a:r>
            <a:r>
              <a:rPr lang="en-US" dirty="0">
                <a:solidFill>
                  <a:schemeClr val="accent1"/>
                </a:solidFill>
                <a:latin typeface="Courier New" pitchFamily="49" charset="0"/>
                <a:cs typeface="Courier New" pitchFamily="49" charset="0"/>
              </a:rPr>
              <a:t>;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i="1" dirty="0">
                <a:solidFill>
                  <a:schemeClr val="accent1"/>
                </a:solidFill>
                <a:cs typeface="Courier New" pitchFamily="49" charset="0"/>
              </a:rPr>
              <a:t>// supports various atomic methods like .add(), .</a:t>
            </a:r>
            <a:r>
              <a:rPr lang="en-US" i="1" dirty="0" err="1">
                <a:solidFill>
                  <a:schemeClr val="accent1"/>
                </a:solidFill>
                <a:cs typeface="Courier New" pitchFamily="49" charset="0"/>
              </a:rPr>
              <a:t>compareExchange</a:t>
            </a:r>
            <a:r>
              <a:rPr lang="en-US" i="1" dirty="0">
                <a:solidFill>
                  <a:schemeClr val="accent1"/>
                </a:solidFill>
                <a:cs typeface="Courier New" pitchFamily="49" charset="0"/>
              </a:rPr>
              <a:t>(), …</a:t>
            </a:r>
          </a:p>
          <a:p>
            <a:r>
              <a:rPr lang="en-US" b="1" dirty="0">
                <a:solidFill>
                  <a:schemeClr val="accent1"/>
                </a:solidFill>
                <a:latin typeface="Courier New" pitchFamily="49" charset="0"/>
                <a:cs typeface="Courier New" pitchFamily="49" charset="0"/>
              </a:rPr>
              <a:t>var </a:t>
            </a:r>
            <a:r>
              <a:rPr lang="en-US" dirty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cursor</a:t>
            </a:r>
            <a:r>
              <a:rPr lang="en-US" dirty="0">
                <a:solidFill>
                  <a:schemeClr val="accent1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b="1" dirty="0">
                <a:solidFill>
                  <a:schemeClr val="accent1"/>
                </a:solidFill>
                <a:latin typeface="Courier New" pitchFamily="49" charset="0"/>
                <a:cs typeface="Courier New" pitchFamily="49" charset="0"/>
              </a:rPr>
              <a:t>sync int</a:t>
            </a:r>
            <a:r>
              <a:rPr lang="en-US" dirty="0">
                <a:solidFill>
                  <a:schemeClr val="accent1"/>
                </a:solidFill>
                <a:latin typeface="Courier New" pitchFamily="49" charset="0"/>
                <a:cs typeface="Courier New" pitchFamily="49" charset="0"/>
              </a:rPr>
              <a:t>;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i="1" dirty="0">
                <a:solidFill>
                  <a:schemeClr val="accent1"/>
                </a:solidFill>
                <a:cs typeface="Courier New" pitchFamily="49" charset="0"/>
              </a:rPr>
              <a:t>// stores a full/empty bit governing reads/writes, supporting .</a:t>
            </a:r>
            <a:r>
              <a:rPr lang="en-US" i="1" dirty="0" err="1">
                <a:solidFill>
                  <a:schemeClr val="accent1"/>
                </a:solidFill>
                <a:cs typeface="Courier New" pitchFamily="49" charset="0"/>
              </a:rPr>
              <a:t>readEF</a:t>
            </a:r>
            <a:r>
              <a:rPr lang="en-US" i="1" dirty="0">
                <a:solidFill>
                  <a:schemeClr val="accent1"/>
                </a:solidFill>
                <a:cs typeface="Courier New" pitchFamily="49" charset="0"/>
              </a:rPr>
              <a:t>(), .</a:t>
            </a:r>
            <a:r>
              <a:rPr lang="en-US" i="1" dirty="0" err="1">
                <a:solidFill>
                  <a:schemeClr val="accent1"/>
                </a:solidFill>
                <a:cs typeface="Courier New" pitchFamily="49" charset="0"/>
              </a:rPr>
              <a:t>writeEF</a:t>
            </a:r>
            <a:r>
              <a:rPr lang="en-US" i="1" dirty="0">
                <a:solidFill>
                  <a:schemeClr val="accent1"/>
                </a:solidFill>
                <a:cs typeface="Courier New" pitchFamily="49" charset="0"/>
              </a:rPr>
              <a:t>()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82A993-B316-2046-9CD8-DA61FCC551EA}"/>
              </a:ext>
            </a:extLst>
          </p:cNvPr>
          <p:cNvSpPr/>
          <p:nvPr/>
        </p:nvSpPr>
        <p:spPr>
          <a:xfrm>
            <a:off x="612674" y="5535674"/>
            <a:ext cx="9283311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lIns="91440" tIns="45720" rIns="91440" bIns="45720" rtlCol="0" anchor="t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  <a:latin typeface="Courier New" pitchFamily="49" charset="0"/>
                <a:cs typeface="Courier New" pitchFamily="49" charset="0"/>
              </a:rPr>
              <a:t>coforall </a:t>
            </a:r>
            <a:r>
              <a:rPr lang="en-US" dirty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solidFill>
                  <a:schemeClr val="accent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>
                <a:solidFill>
                  <a:schemeClr val="accent1"/>
                </a:solidFill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1..niters </a:t>
            </a:r>
            <a:r>
              <a:rPr lang="en-US" b="1" dirty="0">
                <a:solidFill>
                  <a:schemeClr val="accent1"/>
                </a:solidFill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>
                <a:solidFill>
                  <a:schemeClr val="accent1"/>
                </a:solidFill>
                <a:latin typeface="Courier New" pitchFamily="49" charset="0"/>
                <a:cs typeface="Courier New" pitchFamily="49" charset="0"/>
              </a:rPr>
              <a:t>ref </a:t>
            </a:r>
            <a:r>
              <a:rPr lang="en-US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x, + </a:t>
            </a:r>
            <a:r>
              <a:rPr lang="en-US" b="1" dirty="0">
                <a:solidFill>
                  <a:schemeClr val="accent1"/>
                </a:solidFill>
                <a:latin typeface="Courier New" pitchFamily="49" charset="0"/>
                <a:cs typeface="Courier New" pitchFamily="49" charset="0"/>
              </a:rPr>
              <a:t>reduce </a:t>
            </a:r>
            <a:r>
              <a:rPr lang="en-US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y, </a:t>
            </a:r>
            <a:r>
              <a:rPr lang="en-US" b="1" dirty="0">
                <a:solidFill>
                  <a:schemeClr val="accent1"/>
                </a:solidFill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z: </a:t>
            </a:r>
            <a:r>
              <a:rPr lang="en-US" b="1" dirty="0">
                <a:solidFill>
                  <a:schemeClr val="accent1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 { … }</a:t>
            </a:r>
            <a:endParaRPr lang="en-US" i="1" dirty="0">
              <a:solidFill>
                <a:schemeClr val="tx1"/>
              </a:solidFill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7736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A17386-AF8E-6D4F-9FE9-BD6C955038A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for loop:</a:t>
            </a:r>
            <a:r>
              <a:rPr lang="en-US" dirty="0"/>
              <a:t> each iteration is executed serially by the current task</a:t>
            </a:r>
          </a:p>
          <a:p>
            <a:pPr lvl="1"/>
            <a:r>
              <a:rPr lang="en-US" dirty="0"/>
              <a:t>predictable execution order, similar to conventional languages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b="1" dirty="0"/>
              <a:t>foreach loop:</a:t>
            </a:r>
            <a:r>
              <a:rPr lang="en-US" dirty="0"/>
              <a:t> all iterations executed by the current task, but in no specific order</a:t>
            </a:r>
          </a:p>
          <a:p>
            <a:pPr lvl="1"/>
            <a:r>
              <a:rPr lang="en-US" dirty="0"/>
              <a:t>a candidate for vectorization, SIMD execution on GPUs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b="1" dirty="0"/>
              <a:t>forall loop:</a:t>
            </a:r>
            <a:r>
              <a:rPr lang="en-US" dirty="0"/>
              <a:t> all iterations are executed by one or more tasks in no specific order</a:t>
            </a:r>
          </a:p>
          <a:p>
            <a:pPr lvl="1"/>
            <a:r>
              <a:rPr lang="en-US" dirty="0"/>
              <a:t>implemented using one or more tasks, locally or distributed, as determined by the </a:t>
            </a:r>
            <a:r>
              <a:rPr lang="en-US" dirty="0" err="1"/>
              <a:t>iterand</a:t>
            </a:r>
            <a:r>
              <a:rPr lang="en-US" dirty="0"/>
              <a:t> expression</a:t>
            </a:r>
          </a:p>
          <a:p>
            <a:pPr marL="411480" lvl="2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coforall loop:</a:t>
            </a:r>
            <a:r>
              <a:rPr lang="en-US" dirty="0"/>
              <a:t> each iteration is executed concurrently by a distinct task</a:t>
            </a:r>
          </a:p>
          <a:p>
            <a:pPr lvl="1"/>
            <a:r>
              <a:rPr lang="en-US" dirty="0"/>
              <a:t>explicit parallelism; supports synchronization between iterations (tasks)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BB83AD2-4285-7244-92A7-4456FD19DB8E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3"/>
                </a:buBlip>
              </a:pPr>
              <a:t>85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05A2F79-023C-4B44-BE19-39EF1EFCA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Spectrum of Chapel for-Loop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36578DD-82E3-964B-BD60-8F88F734AA10}"/>
              </a:ext>
            </a:extLst>
          </p:cNvPr>
          <p:cNvSpPr/>
          <p:nvPr/>
        </p:nvSpPr>
        <p:spPr>
          <a:xfrm>
            <a:off x="609601" y="3810000"/>
            <a:ext cx="11201398" cy="147732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  <a:latin typeface="Courier New" pitchFamily="49" charset="0"/>
                <a:cs typeface="Courier New" pitchFamily="49" charset="0"/>
              </a:rPr>
              <a:t>forall </a:t>
            </a:r>
            <a:r>
              <a:rPr lang="en-US" dirty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accent1"/>
                </a:solidFill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1..n </a:t>
            </a:r>
            <a:r>
              <a:rPr lang="en-US" b="1" dirty="0">
                <a:solidFill>
                  <a:schemeClr val="accent1"/>
                </a:solidFill>
                <a:latin typeface="Courier New" pitchFamily="49" charset="0"/>
                <a:cs typeface="Courier New" pitchFamily="49" charset="0"/>
              </a:rPr>
              <a:t>do …              </a:t>
            </a:r>
            <a:r>
              <a:rPr lang="en-US" i="1" dirty="0">
                <a:solidFill>
                  <a:schemeClr val="accent1"/>
                </a:solidFill>
                <a:cs typeface="Courier New" pitchFamily="49" charset="0"/>
              </a:rPr>
              <a:t>// forall loops over ranges use local tasks only</a:t>
            </a:r>
          </a:p>
          <a:p>
            <a:r>
              <a:rPr lang="en-US" b="1" dirty="0">
                <a:solidFill>
                  <a:schemeClr val="accent1"/>
                </a:solidFill>
                <a:latin typeface="Courier New" pitchFamily="49" charset="0"/>
                <a:cs typeface="Courier New" pitchFamily="49" charset="0"/>
              </a:rPr>
              <a:t>forall </a:t>
            </a:r>
            <a:r>
              <a:rPr lang="en-US" dirty="0">
                <a:solidFill>
                  <a:schemeClr val="accent1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solidFill>
                  <a:schemeClr val="accent1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en-US" dirty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j</a:t>
            </a:r>
            <a:r>
              <a:rPr lang="en-US" dirty="0">
                <a:solidFill>
                  <a:schemeClr val="accent1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>
                <a:solidFill>
                  <a:schemeClr val="accent1"/>
                </a:solidFill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{1..n, 1..n} </a:t>
            </a:r>
            <a:r>
              <a:rPr lang="en-US" b="1" dirty="0">
                <a:solidFill>
                  <a:schemeClr val="accent1"/>
                </a:solidFill>
                <a:latin typeface="Courier New" pitchFamily="49" charset="0"/>
                <a:cs typeface="Courier New" pitchFamily="49" charset="0"/>
              </a:rPr>
              <a:t>do …  </a:t>
            </a:r>
            <a:r>
              <a:rPr lang="en-US" i="1" dirty="0">
                <a:solidFill>
                  <a:schemeClr val="accent1"/>
                </a:solidFill>
                <a:cs typeface="Courier New" pitchFamily="49" charset="0"/>
              </a:rPr>
              <a:t>// ditto for local domains…</a:t>
            </a:r>
          </a:p>
          <a:p>
            <a:r>
              <a:rPr lang="en-US" b="1" dirty="0">
                <a:solidFill>
                  <a:schemeClr val="accent1"/>
                </a:solidFill>
                <a:latin typeface="Courier New" pitchFamily="49" charset="0"/>
                <a:cs typeface="Courier New" pitchFamily="49" charset="0"/>
              </a:rPr>
              <a:t>forall </a:t>
            </a:r>
            <a:r>
              <a:rPr lang="en-US" dirty="0" err="1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elem</a:t>
            </a:r>
            <a:r>
              <a:rPr lang="en-US" b="1" dirty="0">
                <a:solidFill>
                  <a:schemeClr val="accent1"/>
                </a:solidFill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myLocArr</a:t>
            </a:r>
            <a:r>
              <a:rPr lang="en-US" b="1" dirty="0">
                <a:solidFill>
                  <a:schemeClr val="accent1"/>
                </a:solidFill>
                <a:latin typeface="Courier New" pitchFamily="49" charset="0"/>
                <a:cs typeface="Courier New" pitchFamily="49" charset="0"/>
              </a:rPr>
              <a:t> do …       </a:t>
            </a:r>
            <a:r>
              <a:rPr lang="en-US" i="1" dirty="0">
                <a:solidFill>
                  <a:schemeClr val="accent1"/>
                </a:solidFill>
                <a:cs typeface="Courier New" pitchFamily="49" charset="0"/>
              </a:rPr>
              <a:t>// …and local arrays</a:t>
            </a:r>
          </a:p>
          <a:p>
            <a:r>
              <a:rPr lang="en-US" b="1" dirty="0">
                <a:solidFill>
                  <a:schemeClr val="accent1"/>
                </a:solidFill>
                <a:latin typeface="Courier New" pitchFamily="49" charset="0"/>
                <a:cs typeface="Courier New" pitchFamily="49" charset="0"/>
              </a:rPr>
              <a:t>forall </a:t>
            </a:r>
            <a:r>
              <a:rPr lang="en-US" dirty="0" err="1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elem</a:t>
            </a:r>
            <a:r>
              <a:rPr lang="en-US" b="1" dirty="0">
                <a:solidFill>
                  <a:schemeClr val="accent1"/>
                </a:solidFill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myDistArr</a:t>
            </a:r>
            <a:r>
              <a:rPr lang="en-US" b="1" dirty="0">
                <a:solidFill>
                  <a:schemeClr val="accent1"/>
                </a:solidFill>
                <a:latin typeface="Courier New" pitchFamily="49" charset="0"/>
                <a:cs typeface="Courier New" pitchFamily="49" charset="0"/>
              </a:rPr>
              <a:t> do …      </a:t>
            </a:r>
            <a:r>
              <a:rPr lang="en-US" i="1" dirty="0">
                <a:solidFill>
                  <a:schemeClr val="accent1"/>
                </a:solidFill>
                <a:cs typeface="Courier New" pitchFamily="49" charset="0"/>
              </a:rPr>
              <a:t>// distributed arrays use tasks on each locale owning part of the array</a:t>
            </a:r>
          </a:p>
          <a:p>
            <a:r>
              <a:rPr lang="en-US" b="1" dirty="0">
                <a:solidFill>
                  <a:schemeClr val="accent1"/>
                </a:solidFill>
                <a:latin typeface="Courier New" pitchFamily="49" charset="0"/>
                <a:cs typeface="Courier New" pitchFamily="49" charset="0"/>
              </a:rPr>
              <a:t>forall </a:t>
            </a:r>
            <a:r>
              <a:rPr lang="en-US" dirty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accent1"/>
                </a:solidFill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myParIter(…)</a:t>
            </a:r>
            <a:r>
              <a:rPr lang="en-US" b="1" dirty="0">
                <a:solidFill>
                  <a:schemeClr val="accent1"/>
                </a:solidFill>
                <a:latin typeface="Courier New" pitchFamily="49" charset="0"/>
                <a:cs typeface="Courier New" pitchFamily="49" charset="0"/>
              </a:rPr>
              <a:t> do …      </a:t>
            </a:r>
            <a:r>
              <a:rPr lang="en-US" i="1" dirty="0">
                <a:solidFill>
                  <a:schemeClr val="accent1"/>
                </a:solidFill>
                <a:cs typeface="Courier New" pitchFamily="49" charset="0"/>
              </a:rPr>
              <a:t>// you can also write your own iterators that use the policy you want</a:t>
            </a:r>
          </a:p>
        </p:txBody>
      </p:sp>
    </p:spTree>
    <p:extLst>
      <p:ext uri="{BB962C8B-B14F-4D97-AF65-F5344CB8AC3E}">
        <p14:creationId xmlns:p14="http://schemas.microsoft.com/office/powerpoint/2010/main" val="443546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12BBE5F-C6AE-B54C-97BD-0B097BDBD1C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Any function or operator that takes scalar arguments can be called with array expressions instead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Interpretation is similar to that of a zippered forall loop, thus:</a:t>
            </a:r>
          </a:p>
          <a:p>
            <a:endParaRPr lang="en-US" sz="2800" dirty="0"/>
          </a:p>
          <a:p>
            <a:pPr marL="0" indent="0">
              <a:buNone/>
            </a:pPr>
            <a:r>
              <a:rPr lang="en-US" dirty="0"/>
              <a:t>   is equivalent to: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 as is: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r>
              <a:rPr lang="en-US" dirty="0"/>
              <a:t>So, in the Jacobi computation,</a:t>
            </a:r>
          </a:p>
          <a:p>
            <a:pPr marL="0" indent="0">
              <a:buNone/>
            </a:pPr>
            <a:r>
              <a:rPr lang="en-US" dirty="0"/>
              <a:t>                                                         ==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A9C7FD-3005-7B4F-B51C-9BE256828434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3"/>
                </a:buBlip>
              </a:pPr>
              <a:t>86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F3D744D-6F89-5345-BBDB-D5B6B6AE8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SideBar</a:t>
            </a:r>
            <a:r>
              <a:rPr lang="en-US" dirty="0"/>
              <a:t>: Promotion Of Scalar Subroutines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19456FE-8AEB-1C4C-8532-A3D4EB2267C9}"/>
              </a:ext>
            </a:extLst>
          </p:cNvPr>
          <p:cNvSpPr/>
          <p:nvPr/>
        </p:nvSpPr>
        <p:spPr>
          <a:xfrm>
            <a:off x="723901" y="1371600"/>
            <a:ext cx="5372099" cy="9233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  <a:latin typeface="Courier New" pitchFamily="49" charset="0"/>
                <a:cs typeface="Courier New" pitchFamily="49" charset="0"/>
              </a:rPr>
              <a:t>proc </a:t>
            </a:r>
            <a:r>
              <a:rPr lang="en-US" dirty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foo</a:t>
            </a:r>
            <a:r>
              <a:rPr lang="en-US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</a:t>
            </a:r>
            <a:r>
              <a:rPr lang="en-US" dirty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>
                <a:solidFill>
                  <a:schemeClr val="accent1"/>
                </a:solidFill>
                <a:latin typeface="Courier New" pitchFamily="49" charset="0"/>
                <a:cs typeface="Courier New" pitchFamily="49" charset="0"/>
              </a:rPr>
              <a:t>real</a:t>
            </a:r>
            <a:r>
              <a:rPr lang="en-US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en-US" dirty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 y</a:t>
            </a:r>
            <a:r>
              <a:rPr lang="en-US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</a:t>
            </a:r>
            <a:r>
              <a:rPr lang="en-US" dirty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>
                <a:solidFill>
                  <a:schemeClr val="accent1"/>
                </a:solidFill>
                <a:latin typeface="Courier New" pitchFamily="49" charset="0"/>
                <a:cs typeface="Courier New" pitchFamily="49" charset="0"/>
              </a:rPr>
              <a:t>real</a:t>
            </a:r>
            <a:r>
              <a:rPr lang="en-US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en-US" dirty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 z</a:t>
            </a:r>
            <a:r>
              <a:rPr lang="en-US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</a:t>
            </a:r>
            <a:r>
              <a:rPr lang="en-US" dirty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>
                <a:solidFill>
                  <a:schemeClr val="accent1"/>
                </a:solidFill>
                <a:latin typeface="Courier New" pitchFamily="49" charset="0"/>
                <a:cs typeface="Courier New" pitchFamily="49" charset="0"/>
              </a:rPr>
              <a:t>real</a:t>
            </a:r>
            <a:r>
              <a:rPr lang="en-US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 {</a:t>
            </a:r>
          </a:p>
          <a:p>
            <a:r>
              <a:rPr lang="en-US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b="1" dirty="0">
                <a:solidFill>
                  <a:schemeClr val="accent1"/>
                </a:solidFill>
                <a:latin typeface="Courier New" pitchFamily="49" charset="0"/>
                <a:cs typeface="Courier New" pitchFamily="49" charset="0"/>
              </a:rPr>
              <a:t>return</a:t>
            </a:r>
            <a:r>
              <a:rPr lang="en-US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x**y + 10*c;</a:t>
            </a:r>
          </a:p>
          <a:p>
            <a:r>
              <a:rPr lang="en-US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CF2ACDD-85B5-7047-B4CC-285924DCE1F3}"/>
              </a:ext>
            </a:extLst>
          </p:cNvPr>
          <p:cNvSpPr/>
          <p:nvPr/>
        </p:nvSpPr>
        <p:spPr>
          <a:xfrm>
            <a:off x="723902" y="2810470"/>
            <a:ext cx="2590800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 = foo(A, 2, B);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C1FFD18-04FC-B94A-A28B-6708E125076C}"/>
              </a:ext>
            </a:extLst>
          </p:cNvPr>
          <p:cNvSpPr/>
          <p:nvPr/>
        </p:nvSpPr>
        <p:spPr>
          <a:xfrm>
            <a:off x="723901" y="3593068"/>
            <a:ext cx="5257800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  <a:latin typeface="Courier New" pitchFamily="49" charset="0"/>
                <a:cs typeface="Courier New" pitchFamily="49" charset="0"/>
              </a:rPr>
              <a:t>forall</a:t>
            </a:r>
            <a:r>
              <a:rPr lang="en-US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(c, a, b) </a:t>
            </a:r>
            <a:r>
              <a:rPr lang="en-US" b="1" dirty="0">
                <a:solidFill>
                  <a:schemeClr val="accent1"/>
                </a:solidFill>
                <a:latin typeface="Courier New" pitchFamily="49" charset="0"/>
                <a:cs typeface="Courier New" pitchFamily="49" charset="0"/>
              </a:rPr>
              <a:t>in</a:t>
            </a:r>
            <a:r>
              <a:rPr lang="en-US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>
                <a:solidFill>
                  <a:schemeClr val="accent1"/>
                </a:solidFill>
                <a:latin typeface="Courier New" pitchFamily="49" charset="0"/>
                <a:cs typeface="Courier New" pitchFamily="49" charset="0"/>
              </a:rPr>
              <a:t>zip</a:t>
            </a:r>
            <a:r>
              <a:rPr lang="en-US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(C, A, B) </a:t>
            </a:r>
            <a:r>
              <a:rPr lang="en-US" b="1" dirty="0">
                <a:solidFill>
                  <a:schemeClr val="accent1"/>
                </a:solidFill>
                <a:latin typeface="Courier New" pitchFamily="49" charset="0"/>
                <a:cs typeface="Courier New" pitchFamily="49" charset="0"/>
              </a:rPr>
              <a:t>do</a:t>
            </a:r>
          </a:p>
          <a:p>
            <a:r>
              <a:rPr lang="en-US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c = foo(a, 2, b);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C092DC1-3718-F347-82D3-D18CAD82AC37}"/>
              </a:ext>
            </a:extLst>
          </p:cNvPr>
          <p:cNvSpPr/>
          <p:nvPr/>
        </p:nvSpPr>
        <p:spPr>
          <a:xfrm>
            <a:off x="723901" y="4659868"/>
            <a:ext cx="2590800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 = A**2 + 10*c;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019B04A-7780-3B42-9921-73C9A39F9705}"/>
              </a:ext>
            </a:extLst>
          </p:cNvPr>
          <p:cNvSpPr/>
          <p:nvPr/>
        </p:nvSpPr>
        <p:spPr>
          <a:xfrm>
            <a:off x="760544" y="5726668"/>
            <a:ext cx="2971800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r>
              <a:rPr lang="en-US" b="1" dirty="0">
                <a:solidFill>
                  <a:schemeClr val="accent4"/>
                </a:solidFill>
                <a:latin typeface="Courier New" pitchFamily="49" charset="0"/>
              </a:rPr>
              <a:t>abs</a:t>
            </a:r>
            <a:r>
              <a:rPr lang="en-US" dirty="0">
                <a:latin typeface="Courier New" pitchFamily="49" charset="0"/>
              </a:rPr>
              <a:t>(A[D] - Temp[D]);</a:t>
            </a:r>
            <a:endParaRPr lang="en-US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73B0773-6D22-AC47-9482-FEA57773383A}"/>
              </a:ext>
            </a:extLst>
          </p:cNvPr>
          <p:cNvSpPr/>
          <p:nvPr/>
        </p:nvSpPr>
        <p:spPr>
          <a:xfrm>
            <a:off x="4343400" y="5726668"/>
            <a:ext cx="7086600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  <a:latin typeface="Courier New" pitchFamily="49" charset="0"/>
              </a:rPr>
              <a:t>forall</a:t>
            </a:r>
            <a:r>
              <a:rPr lang="en-US" b="1" dirty="0">
                <a:solidFill>
                  <a:schemeClr val="accent4"/>
                </a:solidFill>
                <a:latin typeface="Courier New" pitchFamily="49" charset="0"/>
              </a:rPr>
              <a:t> </a:t>
            </a:r>
            <a:r>
              <a:rPr lang="en-US" dirty="0">
                <a:solidFill>
                  <a:schemeClr val="tx1"/>
                </a:solidFill>
                <a:latin typeface="Courier New" pitchFamily="49" charset="0"/>
              </a:rPr>
              <a:t>(</a:t>
            </a:r>
            <a:r>
              <a:rPr lang="en-US" dirty="0" err="1">
                <a:solidFill>
                  <a:schemeClr val="tx1"/>
                </a:solidFill>
                <a:latin typeface="Courier New" pitchFamily="49" charset="0"/>
              </a:rPr>
              <a:t>a,t</a:t>
            </a:r>
            <a:r>
              <a:rPr lang="en-US" dirty="0">
                <a:solidFill>
                  <a:schemeClr val="tx1"/>
                </a:solidFill>
                <a:latin typeface="Courier New" pitchFamily="49" charset="0"/>
              </a:rPr>
              <a:t>)</a:t>
            </a:r>
            <a:r>
              <a:rPr lang="en-US" b="1" dirty="0">
                <a:solidFill>
                  <a:schemeClr val="accent4"/>
                </a:solidFill>
                <a:latin typeface="Courier New" pitchFamily="49" charset="0"/>
              </a:rPr>
              <a:t> </a:t>
            </a:r>
            <a:r>
              <a:rPr lang="en-US" b="1" dirty="0">
                <a:solidFill>
                  <a:schemeClr val="accent1"/>
                </a:solidFill>
                <a:latin typeface="Courier New" pitchFamily="49" charset="0"/>
              </a:rPr>
              <a:t>in zip</a:t>
            </a:r>
            <a:r>
              <a:rPr lang="en-US" dirty="0">
                <a:latin typeface="Courier New" pitchFamily="49" charset="0"/>
              </a:rPr>
              <a:t>(A[D], Temp[D]) </a:t>
            </a:r>
            <a:r>
              <a:rPr lang="en-US" b="1" dirty="0">
                <a:solidFill>
                  <a:schemeClr val="accent1"/>
                </a:solidFill>
                <a:latin typeface="Courier New" pitchFamily="49" charset="0"/>
              </a:rPr>
              <a:t>do</a:t>
            </a:r>
            <a:r>
              <a:rPr lang="en-US" dirty="0">
                <a:latin typeface="Courier New" pitchFamily="49" charset="0"/>
              </a:rPr>
              <a:t> abs(a – t);</a:t>
            </a:r>
            <a:endParaRPr lang="en-US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4482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2">
            <a:extLst>
              <a:ext uri="{FF2B5EF4-FFF2-40B4-BE49-F238E27FC236}">
                <a16:creationId xmlns:a16="http://schemas.microsoft.com/office/drawing/2014/main" id="{C85BAAFF-6EA5-634B-A668-1DA0021300A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3"/>
                </a:buBlip>
              </a:pPr>
              <a:t>9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Task-Parallel “Hello world”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F9B69CC-8AE4-9240-9BF8-B66265EBA654}"/>
              </a:ext>
            </a:extLst>
          </p:cNvPr>
          <p:cNvSpPr/>
          <p:nvPr/>
        </p:nvSpPr>
        <p:spPr>
          <a:xfrm>
            <a:off x="380999" y="1387019"/>
            <a:ext cx="6781801" cy="23083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pPr defTabSz="457189">
              <a:tabLst>
                <a:tab pos="1254094" algn="l"/>
              </a:tabLst>
              <a:defRPr/>
            </a:pP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 </a:t>
            </a:r>
            <a:endParaRPr lang="en-US" dirty="0">
              <a:solidFill>
                <a:schemeClr val="tx1"/>
              </a:solidFill>
              <a:latin typeface="Courier New"/>
              <a:cs typeface="Courier New"/>
            </a:endParaRPr>
          </a:p>
          <a:p>
            <a:pPr defTabSz="457189">
              <a:tabLst>
                <a:tab pos="1254094" algn="l"/>
              </a:tabLst>
              <a:defRPr/>
            </a:pP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</a:t>
            </a:r>
          </a:p>
          <a:p>
            <a:pPr defTabSz="457189">
              <a:tabLst>
                <a:tab pos="1254094" algn="l"/>
              </a:tabLst>
              <a:defRPr/>
            </a:pP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   </a:t>
            </a: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const</a:t>
            </a:r>
            <a:r>
              <a:rPr lang="en-US" dirty="0">
                <a:solidFill>
                  <a:srgbClr val="00009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chemeClr val="accent3"/>
                </a:solidFill>
                <a:latin typeface="Courier New"/>
                <a:cs typeface="Courier New"/>
              </a:rPr>
              <a:t>numTasks</a:t>
            </a:r>
            <a:r>
              <a:rPr lang="en-US" dirty="0">
                <a:solidFill>
                  <a:srgbClr val="660066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= </a:t>
            </a:r>
            <a:r>
              <a:rPr lang="en-US" b="1" dirty="0">
                <a:solidFill>
                  <a:schemeClr val="accent4"/>
                </a:solidFill>
                <a:latin typeface="Courier New"/>
                <a:cs typeface="Courier New"/>
              </a:rPr>
              <a:t>here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.numPUs();</a:t>
            </a:r>
          </a:p>
          <a:p>
            <a:pPr defTabSz="457189">
              <a:tabLst>
                <a:tab pos="1254094" algn="l"/>
              </a:tabLst>
              <a:defRPr/>
            </a:pP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   </a:t>
            </a: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coforall</a:t>
            </a:r>
            <a:r>
              <a:rPr lang="en-US" dirty="0">
                <a:solidFill>
                  <a:srgbClr val="00009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chemeClr val="accent3"/>
                </a:solidFill>
                <a:latin typeface="Courier New"/>
                <a:cs typeface="Courier New"/>
              </a:rPr>
              <a:t>tid</a:t>
            </a:r>
            <a:r>
              <a:rPr lang="en-US" dirty="0">
                <a:solidFill>
                  <a:srgbClr val="660066"/>
                </a:solidFill>
                <a:latin typeface="Courier New"/>
                <a:cs typeface="Courier New"/>
              </a:rPr>
              <a:t> </a:t>
            </a: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in</a:t>
            </a:r>
            <a:r>
              <a:rPr lang="en-US" dirty="0">
                <a:solidFill>
                  <a:srgbClr val="00009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1..numTasks </a:t>
            </a: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do</a:t>
            </a:r>
          </a:p>
          <a:p>
            <a:pPr>
              <a:tabLst>
                <a:tab pos="1254094" algn="l"/>
              </a:tabLst>
              <a:defRPr/>
            </a:pP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     </a:t>
            </a:r>
            <a:r>
              <a:rPr lang="en-US" b="1" dirty="0">
                <a:solidFill>
                  <a:schemeClr val="accent4"/>
                </a:solidFill>
                <a:latin typeface="Courier New"/>
                <a:cs typeface="Courier New"/>
              </a:rPr>
              <a:t>writef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F79646">
                    <a:lumMod val="75000"/>
                  </a:srgbClr>
                </a:solidFill>
                <a:latin typeface="Courier New"/>
                <a:cs typeface="Courier New"/>
              </a:rPr>
              <a:t>"H</a:t>
            </a:r>
            <a:r>
              <a:rPr lang="en-US" dirty="0">
                <a:solidFill>
                  <a:srgbClr val="E46C0A"/>
                </a:solidFill>
                <a:latin typeface="Courier New"/>
                <a:cs typeface="Courier New"/>
              </a:rPr>
              <a:t>ell</a:t>
            </a:r>
            <a:r>
              <a:rPr lang="en-US" dirty="0">
                <a:solidFill>
                  <a:srgbClr val="F79646">
                    <a:lumMod val="75000"/>
                  </a:srgbClr>
                </a:solidFill>
                <a:latin typeface="Courier New"/>
                <a:cs typeface="Courier New"/>
              </a:rPr>
              <a:t>o from task %n of %n on %s\n"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,</a:t>
            </a:r>
          </a:p>
          <a:p>
            <a:pPr defTabSz="457189">
              <a:tabLst>
                <a:tab pos="1254094" algn="l"/>
              </a:tabLst>
              <a:defRPr/>
            </a:pP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            tid, numTasks, </a:t>
            </a:r>
            <a:r>
              <a:rPr lang="en-US" b="1" dirty="0">
                <a:solidFill>
                  <a:schemeClr val="accent4"/>
                </a:solidFill>
                <a:latin typeface="Courier New"/>
                <a:cs typeface="Courier New"/>
              </a:rPr>
              <a:t>here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.name);</a:t>
            </a:r>
          </a:p>
          <a:p>
            <a:pPr defTabSz="457189">
              <a:tabLst>
                <a:tab pos="1254094" algn="l"/>
              </a:tabLst>
              <a:defRPr/>
            </a:pP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 </a:t>
            </a:r>
          </a:p>
          <a:p>
            <a:pPr defTabSz="457189">
              <a:tabLst>
                <a:tab pos="1254094" algn="l"/>
              </a:tabLst>
              <a:defRPr/>
            </a:pP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</a:t>
            </a:r>
          </a:p>
        </p:txBody>
      </p:sp>
      <p:sp>
        <p:nvSpPr>
          <p:cNvPr id="7" name="Process 6">
            <a:extLst>
              <a:ext uri="{FF2B5EF4-FFF2-40B4-BE49-F238E27FC236}">
                <a16:creationId xmlns:a16="http://schemas.microsoft.com/office/drawing/2014/main" id="{D1F28EB0-4831-CB43-8343-700D2F15B7A5}"/>
              </a:ext>
            </a:extLst>
          </p:cNvPr>
          <p:cNvSpPr/>
          <p:nvPr/>
        </p:nvSpPr>
        <p:spPr bwMode="ltGray">
          <a:xfrm>
            <a:off x="7772400" y="902120"/>
            <a:ext cx="3048000" cy="609600"/>
          </a:xfrm>
          <a:prstGeom prst="flowChartProcess">
            <a:avLst/>
          </a:prstGeom>
          <a:solidFill>
            <a:schemeClr val="accent1"/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‘here’ refers to the locale on which we’re currently running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B912227-295F-7342-8F88-BF7EE800B0E1}"/>
              </a:ext>
            </a:extLst>
          </p:cNvPr>
          <p:cNvCxnSpPr>
            <a:cxnSpLocks/>
            <a:endCxn id="7" idx="1"/>
          </p:cNvCxnSpPr>
          <p:nvPr/>
        </p:nvCxnSpPr>
        <p:spPr>
          <a:xfrm flipV="1">
            <a:off x="3886200" y="1206920"/>
            <a:ext cx="3886200" cy="774280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55333BB-35EC-C349-BDCB-0E120525107C}"/>
              </a:ext>
            </a:extLst>
          </p:cNvPr>
          <p:cNvCxnSpPr>
            <a:cxnSpLocks/>
            <a:endCxn id="7" idx="1"/>
          </p:cNvCxnSpPr>
          <p:nvPr/>
        </p:nvCxnSpPr>
        <p:spPr>
          <a:xfrm flipV="1">
            <a:off x="4800600" y="1206920"/>
            <a:ext cx="2971800" cy="1612480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936FF00-8037-4545-B43C-921DE619C009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5334000" y="2142614"/>
            <a:ext cx="2286000" cy="0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Process 20">
            <a:extLst>
              <a:ext uri="{FF2B5EF4-FFF2-40B4-BE49-F238E27FC236}">
                <a16:creationId xmlns:a16="http://schemas.microsoft.com/office/drawing/2014/main" id="{B24D1CE1-C9DD-434A-90C4-0EEA6C4B3138}"/>
              </a:ext>
            </a:extLst>
          </p:cNvPr>
          <p:cNvSpPr/>
          <p:nvPr/>
        </p:nvSpPr>
        <p:spPr bwMode="ltGray">
          <a:xfrm>
            <a:off x="7620000" y="1837814"/>
            <a:ext cx="3352800" cy="609600"/>
          </a:xfrm>
          <a:prstGeom prst="flowChartProcess">
            <a:avLst/>
          </a:prstGeom>
          <a:solidFill>
            <a:schemeClr val="accent1"/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how many processing units 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(think “cores”) does my locale have?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7C2E8D3-1675-DE4F-AF11-509CCB276EE5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5943600" y="2961275"/>
            <a:ext cx="2363972" cy="0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Process 22">
            <a:extLst>
              <a:ext uri="{FF2B5EF4-FFF2-40B4-BE49-F238E27FC236}">
                <a16:creationId xmlns:a16="http://schemas.microsoft.com/office/drawing/2014/main" id="{B5F45841-8BB7-E04F-BAF6-3FCD08E01B8D}"/>
              </a:ext>
            </a:extLst>
          </p:cNvPr>
          <p:cNvSpPr/>
          <p:nvPr/>
        </p:nvSpPr>
        <p:spPr bwMode="ltGray">
          <a:xfrm>
            <a:off x="8307572" y="2743200"/>
            <a:ext cx="2436628" cy="436150"/>
          </a:xfrm>
          <a:prstGeom prst="flowChartProcess">
            <a:avLst/>
          </a:prstGeom>
          <a:solidFill>
            <a:schemeClr val="accent1"/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what’s my locale’s name?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B967C31-171E-1FAE-5D78-AF63D305CADB}"/>
              </a:ext>
            </a:extLst>
          </p:cNvPr>
          <p:cNvSpPr/>
          <p:nvPr/>
        </p:nvSpPr>
        <p:spPr>
          <a:xfrm>
            <a:off x="381000" y="1017687"/>
            <a:ext cx="2667000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tx1"/>
                </a:solidFill>
                <a:cs typeface="Courier New" pitchFamily="49" charset="0"/>
              </a:rPr>
              <a:t>hello-</a:t>
            </a:r>
            <a:r>
              <a:rPr lang="en-US" dirty="0" err="1">
                <a:solidFill>
                  <a:schemeClr val="tx1"/>
                </a:solidFill>
                <a:cs typeface="Courier New" pitchFamily="49" charset="0"/>
              </a:rPr>
              <a:t>dist</a:t>
            </a:r>
            <a:r>
              <a:rPr lang="en-US" dirty="0">
                <a:solidFill>
                  <a:schemeClr val="tx1"/>
                </a:solidFill>
                <a:cs typeface="Courier New" pitchFamily="49" charset="0"/>
              </a:rPr>
              <a:t>-node-</a:t>
            </a:r>
            <a:r>
              <a:rPr lang="en-US" dirty="0" err="1">
                <a:solidFill>
                  <a:schemeClr val="tx1"/>
                </a:solidFill>
                <a:cs typeface="Courier New" pitchFamily="49" charset="0"/>
              </a:rPr>
              <a:t>names.chpl</a:t>
            </a:r>
            <a:endParaRPr lang="en-US" dirty="0">
              <a:solidFill>
                <a:schemeClr val="tx1"/>
              </a:solidFill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7821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1" grpId="0" animBg="1"/>
      <p:bldP spid="23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"/>
</p:tagLst>
</file>

<file path=ppt/theme/theme1.xml><?xml version="1.0" encoding="utf-8"?>
<a:theme xmlns:a="http://schemas.openxmlformats.org/drawingml/2006/main" name="HPE_Standard_Metric_16x9_080117">
  <a:themeElements>
    <a:clrScheme name="HPE Spring 2019">
      <a:dk1>
        <a:sysClr val="windowText" lastClr="000000"/>
      </a:dk1>
      <a:lt1>
        <a:sysClr val="window" lastClr="FFFFFF"/>
      </a:lt1>
      <a:dk2>
        <a:srgbClr val="C6C6C2"/>
      </a:dk2>
      <a:lt2>
        <a:srgbClr val="787871"/>
      </a:lt2>
      <a:accent1>
        <a:srgbClr val="0D5265"/>
      </a:accent1>
      <a:accent2>
        <a:srgbClr val="7FF9E2"/>
      </a:accent2>
      <a:accent3>
        <a:srgbClr val="7630EA"/>
      </a:accent3>
      <a:accent4>
        <a:srgbClr val="C140FF"/>
      </a:accent4>
      <a:accent5>
        <a:srgbClr val="FF8300"/>
      </a:accent5>
      <a:accent6>
        <a:srgbClr val="FEC901"/>
      </a:accent6>
      <a:hlink>
        <a:srgbClr val="01A982"/>
      </a:hlink>
      <a:folHlink>
        <a:srgbClr val="01A982"/>
      </a:folHlink>
    </a:clrScheme>
    <a:fontScheme name="HPE Standard">
      <a:majorFont>
        <a:latin typeface="MetricHPE"/>
        <a:ea typeface=""/>
        <a:cs typeface=""/>
      </a:majorFont>
      <a:minorFont>
        <a:latin typeface="MetricHP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ltGray">
        <a:noFill/>
        <a:ln w="57150">
          <a:solidFill>
            <a:schemeClr val="accent1"/>
          </a:solidFill>
        </a:ln>
      </a:spPr>
      <a:bodyPr tIns="91440" bIns="91440" rtlCol="0" anchor="ctr"/>
      <a:lstStyle>
        <a:defPPr algn="ctr">
          <a:defRPr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57150"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 w="57150">
          <a:noFill/>
          <a:miter lim="800000"/>
        </a:ln>
      </a:spPr>
      <a:bodyPr wrap="square" lIns="91440" tIns="91440" rIns="91440" bIns="91440" rtlCol="0">
        <a:spAutoFit/>
      </a:bodyPr>
      <a:lstStyle>
        <a:defPPr marL="285750" indent="-285750" algn="l">
          <a:lnSpc>
            <a:spcPct val="90000"/>
          </a:lnSpc>
          <a:spcBef>
            <a:spcPts val="400"/>
          </a:spcBef>
          <a:buFont typeface="MetricHPE" panose="020B0503030202060203" pitchFamily="34" charset="0"/>
          <a:buChar char="•"/>
          <a:defRPr dirty="0" err="1" smtClean="0"/>
        </a:defPPr>
      </a:lstStyle>
    </a:txDef>
  </a:objectDefaults>
  <a:extraClrSchemeLst/>
  <a:custClrLst>
    <a:custClr name="HPE Green">
      <a:srgbClr val="01A982"/>
    </a:custClr>
    <a:custClr name="Medium Blue">
      <a:srgbClr val="32DAC8"/>
    </a:custClr>
    <a:custClr name="Light Gray">
      <a:srgbClr val="C6C9CA"/>
    </a:custClr>
    <a:custClr name="Dark Gray">
      <a:srgbClr val="808285"/>
    </a:custClr>
  </a:custClrLst>
  <a:extLst>
    <a:ext uri="{05A4C25C-085E-4340-85A3-A5531E510DB2}">
      <thm15:themeFamily xmlns:thm15="http://schemas.microsoft.com/office/thememl/2012/main" name="Presentation1" id="{E01CEC0A-754E-4C29-9093-6C5C4E8C7284}" vid="{C4F1D16E-1AE6-4310-A166-1D00B7EABDC5}"/>
    </a:ext>
  </a:extLst>
</a:theme>
</file>

<file path=ppt/theme/theme2.xml><?xml version="1.0" encoding="utf-8"?>
<a:theme xmlns:a="http://schemas.openxmlformats.org/drawingml/2006/main" name="Office Theme">
  <a:themeElements>
    <a:clrScheme name="HPE Spring 2019">
      <a:dk1>
        <a:sysClr val="windowText" lastClr="000000"/>
      </a:dk1>
      <a:lt1>
        <a:sysClr val="window" lastClr="FFFFFF"/>
      </a:lt1>
      <a:dk2>
        <a:srgbClr val="C6C6C2"/>
      </a:dk2>
      <a:lt2>
        <a:srgbClr val="787871"/>
      </a:lt2>
      <a:accent1>
        <a:srgbClr val="0D5265"/>
      </a:accent1>
      <a:accent2>
        <a:srgbClr val="7FF9E2"/>
      </a:accent2>
      <a:accent3>
        <a:srgbClr val="7630EA"/>
      </a:accent3>
      <a:accent4>
        <a:srgbClr val="C140FF"/>
      </a:accent4>
      <a:accent5>
        <a:srgbClr val="FF8300"/>
      </a:accent5>
      <a:accent6>
        <a:srgbClr val="FEC901"/>
      </a:accent6>
      <a:hlink>
        <a:srgbClr val="01A982"/>
      </a:hlink>
      <a:folHlink>
        <a:srgbClr val="01A982"/>
      </a:folHlink>
    </a:clrScheme>
    <a:fontScheme name="HPE Standard">
      <a:majorFont>
        <a:latin typeface="MetricHPE"/>
        <a:ea typeface=""/>
        <a:cs typeface=""/>
      </a:majorFont>
      <a:minorFont>
        <a:latin typeface="MetricHP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ltGray">
        <a:solidFill>
          <a:schemeClr val="accent1"/>
        </a:solidFill>
        <a:ln w="19050">
          <a:solidFill>
            <a:schemeClr val="accent1"/>
          </a:solidFill>
        </a:ln>
      </a:spPr>
      <a:bodyPr rtlCol="0" anchor="ctr"/>
      <a:lstStyle>
        <a:defPPr algn="ctr">
          <a:lnSpc>
            <a:spcPct val="90000"/>
          </a:lnSpc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lnSpc>
            <a:spcPct val="90000"/>
          </a:lnSpc>
          <a:defRPr/>
        </a:defPPr>
      </a:lstStyle>
    </a:txDef>
  </a:objectDefaults>
  <a:extraClrSchemeLst/>
  <a:custClrLst>
    <a:custClr name="HPE Green">
      <a:srgbClr val="01A982"/>
    </a:custClr>
    <a:custClr name="Medium Blue">
      <a:srgbClr val="32DAC8"/>
    </a:custClr>
    <a:custClr name="Light Gray">
      <a:srgbClr val="C6C9CA"/>
    </a:custClr>
    <a:custClr name="Dark Gray">
      <a:srgbClr val="808285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HPE Spring 2019">
      <a:dk1>
        <a:sysClr val="windowText" lastClr="000000"/>
      </a:dk1>
      <a:lt1>
        <a:sysClr val="window" lastClr="FFFFFF"/>
      </a:lt1>
      <a:dk2>
        <a:srgbClr val="C6C6C2"/>
      </a:dk2>
      <a:lt2>
        <a:srgbClr val="787871"/>
      </a:lt2>
      <a:accent1>
        <a:srgbClr val="0D5265"/>
      </a:accent1>
      <a:accent2>
        <a:srgbClr val="7FF9E2"/>
      </a:accent2>
      <a:accent3>
        <a:srgbClr val="7630EA"/>
      </a:accent3>
      <a:accent4>
        <a:srgbClr val="C140FF"/>
      </a:accent4>
      <a:accent5>
        <a:srgbClr val="FF8300"/>
      </a:accent5>
      <a:accent6>
        <a:srgbClr val="FEC901"/>
      </a:accent6>
      <a:hlink>
        <a:srgbClr val="01A982"/>
      </a:hlink>
      <a:folHlink>
        <a:srgbClr val="01A982"/>
      </a:folHlink>
    </a:clrScheme>
    <a:fontScheme name="HPE Standard">
      <a:majorFont>
        <a:latin typeface="MetricHPE"/>
        <a:ea typeface=""/>
        <a:cs typeface=""/>
      </a:majorFont>
      <a:minorFont>
        <a:latin typeface="MetricHP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ltGray">
        <a:solidFill>
          <a:schemeClr val="accent1"/>
        </a:solidFill>
        <a:ln w="19050">
          <a:solidFill>
            <a:schemeClr val="accent1"/>
          </a:solidFill>
        </a:ln>
      </a:spPr>
      <a:bodyPr rtlCol="0" anchor="ctr"/>
      <a:lstStyle>
        <a:defPPr algn="ctr">
          <a:lnSpc>
            <a:spcPct val="90000"/>
          </a:lnSpc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lnSpc>
            <a:spcPct val="90000"/>
          </a:lnSpc>
          <a:defRPr/>
        </a:defPPr>
      </a:lstStyle>
    </a:txDef>
  </a:objectDefaults>
  <a:extraClrSchemeLst/>
  <a:custClrLst>
    <a:custClr name="HPE Green">
      <a:srgbClr val="01A982"/>
    </a:custClr>
    <a:custClr name="Medium Blue">
      <a:srgbClr val="32DAC8"/>
    </a:custClr>
    <a:custClr name="Light Gray">
      <a:srgbClr val="C6C9CA"/>
    </a:custClr>
    <a:custClr name="Dark Gray">
      <a:srgbClr val="808285"/>
    </a:custClr>
  </a:custClrLst>
</a:theme>
</file>

<file path=docProps/app.xml><?xml version="1.0" encoding="utf-8"?>
<Properties xmlns="http://schemas.openxmlformats.org/officeDocument/2006/extended-properties" xmlns:vt="http://schemas.openxmlformats.org/officeDocument/2006/docPropsVTypes">
  <Template>HPE_Standard_Metric_16x9_080117</Template>
  <TotalTime>29136</TotalTime>
  <Words>10569</Words>
  <Application>Microsoft Macintosh PowerPoint</Application>
  <PresentationFormat>Widescreen</PresentationFormat>
  <Paragraphs>1926</Paragraphs>
  <Slides>86</Slides>
  <Notes>56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86</vt:i4>
      </vt:variant>
    </vt:vector>
  </HeadingPairs>
  <TitlesOfParts>
    <vt:vector size="96" baseType="lpstr">
      <vt:lpstr>Arial</vt:lpstr>
      <vt:lpstr>CharisSIL</vt:lpstr>
      <vt:lpstr>Courier New</vt:lpstr>
      <vt:lpstr>MetricHPE</vt:lpstr>
      <vt:lpstr>MetricHPE Black</vt:lpstr>
      <vt:lpstr>MetricHPE Light</vt:lpstr>
      <vt:lpstr>Source Sans Pro</vt:lpstr>
      <vt:lpstr>Times New Roman</vt:lpstr>
      <vt:lpstr>Wingdings</vt:lpstr>
      <vt:lpstr>HPE_Standard_Metric_16x9_080117</vt:lpstr>
      <vt:lpstr>Introduction to Chapel Parallel Programming Language</vt:lpstr>
      <vt:lpstr>Introduction to Chapel</vt:lpstr>
      <vt:lpstr>Chapel Programming Language</vt:lpstr>
      <vt:lpstr>Applications of Chapel: Links to Users’ Talks (slides + Video)</vt:lpstr>
      <vt:lpstr>Highlights of Chapel Usage</vt:lpstr>
      <vt:lpstr>Arkouda Argsort Performance</vt:lpstr>
      <vt:lpstr>Chapel Execution Model and Terminology: Locales</vt:lpstr>
      <vt:lpstr>Task-Parallel “Hello world”</vt:lpstr>
      <vt:lpstr>Task-Parallel “Hello world”</vt:lpstr>
      <vt:lpstr>Task-Parallel “Hello world”</vt:lpstr>
      <vt:lpstr>Task-Parallel “Hello world”</vt:lpstr>
      <vt:lpstr>Task-Parallel “Hello world” (Distributed version)</vt:lpstr>
      <vt:lpstr>Task-Parallel “Hello world” (Distributed version)</vt:lpstr>
      <vt:lpstr>2D Heat Diffusion Example</vt:lpstr>
      <vt:lpstr>Maybe a picture of what heat_2d.chpl code is doing?</vt:lpstr>
      <vt:lpstr>Learning Objectives For Today's Chapel Tutorial</vt:lpstr>
      <vt:lpstr>Programing in Chapel</vt:lpstr>
      <vt:lpstr>Learning Objectives For Today's Chapel Tutorial</vt:lpstr>
      <vt:lpstr>How to Participate in this Tutorial And Afterwards</vt:lpstr>
      <vt:lpstr>SERIAL CODE Using Map/Dictionary: K-mer Counting</vt:lpstr>
      <vt:lpstr>Experimenting with the k-mer Example</vt:lpstr>
      <vt:lpstr>Parallelism Across Locales and Within Locales</vt:lpstr>
      <vt:lpstr>Locales in Chapel</vt:lpstr>
      <vt:lpstr>Locales in Chapel</vt:lpstr>
      <vt:lpstr>Key Concerns for scalable Parallel Computing</vt:lpstr>
      <vt:lpstr>Basic Features for Locality</vt:lpstr>
      <vt:lpstr>Basic Features for Locality</vt:lpstr>
      <vt:lpstr>Mixing Locality with Task Parallelism</vt:lpstr>
      <vt:lpstr>Array-based Parallelism and locality</vt:lpstr>
      <vt:lpstr>Parallelism Across Locales and Within Locales</vt:lpstr>
      <vt:lpstr>Parallelism and locality are orthogonal in Chapel</vt:lpstr>
      <vt:lpstr>sidebar: Chapel’s Deceptive Simplicity</vt:lpstr>
      <vt:lpstr>sidebar: Chapel’s Deceptive Simplicity</vt:lpstr>
      <vt:lpstr>sidebar: Chapel’s Deceptive Simplicity</vt:lpstr>
      <vt:lpstr>sidebar: Chapel’s Deceptive Simplicity</vt:lpstr>
      <vt:lpstr>sidebar: Chapel’s Deceptive Simplicity</vt:lpstr>
      <vt:lpstr>Processing Files in Parallel</vt:lpstr>
      <vt:lpstr>Analyzing Multiple Files Using PArallelism</vt:lpstr>
      <vt:lpstr>Block distribution Diagram</vt:lpstr>
      <vt:lpstr>Processing Files in Parallel</vt:lpstr>
      <vt:lpstr>Chapel Execution Model and Terminology: Locales</vt:lpstr>
      <vt:lpstr>3) Chapel Supports a Lexical Partitioned global namespace</vt:lpstr>
      <vt:lpstr>Chapel Supports a Global Namespace</vt:lpstr>
      <vt:lpstr>Chapel Supports a Global Namespace</vt:lpstr>
      <vt:lpstr>Capturing variables for on-clauses</vt:lpstr>
      <vt:lpstr>Capturing variables for on-clauses</vt:lpstr>
      <vt:lpstr>Capturing variables for on-clauses</vt:lpstr>
      <vt:lpstr>Capturing variables for on-clauses</vt:lpstr>
      <vt:lpstr>Capturing variables for on-clauses</vt:lpstr>
      <vt:lpstr>Capturing variables for on-clauses</vt:lpstr>
      <vt:lpstr>referring to captured variables</vt:lpstr>
      <vt:lpstr>2D Heat Diffusion Example</vt:lpstr>
      <vt:lpstr>Slides showing</vt:lpstr>
      <vt:lpstr>Array-based Parallelism and locality</vt:lpstr>
      <vt:lpstr>Jacobi Iteration in Pictures</vt:lpstr>
      <vt:lpstr>Jacobi Iteration in Chapel</vt:lpstr>
      <vt:lpstr>Jacobi Iteration in Chapel</vt:lpstr>
      <vt:lpstr>Jacobi Iteration in Chapel</vt:lpstr>
      <vt:lpstr>Jacobi Iteration in Chapel</vt:lpstr>
      <vt:lpstr>Jacobi Iteration in Chapel (Distributed version)</vt:lpstr>
      <vt:lpstr>2D Heat Diffusion Example</vt:lpstr>
      <vt:lpstr>Image Processing Example</vt:lpstr>
      <vt:lpstr>SCOTT's pictures of image processing and maybe pointing to some code?</vt:lpstr>
      <vt:lpstr>Image Processing Example</vt:lpstr>
      <vt:lpstr>GPU Support in Chapel</vt:lpstr>
      <vt:lpstr>Stream Triad: Distributed Memory, GPUs AND CPUS</vt:lpstr>
      <vt:lpstr>Stream Triad: Performance vs. Reference versions </vt:lpstr>
      <vt:lpstr>More GPU slides?</vt:lpstr>
      <vt:lpstr>Key Concerns for scalable Parallel Computing</vt:lpstr>
      <vt:lpstr>Key Concerns for scalable Parallel Computing</vt:lpstr>
      <vt:lpstr>Stream Triad Using GPUs AND CPUS: CHIUW 2022 (single-locale)</vt:lpstr>
      <vt:lpstr>Stream Triad Using GPUs AND CPUS: TODAY (Single-locale)</vt:lpstr>
      <vt:lpstr>Stream Triad Using GPUs AND CPUS: TODAY (multi-locale)</vt:lpstr>
      <vt:lpstr>Stream Triad: Distributed Memory, CPUs Only</vt:lpstr>
      <vt:lpstr>Stream Triad: Distributed Memory, GPUs only</vt:lpstr>
      <vt:lpstr>Stream Triad: Distributed Memory, GPUs AND CPUS</vt:lpstr>
      <vt:lpstr>Stream Triad: Distributed Memory, GPUs AND CPUS (refactor)</vt:lpstr>
      <vt:lpstr>Other Chapel Examples &amp; Presentations</vt:lpstr>
      <vt:lpstr>Tutorial Summary</vt:lpstr>
      <vt:lpstr>Chapel Resources</vt:lpstr>
      <vt:lpstr>Current Chapel Team at HPE FIXME: Update Pictures</vt:lpstr>
      <vt:lpstr>PowerPoint Presentation</vt:lpstr>
      <vt:lpstr>General Tips When Getting Started with Chapel (also in README)</vt:lpstr>
      <vt:lpstr>Other Task Parallel Features</vt:lpstr>
      <vt:lpstr>Spectrum of Chapel for-Loop Styles</vt:lpstr>
      <vt:lpstr>SideBar: Promotion Of Scalar Subroutines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Legal guidelines for PowerPoint presentations</dc:title>
  <dc:creator>Brad Chamberlain</dc:creator>
  <cp:lastModifiedBy>Strout, Michelle</cp:lastModifiedBy>
  <cp:revision>1069</cp:revision>
  <cp:lastPrinted>2023-02-03T03:28:37Z</cp:lastPrinted>
  <dcterms:created xsi:type="dcterms:W3CDTF">2020-09-26T01:43:33Z</dcterms:created>
  <dcterms:modified xsi:type="dcterms:W3CDTF">2023-07-24T00:03:54Z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XPowerLiteLastOptimized">
    <vt:lpwstr>2289701</vt:lpwstr>
  </property>
  <property fmtid="{D5CDD505-2E9C-101B-9397-08002B2CF9AE}" pid="3" name="NXPowerLiteSettings">
    <vt:lpwstr>B74006B004C800</vt:lpwstr>
  </property>
  <property fmtid="{D5CDD505-2E9C-101B-9397-08002B2CF9AE}" pid="4" name="NXPowerLiteVersion">
    <vt:lpwstr>D6.0.7</vt:lpwstr>
  </property>
</Properties>
</file>